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09" r:id="rId3"/>
    <p:sldId id="358" r:id="rId4"/>
    <p:sldId id="398" r:id="rId5"/>
    <p:sldId id="257" r:id="rId6"/>
    <p:sldId id="371" r:id="rId7"/>
    <p:sldId id="373" r:id="rId8"/>
    <p:sldId id="349" r:id="rId9"/>
    <p:sldId id="396" r:id="rId10"/>
    <p:sldId id="335" r:id="rId11"/>
    <p:sldId id="397" r:id="rId12"/>
    <p:sldId id="336" r:id="rId13"/>
    <p:sldId id="400" r:id="rId14"/>
    <p:sldId id="401" r:id="rId15"/>
    <p:sldId id="402" r:id="rId16"/>
    <p:sldId id="403" r:id="rId17"/>
    <p:sldId id="404" r:id="rId18"/>
    <p:sldId id="405" r:id="rId19"/>
    <p:sldId id="406" r:id="rId20"/>
    <p:sldId id="407" r:id="rId21"/>
    <p:sldId id="408" r:id="rId22"/>
    <p:sldId id="372" r:id="rId23"/>
    <p:sldId id="337" r:id="rId24"/>
    <p:sldId id="353" r:id="rId25"/>
    <p:sldId id="341" r:id="rId26"/>
    <p:sldId id="354" r:id="rId27"/>
    <p:sldId id="342" r:id="rId28"/>
    <p:sldId id="343" r:id="rId29"/>
    <p:sldId id="374" r:id="rId30"/>
    <p:sldId id="375" r:id="rId31"/>
    <p:sldId id="32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 initials="D" lastIdx="0" clrIdx="0">
    <p:extLst>
      <p:ext uri="{19B8F6BF-5375-455C-9EA6-DF929625EA0E}">
        <p15:presenceInfo xmlns:p15="http://schemas.microsoft.com/office/powerpoint/2012/main" userId="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FF99"/>
    <a:srgbClr val="5B1279"/>
    <a:srgbClr val="FF99FF"/>
    <a:srgbClr val="3333FF"/>
    <a:srgbClr val="339933"/>
    <a:srgbClr val="CC66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48" autoAdjust="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S\Desktop\Revised%20Excel%20graphic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nikita\nuhm\New%20folder%20(2)\New%20Microsoft%20Excel%20Workshee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nikita\nuhm\New%20folder%20(2)\New%20Microsoft%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S\Desktop\Revised%20Excel%20graphi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S\Desktop\Revised%20Excel%20graphi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S\Desktop\Revised%20Excel%20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chemeClr val="tx1"/>
                </a:solidFill>
                <a:latin typeface="+mn-lt"/>
                <a:ea typeface="+mn-ea"/>
                <a:cs typeface="+mn-cs"/>
              </a:defRPr>
            </a:pPr>
            <a:r>
              <a:rPr lang="en-US" sz="2000" b="1" dirty="0">
                <a:solidFill>
                  <a:schemeClr val="tx1"/>
                </a:solidFill>
              </a:rPr>
              <a:t>Total Households Covered</a:t>
            </a:r>
          </a:p>
        </c:rich>
      </c:tx>
      <c:layout/>
      <c:overlay val="0"/>
      <c:spPr>
        <a:noFill/>
        <a:ln>
          <a:noFill/>
        </a:ln>
        <a:effectLst/>
      </c:spPr>
    </c:title>
    <c:autoTitleDeleted val="0"/>
    <c:plotArea>
      <c:layout>
        <c:manualLayout>
          <c:layoutTarget val="inner"/>
          <c:xMode val="edge"/>
          <c:yMode val="edge"/>
          <c:x val="0.33507366553605561"/>
          <c:y val="0.27779723646729998"/>
          <c:w val="0.3178936722782929"/>
          <c:h val="0.6490946688923277"/>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2.8445275590551142E-2"/>
                  <c:y val="0.10263599545418159"/>
                </c:manualLayout>
              </c:layout>
              <c:tx>
                <c:rich>
                  <a:bodyPr/>
                  <a:lstStyle/>
                  <a:p>
                    <a:fld id="{B2FE6A28-84D5-4F93-9BCA-0AF851D7946A}" type="CATEGORYNAME">
                      <a:rPr lang="en-US" smtClean="0"/>
                      <a:pPr/>
                      <a:t>[CATEGORY NAME]</a:t>
                    </a:fld>
                    <a:r>
                      <a:rPr lang="en-US" baseline="0" dirty="0" smtClean="0"/>
                      <a:t>  2601</a:t>
                    </a:r>
                  </a:p>
                </c:rich>
              </c:tx>
              <c:dLblPos val="bestFit"/>
              <c:showLegendKey val="1"/>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0.19333326771653553"/>
                  <c:y val="-0.12534804988132858"/>
                </c:manualLayout>
              </c:layout>
              <c:tx>
                <c:rich>
                  <a:bodyPr/>
                  <a:lstStyle/>
                  <a:p>
                    <a:fld id="{9610701C-0132-4E61-83AE-24A97E2D0180}" type="CATEGORYNAME">
                      <a:rPr lang="en-US" smtClean="0"/>
                      <a:pPr/>
                      <a:t>[CATEGORY NAME]</a:t>
                    </a:fld>
                    <a:r>
                      <a:rPr lang="en-US" baseline="0" dirty="0" smtClean="0"/>
                      <a:t> 29136</a:t>
                    </a:r>
                  </a:p>
                </c:rich>
              </c:tx>
              <c:dLblPos val="bestFit"/>
              <c:showLegendKey val="1"/>
              <c:showVal val="0"/>
              <c:showCatName val="1"/>
              <c:showSerName val="0"/>
              <c:showPercent val="1"/>
              <c:showBubbleSize val="0"/>
              <c:extLst>
                <c:ext xmlns:c15="http://schemas.microsoft.com/office/drawing/2012/chart" uri="{CE6537A1-D6FC-4f65-9D91-7224C49458BB}">
                  <c15:layout/>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en-US" sz="2000" b="0" i="0" u="none" strike="noStrike" kern="1200" baseline="0">
                    <a:solidFill>
                      <a:schemeClr val="tx1"/>
                    </a:solidFill>
                    <a:latin typeface="+mn-lt"/>
                    <a:ea typeface="+mn-ea"/>
                    <a:cs typeface="+mn-cs"/>
                  </a:defRPr>
                </a:pPr>
                <a:endParaRPr lang="en-US"/>
              </a:p>
            </c:txPr>
            <c:dLblPos val="outEnd"/>
            <c:showLegendKey val="1"/>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Sheet1!$D$7:$E$7</c:f>
              <c:strCache>
                <c:ptCount val="2"/>
                <c:pt idx="0">
                  <c:v>Slum</c:v>
                </c:pt>
                <c:pt idx="1">
                  <c:v>Non Slum</c:v>
                </c:pt>
              </c:strCache>
            </c:strRef>
          </c:cat>
          <c:val>
            <c:numRef>
              <c:f>Sheet1!$D$8:$E$8</c:f>
              <c:numCache>
                <c:formatCode>General</c:formatCode>
                <c:ptCount val="2"/>
                <c:pt idx="0">
                  <c:v>2601</c:v>
                </c:pt>
                <c:pt idx="1">
                  <c:v>29136</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chemeClr val="tx1"/>
                </a:solidFill>
                <a:latin typeface="+mn-lt"/>
                <a:ea typeface="+mn-ea"/>
                <a:cs typeface="+mn-cs"/>
              </a:defRPr>
            </a:pPr>
            <a:r>
              <a:rPr lang="en-GB" sz="2000" b="1">
                <a:solidFill>
                  <a:schemeClr val="tx1"/>
                </a:solidFill>
              </a:rPr>
              <a:t>Non Slum</a:t>
            </a:r>
          </a:p>
        </c:rich>
      </c:tx>
      <c:layout/>
      <c:overlay val="0"/>
      <c:spPr>
        <a:noFill/>
        <a:ln>
          <a:noFill/>
        </a:ln>
        <a:effectLst/>
      </c:spPr>
    </c:title>
    <c:autoTitleDeleted val="0"/>
    <c:plotArea>
      <c:layout/>
      <c:barChart>
        <c:barDir val="col"/>
        <c:grouping val="stacked"/>
        <c:varyColors val="0"/>
        <c:ser>
          <c:idx val="0"/>
          <c:order val="0"/>
          <c:tx>
            <c:strRef>
              <c:f>Sheet19!$C$3</c:f>
              <c:strCache>
                <c:ptCount val="1"/>
                <c:pt idx="0">
                  <c:v>Pills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Sheet19!$B$4:$B$30</c:f>
              <c:strCache>
                <c:ptCount val="27"/>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strCache>
            </c:strRef>
          </c:cat>
          <c:val>
            <c:numRef>
              <c:f>Sheet19!$C$4:$C$30</c:f>
              <c:numCache>
                <c:formatCode>General</c:formatCode>
                <c:ptCount val="27"/>
                <c:pt idx="0">
                  <c:v>2.1</c:v>
                </c:pt>
                <c:pt idx="1">
                  <c:v>3.3</c:v>
                </c:pt>
                <c:pt idx="2">
                  <c:v>4.9000000000000004</c:v>
                </c:pt>
                <c:pt idx="3">
                  <c:v>7</c:v>
                </c:pt>
                <c:pt idx="4">
                  <c:v>9.6</c:v>
                </c:pt>
                <c:pt idx="5">
                  <c:v>8.2000000000000011</c:v>
                </c:pt>
                <c:pt idx="6">
                  <c:v>10.4</c:v>
                </c:pt>
                <c:pt idx="7">
                  <c:v>7.6</c:v>
                </c:pt>
                <c:pt idx="8">
                  <c:v>5.4</c:v>
                </c:pt>
                <c:pt idx="9">
                  <c:v>4.0999999999999996</c:v>
                </c:pt>
                <c:pt idx="10">
                  <c:v>9.8000000000000007</c:v>
                </c:pt>
                <c:pt idx="11">
                  <c:v>0.5</c:v>
                </c:pt>
                <c:pt idx="12">
                  <c:v>3.1</c:v>
                </c:pt>
                <c:pt idx="13">
                  <c:v>8.1</c:v>
                </c:pt>
                <c:pt idx="14">
                  <c:v>3.2</c:v>
                </c:pt>
                <c:pt idx="15">
                  <c:v>9</c:v>
                </c:pt>
                <c:pt idx="16">
                  <c:v>8.6</c:v>
                </c:pt>
                <c:pt idx="17">
                  <c:v>6</c:v>
                </c:pt>
                <c:pt idx="18">
                  <c:v>3.5</c:v>
                </c:pt>
                <c:pt idx="19">
                  <c:v>1.3</c:v>
                </c:pt>
                <c:pt idx="20">
                  <c:v>5.7</c:v>
                </c:pt>
                <c:pt idx="21">
                  <c:v>2.8</c:v>
                </c:pt>
                <c:pt idx="22">
                  <c:v>3.2</c:v>
                </c:pt>
                <c:pt idx="23">
                  <c:v>2.2999999999999998</c:v>
                </c:pt>
                <c:pt idx="24">
                  <c:v>5.5</c:v>
                </c:pt>
                <c:pt idx="25">
                  <c:v>0.9</c:v>
                </c:pt>
                <c:pt idx="26">
                  <c:v>8.3000000000000007</c:v>
                </c:pt>
              </c:numCache>
            </c:numRef>
          </c:val>
        </c:ser>
        <c:ser>
          <c:idx val="1"/>
          <c:order val="1"/>
          <c:tx>
            <c:strRef>
              <c:f>Sheet19!$D$3</c:f>
              <c:strCache>
                <c:ptCount val="1"/>
                <c:pt idx="0">
                  <c:v>Condom</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Sheet19!$B$4:$B$30</c:f>
              <c:strCache>
                <c:ptCount val="27"/>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strCache>
            </c:strRef>
          </c:cat>
          <c:val>
            <c:numRef>
              <c:f>Sheet19!$D$4:$D$30</c:f>
              <c:numCache>
                <c:formatCode>General</c:formatCode>
                <c:ptCount val="27"/>
                <c:pt idx="0">
                  <c:v>28.9</c:v>
                </c:pt>
                <c:pt idx="1">
                  <c:v>51.5</c:v>
                </c:pt>
                <c:pt idx="2">
                  <c:v>36.6</c:v>
                </c:pt>
                <c:pt idx="3">
                  <c:v>55.9</c:v>
                </c:pt>
                <c:pt idx="4">
                  <c:v>44.2</c:v>
                </c:pt>
                <c:pt idx="5">
                  <c:v>38.1</c:v>
                </c:pt>
                <c:pt idx="6">
                  <c:v>37.5</c:v>
                </c:pt>
                <c:pt idx="7">
                  <c:v>43.4</c:v>
                </c:pt>
                <c:pt idx="8">
                  <c:v>45.5</c:v>
                </c:pt>
                <c:pt idx="9">
                  <c:v>48.5</c:v>
                </c:pt>
                <c:pt idx="10">
                  <c:v>59.8</c:v>
                </c:pt>
                <c:pt idx="11">
                  <c:v>43</c:v>
                </c:pt>
                <c:pt idx="12">
                  <c:v>50.9</c:v>
                </c:pt>
                <c:pt idx="13">
                  <c:v>39.800000000000004</c:v>
                </c:pt>
                <c:pt idx="14">
                  <c:v>46.5</c:v>
                </c:pt>
                <c:pt idx="15">
                  <c:v>34</c:v>
                </c:pt>
                <c:pt idx="16">
                  <c:v>58.1</c:v>
                </c:pt>
                <c:pt idx="17">
                  <c:v>46.4</c:v>
                </c:pt>
                <c:pt idx="18">
                  <c:v>43.7</c:v>
                </c:pt>
                <c:pt idx="19">
                  <c:v>47</c:v>
                </c:pt>
                <c:pt idx="20">
                  <c:v>52.6</c:v>
                </c:pt>
                <c:pt idx="21">
                  <c:v>38.5</c:v>
                </c:pt>
                <c:pt idx="22">
                  <c:v>46.6</c:v>
                </c:pt>
                <c:pt idx="23">
                  <c:v>44.5</c:v>
                </c:pt>
                <c:pt idx="24">
                  <c:v>51.1</c:v>
                </c:pt>
                <c:pt idx="25">
                  <c:v>40.700000000000003</c:v>
                </c:pt>
                <c:pt idx="26">
                  <c:v>30.2</c:v>
                </c:pt>
              </c:numCache>
            </c:numRef>
          </c:val>
        </c:ser>
        <c:ser>
          <c:idx val="2"/>
          <c:order val="2"/>
          <c:tx>
            <c:strRef>
              <c:f>Sheet19!$E$3</c:f>
              <c:strCache>
                <c:ptCount val="1"/>
                <c:pt idx="0">
                  <c:v>IUD</c:v>
                </c:pt>
              </c:strCache>
            </c:strRef>
          </c:tx>
          <c:spPr>
            <a:solidFill>
              <a:srgbClr val="FFFF00"/>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Sheet19!$B$4:$B$30</c:f>
              <c:strCache>
                <c:ptCount val="27"/>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strCache>
            </c:strRef>
          </c:cat>
          <c:val>
            <c:numRef>
              <c:f>Sheet19!$E$4:$E$30</c:f>
              <c:numCache>
                <c:formatCode>General</c:formatCode>
                <c:ptCount val="27"/>
                <c:pt idx="0">
                  <c:v>0</c:v>
                </c:pt>
                <c:pt idx="1">
                  <c:v>0.4</c:v>
                </c:pt>
                <c:pt idx="2">
                  <c:v>0</c:v>
                </c:pt>
                <c:pt idx="3">
                  <c:v>1.1000000000000001</c:v>
                </c:pt>
                <c:pt idx="4">
                  <c:v>0</c:v>
                </c:pt>
                <c:pt idx="5">
                  <c:v>0.5</c:v>
                </c:pt>
                <c:pt idx="6">
                  <c:v>0.70000000000000029</c:v>
                </c:pt>
                <c:pt idx="7">
                  <c:v>0.8</c:v>
                </c:pt>
                <c:pt idx="8">
                  <c:v>0</c:v>
                </c:pt>
                <c:pt idx="9">
                  <c:v>0.60000000000000031</c:v>
                </c:pt>
                <c:pt idx="10">
                  <c:v>2.2000000000000002</c:v>
                </c:pt>
                <c:pt idx="11">
                  <c:v>0</c:v>
                </c:pt>
                <c:pt idx="12">
                  <c:v>0.1</c:v>
                </c:pt>
                <c:pt idx="13">
                  <c:v>0.8</c:v>
                </c:pt>
                <c:pt idx="14">
                  <c:v>1.3</c:v>
                </c:pt>
                <c:pt idx="15">
                  <c:v>0.4</c:v>
                </c:pt>
                <c:pt idx="16">
                  <c:v>0.5</c:v>
                </c:pt>
                <c:pt idx="17">
                  <c:v>1.1000000000000001</c:v>
                </c:pt>
                <c:pt idx="18">
                  <c:v>0.4</c:v>
                </c:pt>
                <c:pt idx="19">
                  <c:v>1.7</c:v>
                </c:pt>
                <c:pt idx="20">
                  <c:v>0.60000000000000031</c:v>
                </c:pt>
                <c:pt idx="21">
                  <c:v>1.8</c:v>
                </c:pt>
                <c:pt idx="22">
                  <c:v>0.5</c:v>
                </c:pt>
                <c:pt idx="23">
                  <c:v>1</c:v>
                </c:pt>
                <c:pt idx="24">
                  <c:v>0.9</c:v>
                </c:pt>
                <c:pt idx="25">
                  <c:v>0.30000000000000016</c:v>
                </c:pt>
                <c:pt idx="26">
                  <c:v>0.30000000000000016</c:v>
                </c:pt>
              </c:numCache>
            </c:numRef>
          </c:val>
        </c:ser>
        <c:ser>
          <c:idx val="3"/>
          <c:order val="3"/>
          <c:tx>
            <c:strRef>
              <c:f>Sheet19!$F$3</c:f>
              <c:strCache>
                <c:ptCount val="1"/>
                <c:pt idx="0">
                  <c:v>ECP</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Sheet19!$B$4:$B$30</c:f>
              <c:strCache>
                <c:ptCount val="27"/>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strCache>
            </c:strRef>
          </c:cat>
          <c:val>
            <c:numRef>
              <c:f>Sheet19!$F$4:$F$30</c:f>
              <c:numCache>
                <c:formatCode>General</c:formatCode>
                <c:ptCount val="27"/>
                <c:pt idx="0">
                  <c:v>0</c:v>
                </c:pt>
                <c:pt idx="1">
                  <c:v>0.4</c:v>
                </c:pt>
                <c:pt idx="2">
                  <c:v>30.9</c:v>
                </c:pt>
                <c:pt idx="3">
                  <c:v>0.8</c:v>
                </c:pt>
                <c:pt idx="4">
                  <c:v>0.2</c:v>
                </c:pt>
                <c:pt idx="5">
                  <c:v>0.5</c:v>
                </c:pt>
                <c:pt idx="6">
                  <c:v>0.60000000000000031</c:v>
                </c:pt>
                <c:pt idx="7">
                  <c:v>0.1</c:v>
                </c:pt>
                <c:pt idx="8">
                  <c:v>0.30000000000000016</c:v>
                </c:pt>
                <c:pt idx="9">
                  <c:v>0</c:v>
                </c:pt>
                <c:pt idx="10">
                  <c:v>0</c:v>
                </c:pt>
                <c:pt idx="11">
                  <c:v>1.1000000000000001</c:v>
                </c:pt>
                <c:pt idx="12">
                  <c:v>0.5</c:v>
                </c:pt>
                <c:pt idx="13">
                  <c:v>0.2</c:v>
                </c:pt>
                <c:pt idx="14">
                  <c:v>0.70000000000000029</c:v>
                </c:pt>
                <c:pt idx="15">
                  <c:v>0</c:v>
                </c:pt>
                <c:pt idx="16">
                  <c:v>0.30000000000000016</c:v>
                </c:pt>
                <c:pt idx="17">
                  <c:v>0.60000000000000031</c:v>
                </c:pt>
                <c:pt idx="18">
                  <c:v>0.4</c:v>
                </c:pt>
                <c:pt idx="19">
                  <c:v>0.2</c:v>
                </c:pt>
                <c:pt idx="20">
                  <c:v>0.2</c:v>
                </c:pt>
                <c:pt idx="21">
                  <c:v>0.30000000000000016</c:v>
                </c:pt>
                <c:pt idx="22">
                  <c:v>0.4</c:v>
                </c:pt>
                <c:pt idx="23">
                  <c:v>0.2</c:v>
                </c:pt>
                <c:pt idx="24">
                  <c:v>0.4</c:v>
                </c:pt>
                <c:pt idx="25">
                  <c:v>0.1</c:v>
                </c:pt>
                <c:pt idx="26">
                  <c:v>0.2</c:v>
                </c:pt>
              </c:numCache>
            </c:numRef>
          </c:val>
        </c:ser>
        <c:ser>
          <c:idx val="4"/>
          <c:order val="4"/>
          <c:tx>
            <c:strRef>
              <c:f>Sheet19!$G$3</c:f>
              <c:strCache>
                <c:ptCount val="1"/>
                <c:pt idx="0">
                  <c:v>Female Sterilization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Sheet19!$B$4:$B$30</c:f>
              <c:strCache>
                <c:ptCount val="27"/>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strCache>
            </c:strRef>
          </c:cat>
          <c:val>
            <c:numRef>
              <c:f>Sheet19!$G$4:$G$30</c:f>
              <c:numCache>
                <c:formatCode>General</c:formatCode>
                <c:ptCount val="27"/>
                <c:pt idx="0">
                  <c:v>53.5</c:v>
                </c:pt>
                <c:pt idx="1">
                  <c:v>37.800000000000004</c:v>
                </c:pt>
                <c:pt idx="2">
                  <c:v>23.6</c:v>
                </c:pt>
                <c:pt idx="3">
                  <c:v>32.4</c:v>
                </c:pt>
                <c:pt idx="4">
                  <c:v>45.4</c:v>
                </c:pt>
                <c:pt idx="5">
                  <c:v>50.1</c:v>
                </c:pt>
                <c:pt idx="6">
                  <c:v>48</c:v>
                </c:pt>
                <c:pt idx="7">
                  <c:v>39.9</c:v>
                </c:pt>
                <c:pt idx="8">
                  <c:v>45.9</c:v>
                </c:pt>
                <c:pt idx="9">
                  <c:v>44.2</c:v>
                </c:pt>
                <c:pt idx="10">
                  <c:v>28.2</c:v>
                </c:pt>
                <c:pt idx="11">
                  <c:v>52.7</c:v>
                </c:pt>
                <c:pt idx="12">
                  <c:v>40.1</c:v>
                </c:pt>
                <c:pt idx="13">
                  <c:v>48.3</c:v>
                </c:pt>
                <c:pt idx="14">
                  <c:v>34.300000000000004</c:v>
                </c:pt>
                <c:pt idx="15">
                  <c:v>51.8</c:v>
                </c:pt>
                <c:pt idx="16">
                  <c:v>27.6</c:v>
                </c:pt>
                <c:pt idx="17">
                  <c:v>41.1</c:v>
                </c:pt>
                <c:pt idx="18">
                  <c:v>47</c:v>
                </c:pt>
                <c:pt idx="19">
                  <c:v>39.700000000000003</c:v>
                </c:pt>
                <c:pt idx="20">
                  <c:v>38</c:v>
                </c:pt>
                <c:pt idx="21">
                  <c:v>46.5</c:v>
                </c:pt>
                <c:pt idx="22">
                  <c:v>43.6</c:v>
                </c:pt>
                <c:pt idx="23">
                  <c:v>42.3</c:v>
                </c:pt>
                <c:pt idx="24">
                  <c:v>39.700000000000003</c:v>
                </c:pt>
                <c:pt idx="25">
                  <c:v>49.8</c:v>
                </c:pt>
                <c:pt idx="26">
                  <c:v>55.5</c:v>
                </c:pt>
              </c:numCache>
            </c:numRef>
          </c:val>
        </c:ser>
        <c:ser>
          <c:idx val="5"/>
          <c:order val="5"/>
          <c:tx>
            <c:strRef>
              <c:f>Sheet19!$H$3</c:f>
              <c:strCache>
                <c:ptCount val="1"/>
                <c:pt idx="0">
                  <c:v>Male Sterilization</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Sheet19!$B$4:$B$30</c:f>
              <c:strCache>
                <c:ptCount val="27"/>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strCache>
            </c:strRef>
          </c:cat>
          <c:val>
            <c:numRef>
              <c:f>Sheet19!$H$4:$H$30</c:f>
              <c:numCache>
                <c:formatCode>General</c:formatCode>
                <c:ptCount val="27"/>
                <c:pt idx="0">
                  <c:v>15.5</c:v>
                </c:pt>
                <c:pt idx="1">
                  <c:v>6.6</c:v>
                </c:pt>
                <c:pt idx="2">
                  <c:v>4</c:v>
                </c:pt>
                <c:pt idx="3">
                  <c:v>2.8</c:v>
                </c:pt>
                <c:pt idx="4">
                  <c:v>0.60000000000000031</c:v>
                </c:pt>
                <c:pt idx="5">
                  <c:v>2.6</c:v>
                </c:pt>
                <c:pt idx="6">
                  <c:v>2.8</c:v>
                </c:pt>
                <c:pt idx="7">
                  <c:v>8.2000000000000011</c:v>
                </c:pt>
                <c:pt idx="8">
                  <c:v>2.9</c:v>
                </c:pt>
                <c:pt idx="9">
                  <c:v>2.6</c:v>
                </c:pt>
                <c:pt idx="10">
                  <c:v>0</c:v>
                </c:pt>
                <c:pt idx="11">
                  <c:v>2.7</c:v>
                </c:pt>
                <c:pt idx="12">
                  <c:v>5.3</c:v>
                </c:pt>
                <c:pt idx="13">
                  <c:v>2.8</c:v>
                </c:pt>
                <c:pt idx="14">
                  <c:v>14</c:v>
                </c:pt>
                <c:pt idx="15">
                  <c:v>4.8</c:v>
                </c:pt>
                <c:pt idx="16">
                  <c:v>4.9000000000000004</c:v>
                </c:pt>
                <c:pt idx="17">
                  <c:v>4.8</c:v>
                </c:pt>
                <c:pt idx="18">
                  <c:v>5</c:v>
                </c:pt>
                <c:pt idx="19">
                  <c:v>10.1</c:v>
                </c:pt>
                <c:pt idx="20">
                  <c:v>2.9</c:v>
                </c:pt>
                <c:pt idx="21">
                  <c:v>10.1</c:v>
                </c:pt>
                <c:pt idx="22">
                  <c:v>5.7</c:v>
                </c:pt>
                <c:pt idx="23">
                  <c:v>9.7000000000000011</c:v>
                </c:pt>
                <c:pt idx="24">
                  <c:v>2.4</c:v>
                </c:pt>
                <c:pt idx="25">
                  <c:v>8.2000000000000011</c:v>
                </c:pt>
                <c:pt idx="26">
                  <c:v>5.5</c:v>
                </c:pt>
              </c:numCache>
            </c:numRef>
          </c:val>
        </c:ser>
        <c:dLbls>
          <c:showLegendKey val="0"/>
          <c:showVal val="1"/>
          <c:showCatName val="0"/>
          <c:showSerName val="0"/>
          <c:showPercent val="0"/>
          <c:showBubbleSize val="0"/>
        </c:dLbls>
        <c:gapWidth val="150"/>
        <c:overlap val="100"/>
        <c:axId val="205569448"/>
        <c:axId val="205564744"/>
      </c:barChart>
      <c:catAx>
        <c:axId val="20556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crossAx val="205564744"/>
        <c:crosses val="autoZero"/>
        <c:auto val="1"/>
        <c:lblAlgn val="ctr"/>
        <c:lblOffset val="100"/>
        <c:noMultiLvlLbl val="0"/>
      </c:catAx>
      <c:valAx>
        <c:axId val="205564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1" i="0" u="none" strike="noStrike" kern="1200" baseline="0">
                <a:solidFill>
                  <a:schemeClr val="tx1"/>
                </a:solidFill>
                <a:latin typeface="+mn-lt"/>
                <a:ea typeface="+mn-ea"/>
                <a:cs typeface="+mn-cs"/>
              </a:defRPr>
            </a:pPr>
            <a:endParaRPr lang="en-US"/>
          </a:p>
        </c:txPr>
        <c:crossAx val="205569448"/>
        <c:crosses val="autoZero"/>
        <c:crossBetween val="between"/>
      </c:valAx>
      <c:spPr>
        <a:noFill/>
        <a:ln>
          <a:noFill/>
        </a:ln>
        <a:effectLst/>
      </c:spPr>
    </c:plotArea>
    <c:legend>
      <c:legendPos val="b"/>
      <c:layout>
        <c:manualLayout>
          <c:xMode val="edge"/>
          <c:yMode val="edge"/>
          <c:x val="0.25428094277238705"/>
          <c:y val="0.93480907478850694"/>
          <c:w val="0.53935470303106159"/>
          <c:h val="6.5190847961025533E-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781766732283472"/>
          <c:y val="0"/>
        </c:manualLayout>
      </c:layout>
      <c:overlay val="0"/>
      <c:spPr>
        <a:noFill/>
        <a:ln>
          <a:noFill/>
        </a:ln>
        <a:effectLst/>
      </c:spPr>
      <c:txPr>
        <a:bodyPr rot="0" spcFirstLastPara="1" vertOverflow="ellipsis" vert="horz" wrap="square" anchor="ctr" anchorCtr="1"/>
        <a:lstStyle/>
        <a:p>
          <a:pPr>
            <a:defRPr lang="en-US"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266346784776908"/>
          <c:y val="0.17185114021576742"/>
          <c:w val="0.25407258858267739"/>
          <c:h val="0.73154922073487183"/>
        </c:manualLayout>
      </c:layout>
      <c:pieChart>
        <c:varyColors val="1"/>
        <c:ser>
          <c:idx val="0"/>
          <c:order val="0"/>
          <c:tx>
            <c:strRef>
              <c:f>Sheet20!$M$6</c:f>
              <c:strCache>
                <c:ptCount val="1"/>
                <c:pt idx="0">
                  <c:v>Slum</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tx>
                <c:rich>
                  <a:bodyPr/>
                  <a:lstStyle/>
                  <a:p>
                    <a:fld id="{F1C58259-8CE5-47C6-A1FE-ED79F6DDE0BF}" type="VALUE">
                      <a:rPr lang="en-US" smtClean="0"/>
                      <a:pPr/>
                      <a:t>[VALUE]</a:t>
                    </a:fld>
                    <a:endParaRPr lang="en-IN"/>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BE7F312B-16B8-44F0-99B6-31890E6844D4}" type="VALUE">
                      <a:rPr lang="en-US" smtClean="0"/>
                      <a:pPr/>
                      <a:t>[VALUE]</a:t>
                    </a:fld>
                    <a:endParaRPr lang="en-IN"/>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7326D88D-7A35-479C-B3A0-E758CA08A856}" type="VALUE">
                      <a:rPr lang="en-US" smtClean="0"/>
                      <a:pPr/>
                      <a:t>[VALUE]</a:t>
                    </a:fld>
                    <a:endParaRPr lang="en-IN"/>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Sheet20!$N$5:$P$5</c:f>
              <c:strCache>
                <c:ptCount val="3"/>
                <c:pt idx="0">
                  <c:v>Yes</c:v>
                </c:pt>
                <c:pt idx="1">
                  <c:v>No</c:v>
                </c:pt>
                <c:pt idx="2">
                  <c:v>Don’t Know</c:v>
                </c:pt>
              </c:strCache>
            </c:strRef>
          </c:cat>
          <c:val>
            <c:numRef>
              <c:f>Sheet20!$N$6:$P$6</c:f>
              <c:numCache>
                <c:formatCode>General</c:formatCode>
                <c:ptCount val="3"/>
                <c:pt idx="0">
                  <c:v>75.8</c:v>
                </c:pt>
                <c:pt idx="1">
                  <c:v>18.899999999999999</c:v>
                </c:pt>
                <c:pt idx="2">
                  <c:v>5.3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0127444225721787"/>
          <c:y val="0.87141310616398082"/>
          <c:w val="0.24351722440944892"/>
          <c:h val="0.10085127104974662"/>
        </c:manualLayout>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2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Sheet20!$M$29</c:f>
              <c:strCache>
                <c:ptCount val="1"/>
                <c:pt idx="0">
                  <c:v>Non-Slum</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tx>
                <c:rich>
                  <a:bodyPr/>
                  <a:lstStyle/>
                  <a:p>
                    <a:fld id="{12F8376E-0933-4917-8C2F-0FCF19ED76DF}" type="VALUE">
                      <a:rPr lang="en-US" smtClean="0"/>
                      <a:pPr/>
                      <a:t>[VALUE]</a:t>
                    </a:fld>
                    <a:endParaRPr lang="en-IN"/>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C0A0E22F-55AB-44B3-8A52-137B40E644E3}" type="VALUE">
                      <a:rPr lang="en-US" smtClean="0"/>
                      <a:pPr/>
                      <a:t>[VALUE]</a:t>
                    </a:fld>
                    <a:endParaRPr lang="en-IN"/>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B41AA81A-CAB9-410F-8971-0A9C9D7431B4}" type="VALUE">
                      <a:rPr lang="en-US" smtClean="0"/>
                      <a:pPr/>
                      <a:t>[VALUE]</a:t>
                    </a:fld>
                    <a:endParaRPr lang="en-IN"/>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Sheet20!$N$28:$P$28</c:f>
              <c:strCache>
                <c:ptCount val="3"/>
                <c:pt idx="0">
                  <c:v>Yes</c:v>
                </c:pt>
                <c:pt idx="1">
                  <c:v>No</c:v>
                </c:pt>
                <c:pt idx="2">
                  <c:v>Don’t Know</c:v>
                </c:pt>
              </c:strCache>
            </c:strRef>
          </c:cat>
          <c:val>
            <c:numRef>
              <c:f>Sheet20!$N$29:$P$29</c:f>
              <c:numCache>
                <c:formatCode>General</c:formatCode>
                <c:ptCount val="3"/>
                <c:pt idx="0">
                  <c:v>72.8</c:v>
                </c:pt>
                <c:pt idx="1">
                  <c:v>21.1</c:v>
                </c:pt>
                <c:pt idx="2">
                  <c:v>6.1</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chemeClr val="tx1"/>
                </a:solidFill>
                <a:latin typeface="+mn-lt"/>
                <a:ea typeface="+mn-ea"/>
                <a:cs typeface="+mn-cs"/>
              </a:defRPr>
            </a:pPr>
            <a:r>
              <a:rPr lang="en-US" sz="2000" b="1" dirty="0">
                <a:solidFill>
                  <a:schemeClr val="tx1"/>
                </a:solidFill>
              </a:rPr>
              <a:t>Males and Females </a:t>
            </a:r>
          </a:p>
        </c:rich>
      </c:tx>
      <c:layout/>
      <c:overlay val="0"/>
      <c:spPr>
        <a:noFill/>
        <a:ln>
          <a:noFill/>
        </a:ln>
        <a:effectLst/>
      </c:spPr>
    </c:title>
    <c:autoTitleDeleted val="0"/>
    <c:plotArea>
      <c:layout>
        <c:manualLayout>
          <c:layoutTarget val="inner"/>
          <c:xMode val="edge"/>
          <c:yMode val="edge"/>
          <c:x val="5.0713056690058489E-2"/>
          <c:y val="0.45174989307410807"/>
          <c:w val="0.89506079962795237"/>
          <c:h val="0.39997633673120092"/>
        </c:manualLayout>
      </c:layout>
      <c:barChart>
        <c:barDir val="col"/>
        <c:grouping val="stacked"/>
        <c:varyColors val="0"/>
        <c:ser>
          <c:idx val="0"/>
          <c:order val="0"/>
          <c:tx>
            <c:strRef>
              <c:f>Sheet3!$C$6</c:f>
              <c:strCache>
                <c:ptCount val="1"/>
                <c:pt idx="0">
                  <c:v>Males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Sheet3!$D$5:$E$5</c:f>
              <c:strCache>
                <c:ptCount val="2"/>
                <c:pt idx="0">
                  <c:v>Slum</c:v>
                </c:pt>
                <c:pt idx="1">
                  <c:v>Non Slum</c:v>
                </c:pt>
              </c:strCache>
            </c:strRef>
          </c:cat>
          <c:val>
            <c:numRef>
              <c:f>Sheet3!$D$6:$E$6</c:f>
              <c:numCache>
                <c:formatCode>General</c:formatCode>
                <c:ptCount val="2"/>
                <c:pt idx="0">
                  <c:v>51.5</c:v>
                </c:pt>
                <c:pt idx="1">
                  <c:v>52.7</c:v>
                </c:pt>
              </c:numCache>
            </c:numRef>
          </c:val>
        </c:ser>
        <c:ser>
          <c:idx val="1"/>
          <c:order val="1"/>
          <c:tx>
            <c:strRef>
              <c:f>Sheet3!$C$7</c:f>
              <c:strCache>
                <c:ptCount val="1"/>
                <c:pt idx="0">
                  <c:v>Females</c:v>
                </c:pt>
              </c:strCache>
            </c:strRef>
          </c:tx>
          <c:spPr>
            <a:solidFill>
              <a:srgbClr val="FF5050"/>
            </a:solidFill>
            <a:ln>
              <a:noFill/>
            </a:ln>
            <a:effectLst/>
          </c:spPr>
          <c:invertIfNegative val="0"/>
          <c:dLbls>
            <c:dLbl>
              <c:idx val="0"/>
              <c:layout/>
              <c:tx>
                <c:rich>
                  <a:bodyPr/>
                  <a:lstStyle/>
                  <a:p>
                    <a:r>
                      <a:rPr lang="en-US" dirty="0" smtClean="0"/>
                      <a:t>48.5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Sheet3!$D$5:$E$5</c:f>
              <c:strCache>
                <c:ptCount val="2"/>
                <c:pt idx="0">
                  <c:v>Slum</c:v>
                </c:pt>
                <c:pt idx="1">
                  <c:v>Non Slum</c:v>
                </c:pt>
              </c:strCache>
            </c:strRef>
          </c:cat>
          <c:val>
            <c:numRef>
              <c:f>Sheet3!$D$7:$E$7</c:f>
              <c:numCache>
                <c:formatCode>General</c:formatCode>
                <c:ptCount val="2"/>
                <c:pt idx="0">
                  <c:v>48.5</c:v>
                </c:pt>
                <c:pt idx="1">
                  <c:v>47.3</c:v>
                </c:pt>
              </c:numCache>
            </c:numRef>
          </c:val>
        </c:ser>
        <c:dLbls>
          <c:showLegendKey val="0"/>
          <c:showVal val="1"/>
          <c:showCatName val="0"/>
          <c:showSerName val="0"/>
          <c:showPercent val="0"/>
          <c:showBubbleSize val="0"/>
        </c:dLbls>
        <c:gapWidth val="150"/>
        <c:overlap val="100"/>
        <c:axId val="142614448"/>
        <c:axId val="142619152"/>
      </c:barChart>
      <c:catAx>
        <c:axId val="14261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142619152"/>
        <c:crosses val="autoZero"/>
        <c:auto val="1"/>
        <c:lblAlgn val="ctr"/>
        <c:lblOffset val="100"/>
        <c:noMultiLvlLbl val="0"/>
      </c:catAx>
      <c:valAx>
        <c:axId val="14261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1" i="0" u="none" strike="noStrike" kern="1200" baseline="0">
                <a:solidFill>
                  <a:schemeClr val="tx1"/>
                </a:solidFill>
                <a:latin typeface="+mn-lt"/>
                <a:ea typeface="+mn-ea"/>
                <a:cs typeface="+mn-cs"/>
              </a:defRPr>
            </a:pPr>
            <a:endParaRPr lang="en-US"/>
          </a:p>
        </c:txPr>
        <c:crossAx val="14261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a:solidFill>
                  <a:schemeClr val="tx1"/>
                </a:solidFill>
                <a:latin typeface="+mn-lt"/>
                <a:ea typeface="+mn-ea"/>
                <a:cs typeface="+mn-cs"/>
              </a:defRPr>
            </a:pPr>
            <a:r>
              <a:rPr lang="en-GB" sz="2400" b="1">
                <a:solidFill>
                  <a:schemeClr val="tx1"/>
                </a:solidFill>
              </a:rPr>
              <a:t>Slum</a:t>
            </a:r>
          </a:p>
        </c:rich>
      </c:tx>
      <c:layout>
        <c:manualLayout>
          <c:xMode val="edge"/>
          <c:yMode val="edge"/>
          <c:x val="0.18804166666666708"/>
          <c:y val="2.6269432667070516E-2"/>
        </c:manualLayout>
      </c:layout>
      <c:overlay val="0"/>
      <c:spPr>
        <a:noFill/>
        <a:ln>
          <a:noFill/>
        </a:ln>
        <a:effectLst/>
      </c:spPr>
    </c:title>
    <c:autoTitleDeleted val="0"/>
    <c:view3D>
      <c:rotX val="75"/>
      <c:rotY val="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12911163057742817"/>
          <c:y val="0.18309509197803608"/>
          <c:w val="0.20032997047244108"/>
          <c:h val="0.48087778664419017"/>
        </c:manualLayout>
      </c:layout>
      <c:pie3DChart>
        <c:varyColors val="1"/>
        <c:ser>
          <c:idx val="0"/>
          <c:order val="0"/>
          <c:explosion val="2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1"/>
              <c:layout>
                <c:manualLayout>
                  <c:x val="-2.9166666666666684E-2"/>
                  <c:y val="-2.5004464379762299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119746689694899E-2"/>
                  <c:y val="-4.6296296296296528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Sheet1!$C$4:$I$6</c:f>
              <c:strCache>
                <c:ptCount val="7"/>
                <c:pt idx="0">
                  <c:v>Piped personal connection</c:v>
                </c:pt>
                <c:pt idx="1">
                  <c:v>Community Tap/ Stand post</c:v>
                </c:pt>
                <c:pt idx="2">
                  <c:v>Hand pump</c:v>
                </c:pt>
                <c:pt idx="3">
                  <c:v>Well</c:v>
                </c:pt>
                <c:pt idx="4">
                  <c:v>Borwell</c:v>
                </c:pt>
                <c:pt idx="5">
                  <c:v>Tanker</c:v>
                </c:pt>
                <c:pt idx="6">
                  <c:v>Other</c:v>
                </c:pt>
              </c:strCache>
              <c:extLst/>
            </c:strRef>
          </c:cat>
          <c:val>
            <c:numRef>
              <c:f>Sheet1!$C$7:$I$7</c:f>
              <c:numCache>
                <c:formatCode>General</c:formatCode>
                <c:ptCount val="7"/>
                <c:pt idx="0">
                  <c:v>36.800000000000004</c:v>
                </c:pt>
                <c:pt idx="1">
                  <c:v>28.4</c:v>
                </c:pt>
                <c:pt idx="2">
                  <c:v>15.1</c:v>
                </c:pt>
                <c:pt idx="3">
                  <c:v>7.3</c:v>
                </c:pt>
                <c:pt idx="4">
                  <c:v>8.4</c:v>
                </c:pt>
                <c:pt idx="5">
                  <c:v>2.9</c:v>
                </c:pt>
                <c:pt idx="6">
                  <c:v>1.1000000000000001</c:v>
                </c:pt>
              </c:numCache>
            </c:numRef>
          </c:val>
        </c:ser>
        <c:dLbls>
          <c:showLegendKey val="0"/>
          <c:showVal val="1"/>
          <c:showCatName val="0"/>
          <c:showSerName val="0"/>
          <c:showPercent val="0"/>
          <c:showBubbleSize val="0"/>
          <c:showLeaderLines val="1"/>
        </c:dLbls>
      </c:pie3DChart>
    </c:plotArea>
    <c:legend>
      <c:legendPos val="b"/>
      <c:layout>
        <c:manualLayout>
          <c:xMode val="edge"/>
          <c:yMode val="edge"/>
          <c:x val="4.6874999999999986E-2"/>
          <c:y val="0.782592498160113"/>
          <c:w val="0.9"/>
          <c:h val="9.1605930041495545E-2"/>
        </c:manualLayout>
      </c:layout>
      <c:overlay val="0"/>
      <c:spPr>
        <a:noFill/>
        <a:ln>
          <a:noFill/>
        </a:ln>
        <a:effectLst/>
      </c:spPr>
      <c:txPr>
        <a:bodyPr rot="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a:solidFill>
                  <a:sysClr val="windowText" lastClr="000000"/>
                </a:solidFill>
                <a:latin typeface="+mn-lt"/>
                <a:ea typeface="+mn-ea"/>
                <a:cs typeface="+mn-cs"/>
              </a:defRPr>
            </a:pPr>
            <a:r>
              <a:rPr lang="en-GB" sz="2400" b="1">
                <a:solidFill>
                  <a:sysClr val="windowText" lastClr="000000"/>
                </a:solidFill>
              </a:rPr>
              <a:t>Non Slum</a:t>
            </a:r>
          </a:p>
        </c:rich>
      </c:tx>
      <c:layout>
        <c:manualLayout>
          <c:xMode val="edge"/>
          <c:yMode val="edge"/>
          <c:x val="0.40202777777777826"/>
          <c:y val="2.6014243993466402E-2"/>
        </c:manualLayout>
      </c:layout>
      <c:overlay val="0"/>
      <c:spPr>
        <a:noFill/>
        <a:ln>
          <a:noFill/>
        </a:ln>
        <a:effectLst/>
      </c:spPr>
    </c:title>
    <c:autoTitleDeleted val="0"/>
    <c:view3D>
      <c:rotX val="75"/>
      <c:rotY val="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166306013490259"/>
          <c:y val="0.17692007396648399"/>
          <c:w val="0.62150858037044499"/>
          <c:h val="0.60091143454842166"/>
        </c:manualLayout>
      </c:layout>
      <c:pie3DChart>
        <c:varyColors val="1"/>
        <c:ser>
          <c:idx val="0"/>
          <c:order val="0"/>
          <c:explosion val="2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0"/>
                  <c:y val="-0.16909258595753199"/>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5000000000000011E-2"/>
                  <c:y val="-2.256035808163039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1666666666666771E-2"/>
                  <c:y val="-2.121889068003337E-1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Sheet1!$J$4:$P$6</c:f>
              <c:strCache>
                <c:ptCount val="7"/>
                <c:pt idx="0">
                  <c:v>Piped personal connection</c:v>
                </c:pt>
                <c:pt idx="1">
                  <c:v>Community Tap/ Stand post</c:v>
                </c:pt>
                <c:pt idx="2">
                  <c:v>Hand pump</c:v>
                </c:pt>
                <c:pt idx="3">
                  <c:v>Well</c:v>
                </c:pt>
                <c:pt idx="4">
                  <c:v>Borwell</c:v>
                </c:pt>
                <c:pt idx="5">
                  <c:v>Tanker</c:v>
                </c:pt>
                <c:pt idx="6">
                  <c:v>Other</c:v>
                </c:pt>
              </c:strCache>
              <c:extLst/>
            </c:strRef>
          </c:cat>
          <c:val>
            <c:numRef>
              <c:f>Sheet1!$J$7:$P$7</c:f>
              <c:numCache>
                <c:formatCode>General</c:formatCode>
                <c:ptCount val="7"/>
                <c:pt idx="0">
                  <c:v>54.8</c:v>
                </c:pt>
                <c:pt idx="1">
                  <c:v>15.1</c:v>
                </c:pt>
                <c:pt idx="2">
                  <c:v>7.8</c:v>
                </c:pt>
                <c:pt idx="3">
                  <c:v>15</c:v>
                </c:pt>
                <c:pt idx="4">
                  <c:v>0.70000000000000029</c:v>
                </c:pt>
                <c:pt idx="5">
                  <c:v>0.5</c:v>
                </c:pt>
                <c:pt idx="6">
                  <c:v>6.1</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chemeClr val="tx1"/>
                </a:solidFill>
                <a:latin typeface="+mn-lt"/>
                <a:ea typeface="+mn-ea"/>
                <a:cs typeface="+mn-cs"/>
              </a:defRPr>
            </a:pPr>
            <a:r>
              <a:rPr lang="en-US" sz="2000" b="1" dirty="0" smtClean="0">
                <a:solidFill>
                  <a:schemeClr val="tx1"/>
                </a:solidFill>
              </a:rPr>
              <a:t>Slum</a:t>
            </a:r>
            <a:endParaRPr lang="en-US" sz="2000" b="1" dirty="0">
              <a:solidFill>
                <a:schemeClr val="tx1"/>
              </a:solidFill>
            </a:endParaRPr>
          </a:p>
        </c:rich>
      </c:tx>
      <c:layout>
        <c:manualLayout>
          <c:xMode val="edge"/>
          <c:yMode val="edge"/>
          <c:x val="0.44013527963875021"/>
          <c:y val="2.1367521367521368E-2"/>
        </c:manualLayout>
      </c:layout>
      <c:overlay val="0"/>
      <c:spPr>
        <a:noFill/>
        <a:ln>
          <a:noFill/>
        </a:ln>
        <a:effectLst/>
      </c:spPr>
    </c:title>
    <c:autoTitleDeleted val="0"/>
    <c:plotArea>
      <c:layout/>
      <c:barChart>
        <c:barDir val="bar"/>
        <c:grouping val="clustered"/>
        <c:varyColors val="0"/>
        <c:ser>
          <c:idx val="0"/>
          <c:order val="0"/>
          <c:tx>
            <c:strRef>
              <c:f>Sheet10!$C$3</c:f>
              <c:strCache>
                <c:ptCount val="1"/>
                <c:pt idx="0">
                  <c:v>Piped personal connection</c:v>
                </c:pt>
              </c:strCache>
            </c:strRef>
          </c:tx>
          <c:spPr>
            <a:solidFill>
              <a:schemeClr val="accent2"/>
            </a:solidFill>
            <a:ln>
              <a:noFill/>
            </a:ln>
            <a:effectLst/>
          </c:spPr>
          <c:invertIfNegative val="0"/>
          <c:dLbls>
            <c:dLbl>
              <c:idx val="2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Sheet10!$B$4:$B$31</c:f>
              <c:strCache>
                <c:ptCount val="28"/>
                <c:pt idx="0">
                  <c:v>Mandsaur</c:v>
                </c:pt>
                <c:pt idx="1">
                  <c:v>Chhindwara</c:v>
                </c:pt>
                <c:pt idx="2">
                  <c:v>Jabalpur</c:v>
                </c:pt>
                <c:pt idx="3">
                  <c:v>Morena</c:v>
                </c:pt>
                <c:pt idx="4">
                  <c:v>Ratlam</c:v>
                </c:pt>
                <c:pt idx="5">
                  <c:v>Neemuch</c:v>
                </c:pt>
                <c:pt idx="6">
                  <c:v>Raisen and Mandideep</c:v>
                </c:pt>
                <c:pt idx="7">
                  <c:v>Panna</c:v>
                </c:pt>
                <c:pt idx="8">
                  <c:v>Ujjain</c:v>
                </c:pt>
                <c:pt idx="9">
                  <c:v>Rewa</c:v>
                </c:pt>
                <c:pt idx="10">
                  <c:v>Umaria</c:v>
                </c:pt>
                <c:pt idx="11">
                  <c:v>Sagar</c:v>
                </c:pt>
                <c:pt idx="12">
                  <c:v>Dhar</c:v>
                </c:pt>
                <c:pt idx="13">
                  <c:v>Guna</c:v>
                </c:pt>
                <c:pt idx="14">
                  <c:v>Nagda</c:v>
                </c:pt>
                <c:pt idx="15">
                  <c:v>Itarsi</c:v>
                </c:pt>
                <c:pt idx="16">
                  <c:v>Singrauli</c:v>
                </c:pt>
                <c:pt idx="17">
                  <c:v>Chhatarpur</c:v>
                </c:pt>
                <c:pt idx="18">
                  <c:v>Dewas</c:v>
                </c:pt>
                <c:pt idx="19">
                  <c:v>Pithampur</c:v>
                </c:pt>
                <c:pt idx="20">
                  <c:v>Katni</c:v>
                </c:pt>
                <c:pt idx="21">
                  <c:v>Shahdol</c:v>
                </c:pt>
                <c:pt idx="22">
                  <c:v>Bhopal</c:v>
                </c:pt>
                <c:pt idx="23">
                  <c:v>Khargone</c:v>
                </c:pt>
                <c:pt idx="24">
                  <c:v>Gwalior</c:v>
                </c:pt>
                <c:pt idx="25">
                  <c:v>Indore</c:v>
                </c:pt>
                <c:pt idx="26">
                  <c:v>Satna</c:v>
                </c:pt>
                <c:pt idx="27">
                  <c:v>Khandwa</c:v>
                </c:pt>
              </c:strCache>
            </c:strRef>
          </c:cat>
          <c:val>
            <c:numRef>
              <c:f>Sheet10!$C$4:$C$31</c:f>
              <c:numCache>
                <c:formatCode>General</c:formatCode>
                <c:ptCount val="28"/>
                <c:pt idx="0">
                  <c:v>79.5</c:v>
                </c:pt>
                <c:pt idx="1">
                  <c:v>78.8</c:v>
                </c:pt>
                <c:pt idx="2">
                  <c:v>71.400000000000006</c:v>
                </c:pt>
                <c:pt idx="3">
                  <c:v>68.400000000000006</c:v>
                </c:pt>
                <c:pt idx="4">
                  <c:v>62.3</c:v>
                </c:pt>
                <c:pt idx="5">
                  <c:v>59.8</c:v>
                </c:pt>
                <c:pt idx="6">
                  <c:v>53.3</c:v>
                </c:pt>
                <c:pt idx="7">
                  <c:v>45.9</c:v>
                </c:pt>
                <c:pt idx="8">
                  <c:v>43.4</c:v>
                </c:pt>
                <c:pt idx="9">
                  <c:v>40</c:v>
                </c:pt>
                <c:pt idx="10">
                  <c:v>36.6</c:v>
                </c:pt>
                <c:pt idx="11">
                  <c:v>30.9</c:v>
                </c:pt>
                <c:pt idx="12">
                  <c:v>28.6</c:v>
                </c:pt>
                <c:pt idx="13">
                  <c:v>27.3</c:v>
                </c:pt>
                <c:pt idx="14">
                  <c:v>26.3</c:v>
                </c:pt>
                <c:pt idx="15">
                  <c:v>24.3</c:v>
                </c:pt>
                <c:pt idx="16">
                  <c:v>19</c:v>
                </c:pt>
                <c:pt idx="17">
                  <c:v>18.8</c:v>
                </c:pt>
                <c:pt idx="18">
                  <c:v>17.7</c:v>
                </c:pt>
                <c:pt idx="19">
                  <c:v>17.2</c:v>
                </c:pt>
                <c:pt idx="20">
                  <c:v>12.2</c:v>
                </c:pt>
                <c:pt idx="21">
                  <c:v>11.2</c:v>
                </c:pt>
                <c:pt idx="22">
                  <c:v>6.3</c:v>
                </c:pt>
                <c:pt idx="23">
                  <c:v>4.2</c:v>
                </c:pt>
                <c:pt idx="24">
                  <c:v>0</c:v>
                </c:pt>
                <c:pt idx="25">
                  <c:v>0</c:v>
                </c:pt>
                <c:pt idx="26">
                  <c:v>0</c:v>
                </c:pt>
                <c:pt idx="27">
                  <c:v>0</c:v>
                </c:pt>
              </c:numCache>
            </c:numRef>
          </c:val>
        </c:ser>
        <c:dLbls>
          <c:showLegendKey val="0"/>
          <c:showVal val="1"/>
          <c:showCatName val="0"/>
          <c:showSerName val="0"/>
          <c:showPercent val="0"/>
          <c:showBubbleSize val="0"/>
        </c:dLbls>
        <c:gapWidth val="182"/>
        <c:axId val="204597048"/>
        <c:axId val="204594304"/>
      </c:barChart>
      <c:catAx>
        <c:axId val="204597048"/>
        <c:scaling>
          <c:orientation val="minMax"/>
        </c:scaling>
        <c:delete val="0"/>
        <c:axPos val="l"/>
        <c:numFmt formatCode="General"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endParaRPr lang="en-US"/>
          </a:p>
        </c:txPr>
        <c:crossAx val="204594304"/>
        <c:crosses val="autoZero"/>
        <c:auto val="1"/>
        <c:lblAlgn val="ctr"/>
        <c:lblOffset val="100"/>
        <c:noMultiLvlLbl val="0"/>
      </c:catAx>
      <c:valAx>
        <c:axId val="204594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endParaRPr lang="en-US"/>
          </a:p>
        </c:txPr>
        <c:crossAx val="204597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chemeClr val="tx1"/>
                </a:solidFill>
                <a:latin typeface="+mn-lt"/>
                <a:ea typeface="+mn-ea"/>
                <a:cs typeface="+mn-cs"/>
              </a:defRPr>
            </a:pPr>
            <a:r>
              <a:rPr lang="en-US" sz="2000" b="1" dirty="0" smtClean="0">
                <a:solidFill>
                  <a:schemeClr val="tx1"/>
                </a:solidFill>
              </a:rPr>
              <a:t>Non Slum</a:t>
            </a:r>
            <a:endParaRPr lang="en-US" sz="2000" b="1" dirty="0">
              <a:solidFill>
                <a:schemeClr val="tx1"/>
              </a:solidFill>
            </a:endParaRPr>
          </a:p>
        </c:rich>
      </c:tx>
      <c:layout>
        <c:manualLayout>
          <c:xMode val="edge"/>
          <c:yMode val="edge"/>
          <c:x val="0.2741023427021384"/>
          <c:y val="2.1367521367521368E-2"/>
        </c:manualLayout>
      </c:layout>
      <c:overlay val="0"/>
      <c:spPr>
        <a:noFill/>
        <a:ln>
          <a:noFill/>
        </a:ln>
        <a:effectLst/>
      </c:spPr>
    </c:title>
    <c:autoTitleDeleted val="0"/>
    <c:plotArea>
      <c:layout/>
      <c:barChart>
        <c:barDir val="bar"/>
        <c:grouping val="clustered"/>
        <c:varyColors val="0"/>
        <c:ser>
          <c:idx val="0"/>
          <c:order val="0"/>
          <c:tx>
            <c:strRef>
              <c:f>Sheet12!$C$3</c:f>
              <c:strCache>
                <c:ptCount val="1"/>
                <c:pt idx="0">
                  <c:v>Piped personal connection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Sheet12!$B$4:$B$31</c:f>
              <c:strCache>
                <c:ptCount val="28"/>
                <c:pt idx="0">
                  <c:v>Indore</c:v>
                </c:pt>
                <c:pt idx="1">
                  <c:v>Mandsaur</c:v>
                </c:pt>
                <c:pt idx="2">
                  <c:v>Neemuch</c:v>
                </c:pt>
                <c:pt idx="3">
                  <c:v>Chhindwara</c:v>
                </c:pt>
                <c:pt idx="4">
                  <c:v>Ratlam</c:v>
                </c:pt>
                <c:pt idx="5">
                  <c:v>Sagar</c:v>
                </c:pt>
                <c:pt idx="6">
                  <c:v>Ujjain</c:v>
                </c:pt>
                <c:pt idx="7">
                  <c:v>Dewas</c:v>
                </c:pt>
                <c:pt idx="8">
                  <c:v>Jabalpur</c:v>
                </c:pt>
                <c:pt idx="9">
                  <c:v>Nagda</c:v>
                </c:pt>
                <c:pt idx="10">
                  <c:v>Khargone</c:v>
                </c:pt>
                <c:pt idx="11">
                  <c:v>Guna</c:v>
                </c:pt>
                <c:pt idx="12">
                  <c:v>Morena</c:v>
                </c:pt>
                <c:pt idx="13">
                  <c:v>Gwalior</c:v>
                </c:pt>
                <c:pt idx="14">
                  <c:v>Rewa</c:v>
                </c:pt>
                <c:pt idx="15">
                  <c:v>Katni</c:v>
                </c:pt>
                <c:pt idx="16">
                  <c:v>Dhar</c:v>
                </c:pt>
                <c:pt idx="17">
                  <c:v>Umaria</c:v>
                </c:pt>
                <c:pt idx="18">
                  <c:v>Raisen and Mandideep</c:v>
                </c:pt>
                <c:pt idx="19">
                  <c:v>Panna</c:v>
                </c:pt>
                <c:pt idx="20">
                  <c:v>Satna</c:v>
                </c:pt>
                <c:pt idx="21">
                  <c:v>Khandwa</c:v>
                </c:pt>
                <c:pt idx="22">
                  <c:v>Singrauli</c:v>
                </c:pt>
                <c:pt idx="23">
                  <c:v>Pithampur</c:v>
                </c:pt>
                <c:pt idx="24">
                  <c:v>Itarsi</c:v>
                </c:pt>
                <c:pt idx="25">
                  <c:v>Shahdol</c:v>
                </c:pt>
                <c:pt idx="26">
                  <c:v>Chhatarpur</c:v>
                </c:pt>
                <c:pt idx="27">
                  <c:v>Bhopal</c:v>
                </c:pt>
              </c:strCache>
            </c:strRef>
          </c:cat>
          <c:val>
            <c:numRef>
              <c:f>Sheet12!$C$4:$C$31</c:f>
              <c:numCache>
                <c:formatCode>General</c:formatCode>
                <c:ptCount val="28"/>
                <c:pt idx="0">
                  <c:v>84.8</c:v>
                </c:pt>
                <c:pt idx="1">
                  <c:v>81.7</c:v>
                </c:pt>
                <c:pt idx="2">
                  <c:v>81.099999999999994</c:v>
                </c:pt>
                <c:pt idx="3">
                  <c:v>75.400000000000006</c:v>
                </c:pt>
                <c:pt idx="4">
                  <c:v>75.400000000000006</c:v>
                </c:pt>
                <c:pt idx="5">
                  <c:v>72.599999999999994</c:v>
                </c:pt>
                <c:pt idx="6">
                  <c:v>69</c:v>
                </c:pt>
                <c:pt idx="7">
                  <c:v>65.7</c:v>
                </c:pt>
                <c:pt idx="8">
                  <c:v>65.599999999999994</c:v>
                </c:pt>
                <c:pt idx="9">
                  <c:v>64.599999999999994</c:v>
                </c:pt>
                <c:pt idx="10">
                  <c:v>64.2</c:v>
                </c:pt>
                <c:pt idx="11">
                  <c:v>61.2</c:v>
                </c:pt>
                <c:pt idx="12">
                  <c:v>59.3</c:v>
                </c:pt>
                <c:pt idx="13">
                  <c:v>57</c:v>
                </c:pt>
                <c:pt idx="14">
                  <c:v>55.9</c:v>
                </c:pt>
                <c:pt idx="15">
                  <c:v>55.5</c:v>
                </c:pt>
                <c:pt idx="16">
                  <c:v>54.9</c:v>
                </c:pt>
                <c:pt idx="17">
                  <c:v>53.6</c:v>
                </c:pt>
                <c:pt idx="18">
                  <c:v>51.3</c:v>
                </c:pt>
                <c:pt idx="19">
                  <c:v>47.7</c:v>
                </c:pt>
                <c:pt idx="20">
                  <c:v>47.7</c:v>
                </c:pt>
                <c:pt idx="21">
                  <c:v>44.3</c:v>
                </c:pt>
                <c:pt idx="22">
                  <c:v>41.1</c:v>
                </c:pt>
                <c:pt idx="23">
                  <c:v>40.4</c:v>
                </c:pt>
                <c:pt idx="24">
                  <c:v>40.4</c:v>
                </c:pt>
                <c:pt idx="25">
                  <c:v>40.4</c:v>
                </c:pt>
                <c:pt idx="26">
                  <c:v>22.9</c:v>
                </c:pt>
                <c:pt idx="27">
                  <c:v>22.7</c:v>
                </c:pt>
              </c:numCache>
            </c:numRef>
          </c:val>
        </c:ser>
        <c:dLbls>
          <c:showLegendKey val="0"/>
          <c:showVal val="1"/>
          <c:showCatName val="0"/>
          <c:showSerName val="0"/>
          <c:showPercent val="0"/>
          <c:showBubbleSize val="0"/>
        </c:dLbls>
        <c:gapWidth val="182"/>
        <c:axId val="204595088"/>
        <c:axId val="204595480"/>
      </c:barChart>
      <c:catAx>
        <c:axId val="204595088"/>
        <c:scaling>
          <c:orientation val="minMax"/>
        </c:scaling>
        <c:delete val="0"/>
        <c:axPos val="l"/>
        <c:numFmt formatCode="General" sourceLinked="1"/>
        <c:majorTickMark val="none"/>
        <c:minorTickMark val="none"/>
        <c:tickLblPos val="nextTo"/>
        <c:spPr>
          <a:noFill/>
          <a:ln w="9525" cap="flat" cmpd="sng" algn="ctr">
            <a:solidFill>
              <a:srgbClr val="FF0000"/>
            </a:solidFill>
            <a:round/>
          </a:ln>
          <a:effectLst/>
        </c:spPr>
        <c:txPr>
          <a:bodyPr rot="-600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endParaRPr lang="en-US"/>
          </a:p>
        </c:txPr>
        <c:crossAx val="204595480"/>
        <c:crosses val="autoZero"/>
        <c:auto val="1"/>
        <c:lblAlgn val="ctr"/>
        <c:lblOffset val="100"/>
        <c:noMultiLvlLbl val="0"/>
      </c:catAx>
      <c:valAx>
        <c:axId val="204595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1" i="0" u="none" strike="noStrike" kern="1200" baseline="0">
                <a:solidFill>
                  <a:schemeClr val="tx1">
                    <a:lumMod val="65000"/>
                    <a:lumOff val="35000"/>
                  </a:schemeClr>
                </a:solidFill>
                <a:latin typeface="+mn-lt"/>
                <a:ea typeface="+mn-ea"/>
                <a:cs typeface="+mn-cs"/>
              </a:defRPr>
            </a:pPr>
            <a:endParaRPr lang="en-US"/>
          </a:p>
        </c:txPr>
        <c:crossAx val="20459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a:solidFill>
                  <a:sysClr val="windowText" lastClr="000000"/>
                </a:solidFill>
                <a:latin typeface="+mn-lt"/>
                <a:ea typeface="+mn-ea"/>
                <a:cs typeface="+mn-cs"/>
              </a:defRPr>
            </a:pPr>
            <a:r>
              <a:rPr lang="en-GB" sz="2400" b="1">
                <a:solidFill>
                  <a:sysClr val="windowText" lastClr="000000"/>
                </a:solidFill>
              </a:rPr>
              <a:t>Slum </a:t>
            </a:r>
          </a:p>
        </c:rich>
      </c:tx>
      <c:layout>
        <c:manualLayout>
          <c:xMode val="edge"/>
          <c:yMode val="edge"/>
          <c:x val="0.26498161433336198"/>
          <c:y val="0"/>
        </c:manualLayout>
      </c:layout>
      <c:overlay val="0"/>
      <c:spPr>
        <a:noFill/>
        <a:ln>
          <a:noFill/>
        </a:ln>
        <a:effectLst/>
      </c:spPr>
    </c:title>
    <c:autoTitleDeleted val="0"/>
    <c:view3D>
      <c:rotX val="75"/>
      <c:rotY val="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7.218366016363674E-2"/>
          <c:y val="0.25591024589422617"/>
          <c:w val="0.47884857096542632"/>
          <c:h val="0.68416350585853769"/>
        </c:manualLayout>
      </c:layout>
      <c:pie3DChart>
        <c:varyColors val="1"/>
        <c:ser>
          <c:idx val="0"/>
          <c:order val="0"/>
          <c:explosion val="2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Sheet2!$C$4:$J$4</c:f>
              <c:strCache>
                <c:ptCount val="8"/>
                <c:pt idx="0">
                  <c:v>LPG</c:v>
                </c:pt>
                <c:pt idx="1">
                  <c:v>Kerosene</c:v>
                </c:pt>
                <c:pt idx="2">
                  <c:v>Coal</c:v>
                </c:pt>
                <c:pt idx="3">
                  <c:v>Charcoal</c:v>
                </c:pt>
                <c:pt idx="4">
                  <c:v>Wood parts</c:v>
                </c:pt>
                <c:pt idx="5">
                  <c:v>Biogas</c:v>
                </c:pt>
                <c:pt idx="6">
                  <c:v>Electricity</c:v>
                </c:pt>
                <c:pt idx="7">
                  <c:v>Other</c:v>
                </c:pt>
              </c:strCache>
            </c:strRef>
          </c:cat>
          <c:val>
            <c:numRef>
              <c:f>Sheet2!$C$5:$J$5</c:f>
              <c:numCache>
                <c:formatCode>General</c:formatCode>
                <c:ptCount val="8"/>
                <c:pt idx="0">
                  <c:v>63.3</c:v>
                </c:pt>
                <c:pt idx="1">
                  <c:v>2.6</c:v>
                </c:pt>
                <c:pt idx="2">
                  <c:v>1.5</c:v>
                </c:pt>
                <c:pt idx="3">
                  <c:v>7.5</c:v>
                </c:pt>
                <c:pt idx="4">
                  <c:v>23.6</c:v>
                </c:pt>
                <c:pt idx="5">
                  <c:v>0.5</c:v>
                </c:pt>
                <c:pt idx="6">
                  <c:v>0.30000000000000016</c:v>
                </c:pt>
                <c:pt idx="7">
                  <c:v>0.60000000000000031</c:v>
                </c:pt>
              </c:numCache>
            </c:numRef>
          </c:val>
        </c:ser>
        <c:dLbls>
          <c:showLegendKey val="0"/>
          <c:showVal val="1"/>
          <c:showCatName val="0"/>
          <c:showSerName val="0"/>
          <c:showPercent val="0"/>
          <c:showBubbleSize val="0"/>
          <c:showLeaderLines val="1"/>
        </c:dLbls>
      </c:pie3DChart>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a:solidFill>
                  <a:sysClr val="windowText" lastClr="000000"/>
                </a:solidFill>
                <a:latin typeface="+mn-lt"/>
                <a:ea typeface="+mn-ea"/>
                <a:cs typeface="+mn-cs"/>
              </a:defRPr>
            </a:pPr>
            <a:r>
              <a:rPr lang="en-GB" sz="2400" b="1" dirty="0">
                <a:solidFill>
                  <a:sysClr val="windowText" lastClr="000000"/>
                </a:solidFill>
              </a:rPr>
              <a:t>Non</a:t>
            </a:r>
            <a:r>
              <a:rPr lang="en-GB" sz="2400" b="1" baseline="0" dirty="0">
                <a:solidFill>
                  <a:sysClr val="windowText" lastClr="000000"/>
                </a:solidFill>
              </a:rPr>
              <a:t> Slum</a:t>
            </a:r>
            <a:endParaRPr lang="en-GB" sz="2400" b="1" dirty="0">
              <a:solidFill>
                <a:sysClr val="windowText" lastClr="000000"/>
              </a:solidFill>
            </a:endParaRPr>
          </a:p>
        </c:rich>
      </c:tx>
      <c:layout>
        <c:manualLayout>
          <c:xMode val="edge"/>
          <c:yMode val="edge"/>
          <c:x val="0.50634493818938731"/>
          <c:y val="2.4969270103015013E-3"/>
        </c:manualLayout>
      </c:layout>
      <c:overlay val="0"/>
      <c:spPr>
        <a:noFill/>
        <a:ln>
          <a:noFill/>
        </a:ln>
        <a:effectLst/>
      </c:spPr>
    </c:title>
    <c:autoTitleDeleted val="0"/>
    <c:plotArea>
      <c:layout>
        <c:manualLayout>
          <c:layoutTarget val="inner"/>
          <c:xMode val="edge"/>
          <c:yMode val="edge"/>
          <c:x val="0.35300344324500416"/>
          <c:y val="0.23985579165169199"/>
          <c:w val="0.47372519695288218"/>
          <c:h val="0.71270259515258005"/>
        </c:manualLayout>
      </c:layout>
      <c:pieChart>
        <c:varyColors val="1"/>
        <c:ser>
          <c:idx val="0"/>
          <c:order val="0"/>
          <c:dPt>
            <c:idx val="0"/>
            <c:bubble3D val="0"/>
            <c:explosion val="1"/>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Sheet1!$C$4:$J$4</c:f>
              <c:strCache>
                <c:ptCount val="8"/>
                <c:pt idx="0">
                  <c:v>LPG</c:v>
                </c:pt>
                <c:pt idx="1">
                  <c:v>Kerosene</c:v>
                </c:pt>
                <c:pt idx="2">
                  <c:v>Coal</c:v>
                </c:pt>
                <c:pt idx="3">
                  <c:v>Charcoal</c:v>
                </c:pt>
                <c:pt idx="4">
                  <c:v>Wood parts</c:v>
                </c:pt>
                <c:pt idx="5">
                  <c:v>Biogas</c:v>
                </c:pt>
                <c:pt idx="6">
                  <c:v>Electricity</c:v>
                </c:pt>
                <c:pt idx="7">
                  <c:v>Other</c:v>
                </c:pt>
              </c:strCache>
            </c:strRef>
          </c:cat>
          <c:val>
            <c:numRef>
              <c:f>Sheet1!$C$5:$J$5</c:f>
              <c:numCache>
                <c:formatCode>General</c:formatCode>
                <c:ptCount val="8"/>
                <c:pt idx="0">
                  <c:v>84</c:v>
                </c:pt>
                <c:pt idx="1">
                  <c:v>1.9000000000000001</c:v>
                </c:pt>
                <c:pt idx="2">
                  <c:v>1.4</c:v>
                </c:pt>
                <c:pt idx="3">
                  <c:v>4.4000000000000004</c:v>
                </c:pt>
                <c:pt idx="4">
                  <c:v>7.7</c:v>
                </c:pt>
                <c:pt idx="5">
                  <c:v>0.2</c:v>
                </c:pt>
                <c:pt idx="6">
                  <c:v>0.2</c:v>
                </c:pt>
                <c:pt idx="7">
                  <c:v>0.2</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3883156230062191"/>
          <c:y val="0.24044359779518007"/>
          <c:w val="0.15170404065767312"/>
          <c:h val="0.75949641985746996"/>
        </c:manualLayout>
      </c:layout>
      <c:overlay val="0"/>
      <c:txPr>
        <a:bodyPr rot="0" vert="horz"/>
        <a:lstStyle/>
        <a:p>
          <a:pPr>
            <a:lnSpc>
              <a:spcPct val="70000"/>
            </a:lnSpc>
            <a:defRPr lang="en-US" sz="1800"/>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1" i="0" u="none" strike="noStrike" kern="1200" spc="0" baseline="0">
                <a:solidFill>
                  <a:sysClr val="windowText" lastClr="000000"/>
                </a:solidFill>
                <a:latin typeface="+mn-lt"/>
                <a:ea typeface="+mn-ea"/>
                <a:cs typeface="+mn-cs"/>
              </a:defRPr>
            </a:pPr>
            <a:r>
              <a:rPr lang="en-US" sz="2000" b="1">
                <a:solidFill>
                  <a:sysClr val="windowText" lastClr="000000"/>
                </a:solidFill>
              </a:rPr>
              <a:t>Slum</a:t>
            </a:r>
          </a:p>
        </c:rich>
      </c:tx>
      <c:layout/>
      <c:overlay val="0"/>
      <c:spPr>
        <a:noFill/>
        <a:ln>
          <a:noFill/>
        </a:ln>
        <a:effectLst/>
      </c:spPr>
    </c:title>
    <c:autoTitleDeleted val="0"/>
    <c:plotArea>
      <c:layout/>
      <c:barChart>
        <c:barDir val="col"/>
        <c:grouping val="stacked"/>
        <c:varyColors val="0"/>
        <c:ser>
          <c:idx val="0"/>
          <c:order val="0"/>
          <c:tx>
            <c:strRef>
              <c:f>Sheet18!$C$2</c:f>
              <c:strCache>
                <c:ptCount val="1"/>
                <c:pt idx="0">
                  <c:v>Pills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Sheet18!$B$3:$B$30</c:f>
              <c:strCache>
                <c:ptCount val="28"/>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pt idx="27">
                  <c:v>Khandwa</c:v>
                </c:pt>
              </c:strCache>
            </c:strRef>
          </c:cat>
          <c:val>
            <c:numRef>
              <c:f>Sheet18!$C$3:$C$30</c:f>
              <c:numCache>
                <c:formatCode>General</c:formatCode>
                <c:ptCount val="28"/>
                <c:pt idx="0">
                  <c:v>8.3000000000000007</c:v>
                </c:pt>
                <c:pt idx="1">
                  <c:v>3.7</c:v>
                </c:pt>
                <c:pt idx="2">
                  <c:v>7.4</c:v>
                </c:pt>
                <c:pt idx="3">
                  <c:v>3.3</c:v>
                </c:pt>
                <c:pt idx="4">
                  <c:v>2.6</c:v>
                </c:pt>
                <c:pt idx="5">
                  <c:v>0</c:v>
                </c:pt>
                <c:pt idx="6">
                  <c:v>10.4</c:v>
                </c:pt>
                <c:pt idx="7">
                  <c:v>3</c:v>
                </c:pt>
                <c:pt idx="8">
                  <c:v>0</c:v>
                </c:pt>
                <c:pt idx="9">
                  <c:v>0.9</c:v>
                </c:pt>
                <c:pt idx="10">
                  <c:v>0</c:v>
                </c:pt>
                <c:pt idx="11">
                  <c:v>0</c:v>
                </c:pt>
                <c:pt idx="12">
                  <c:v>7.3</c:v>
                </c:pt>
                <c:pt idx="13">
                  <c:v>3.4</c:v>
                </c:pt>
                <c:pt idx="14">
                  <c:v>0</c:v>
                </c:pt>
                <c:pt idx="15">
                  <c:v>4.5999999999999996</c:v>
                </c:pt>
                <c:pt idx="16">
                  <c:v>7.7</c:v>
                </c:pt>
                <c:pt idx="17">
                  <c:v>3.4</c:v>
                </c:pt>
                <c:pt idx="18">
                  <c:v>1.6</c:v>
                </c:pt>
                <c:pt idx="19">
                  <c:v>0</c:v>
                </c:pt>
                <c:pt idx="20">
                  <c:v>6.2</c:v>
                </c:pt>
                <c:pt idx="21">
                  <c:v>0</c:v>
                </c:pt>
                <c:pt idx="22">
                  <c:v>2</c:v>
                </c:pt>
                <c:pt idx="23">
                  <c:v>1.4</c:v>
                </c:pt>
                <c:pt idx="24">
                  <c:v>3.9</c:v>
                </c:pt>
                <c:pt idx="25">
                  <c:v>2.4</c:v>
                </c:pt>
                <c:pt idx="26">
                  <c:v>5.3</c:v>
                </c:pt>
                <c:pt idx="27">
                  <c:v>0</c:v>
                </c:pt>
              </c:numCache>
            </c:numRef>
          </c:val>
        </c:ser>
        <c:ser>
          <c:idx val="1"/>
          <c:order val="1"/>
          <c:tx>
            <c:strRef>
              <c:f>Sheet18!$D$2</c:f>
              <c:strCache>
                <c:ptCount val="1"/>
                <c:pt idx="0">
                  <c:v>Condom</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Sheet18!$B$3:$B$30</c:f>
              <c:strCache>
                <c:ptCount val="28"/>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pt idx="27">
                  <c:v>Khandwa</c:v>
                </c:pt>
              </c:strCache>
            </c:strRef>
          </c:cat>
          <c:val>
            <c:numRef>
              <c:f>Sheet18!$D$3:$D$30</c:f>
              <c:numCache>
                <c:formatCode>General</c:formatCode>
                <c:ptCount val="28"/>
                <c:pt idx="0">
                  <c:v>29.2</c:v>
                </c:pt>
                <c:pt idx="1">
                  <c:v>51.1</c:v>
                </c:pt>
                <c:pt idx="2">
                  <c:v>30.6</c:v>
                </c:pt>
                <c:pt idx="3">
                  <c:v>50</c:v>
                </c:pt>
                <c:pt idx="4">
                  <c:v>41.4</c:v>
                </c:pt>
                <c:pt idx="5">
                  <c:v>57.1</c:v>
                </c:pt>
                <c:pt idx="6">
                  <c:v>35.4</c:v>
                </c:pt>
                <c:pt idx="7">
                  <c:v>43.5</c:v>
                </c:pt>
                <c:pt idx="8">
                  <c:v>0</c:v>
                </c:pt>
                <c:pt idx="9">
                  <c:v>34.700000000000003</c:v>
                </c:pt>
                <c:pt idx="10">
                  <c:v>0</c:v>
                </c:pt>
                <c:pt idx="11">
                  <c:v>29.7</c:v>
                </c:pt>
                <c:pt idx="12">
                  <c:v>38</c:v>
                </c:pt>
                <c:pt idx="13">
                  <c:v>50</c:v>
                </c:pt>
                <c:pt idx="14">
                  <c:v>63.1</c:v>
                </c:pt>
                <c:pt idx="15">
                  <c:v>31</c:v>
                </c:pt>
                <c:pt idx="16">
                  <c:v>63.1</c:v>
                </c:pt>
                <c:pt idx="17">
                  <c:v>35.6</c:v>
                </c:pt>
                <c:pt idx="18">
                  <c:v>62.3</c:v>
                </c:pt>
                <c:pt idx="19">
                  <c:v>50</c:v>
                </c:pt>
                <c:pt idx="20">
                  <c:v>59.3</c:v>
                </c:pt>
                <c:pt idx="21">
                  <c:v>0</c:v>
                </c:pt>
                <c:pt idx="22">
                  <c:v>54</c:v>
                </c:pt>
                <c:pt idx="23">
                  <c:v>54.3</c:v>
                </c:pt>
                <c:pt idx="24">
                  <c:v>55.3</c:v>
                </c:pt>
                <c:pt idx="25">
                  <c:v>34.1</c:v>
                </c:pt>
                <c:pt idx="26">
                  <c:v>30</c:v>
                </c:pt>
                <c:pt idx="27">
                  <c:v>0</c:v>
                </c:pt>
              </c:numCache>
            </c:numRef>
          </c:val>
        </c:ser>
        <c:ser>
          <c:idx val="2"/>
          <c:order val="2"/>
          <c:tx>
            <c:strRef>
              <c:f>Sheet18!$E$2</c:f>
              <c:strCache>
                <c:ptCount val="1"/>
                <c:pt idx="0">
                  <c:v>IUD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Sheet18!$B$3:$B$30</c:f>
              <c:strCache>
                <c:ptCount val="28"/>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pt idx="27">
                  <c:v>Khandwa</c:v>
                </c:pt>
              </c:strCache>
            </c:strRef>
          </c:cat>
          <c:val>
            <c:numRef>
              <c:f>Sheet18!$E$3:$E$30</c:f>
              <c:numCache>
                <c:formatCode>General</c:formatCode>
                <c:ptCount val="28"/>
                <c:pt idx="0">
                  <c:v>2.1</c:v>
                </c:pt>
                <c:pt idx="1">
                  <c:v>0.8</c:v>
                </c:pt>
                <c:pt idx="2">
                  <c:v>0.5</c:v>
                </c:pt>
                <c:pt idx="3">
                  <c:v>0</c:v>
                </c:pt>
                <c:pt idx="4">
                  <c:v>0</c:v>
                </c:pt>
                <c:pt idx="5">
                  <c:v>0</c:v>
                </c:pt>
                <c:pt idx="6">
                  <c:v>0</c:v>
                </c:pt>
                <c:pt idx="7">
                  <c:v>1</c:v>
                </c:pt>
                <c:pt idx="8">
                  <c:v>0</c:v>
                </c:pt>
                <c:pt idx="9">
                  <c:v>0</c:v>
                </c:pt>
                <c:pt idx="10">
                  <c:v>0</c:v>
                </c:pt>
                <c:pt idx="11">
                  <c:v>0</c:v>
                </c:pt>
                <c:pt idx="12">
                  <c:v>1</c:v>
                </c:pt>
                <c:pt idx="13">
                  <c:v>0</c:v>
                </c:pt>
                <c:pt idx="14">
                  <c:v>0</c:v>
                </c:pt>
                <c:pt idx="15">
                  <c:v>0</c:v>
                </c:pt>
                <c:pt idx="16">
                  <c:v>0.60000000000000031</c:v>
                </c:pt>
                <c:pt idx="17">
                  <c:v>0.5</c:v>
                </c:pt>
                <c:pt idx="18">
                  <c:v>0</c:v>
                </c:pt>
                <c:pt idx="19">
                  <c:v>0</c:v>
                </c:pt>
                <c:pt idx="20">
                  <c:v>0.60000000000000031</c:v>
                </c:pt>
                <c:pt idx="21">
                  <c:v>0</c:v>
                </c:pt>
                <c:pt idx="22">
                  <c:v>0</c:v>
                </c:pt>
                <c:pt idx="23">
                  <c:v>0.5</c:v>
                </c:pt>
                <c:pt idx="24">
                  <c:v>0</c:v>
                </c:pt>
                <c:pt idx="25">
                  <c:v>0</c:v>
                </c:pt>
                <c:pt idx="26">
                  <c:v>0</c:v>
                </c:pt>
                <c:pt idx="27">
                  <c:v>0</c:v>
                </c:pt>
              </c:numCache>
            </c:numRef>
          </c:val>
        </c:ser>
        <c:ser>
          <c:idx val="3"/>
          <c:order val="3"/>
          <c:tx>
            <c:strRef>
              <c:f>Sheet18!$F$2</c:f>
              <c:strCache>
                <c:ptCount val="1"/>
                <c:pt idx="0">
                  <c:v>ECP</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Sheet18!$B$3:$B$30</c:f>
              <c:strCache>
                <c:ptCount val="28"/>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pt idx="27">
                  <c:v>Khandwa</c:v>
                </c:pt>
              </c:strCache>
            </c:strRef>
          </c:cat>
          <c:val>
            <c:numRef>
              <c:f>Sheet18!$F$3:$F$30</c:f>
              <c:numCache>
                <c:formatCode>General</c:formatCode>
                <c:ptCount val="28"/>
                <c:pt idx="0">
                  <c:v>0</c:v>
                </c:pt>
                <c:pt idx="1">
                  <c:v>0.8</c:v>
                </c:pt>
                <c:pt idx="2">
                  <c:v>0.8</c:v>
                </c:pt>
                <c:pt idx="3">
                  <c:v>0</c:v>
                </c:pt>
                <c:pt idx="4">
                  <c:v>0</c:v>
                </c:pt>
                <c:pt idx="5">
                  <c:v>0</c:v>
                </c:pt>
                <c:pt idx="6">
                  <c:v>0</c:v>
                </c:pt>
                <c:pt idx="7">
                  <c:v>2</c:v>
                </c:pt>
                <c:pt idx="8">
                  <c:v>0</c:v>
                </c:pt>
                <c:pt idx="9">
                  <c:v>0.9</c:v>
                </c:pt>
                <c:pt idx="10">
                  <c:v>0</c:v>
                </c:pt>
                <c:pt idx="11">
                  <c:v>1.2</c:v>
                </c:pt>
                <c:pt idx="12">
                  <c:v>0.5</c:v>
                </c:pt>
                <c:pt idx="13">
                  <c:v>0</c:v>
                </c:pt>
                <c:pt idx="14">
                  <c:v>0</c:v>
                </c:pt>
                <c:pt idx="15">
                  <c:v>0</c:v>
                </c:pt>
                <c:pt idx="16">
                  <c:v>0.60000000000000031</c:v>
                </c:pt>
                <c:pt idx="17">
                  <c:v>0</c:v>
                </c:pt>
                <c:pt idx="18">
                  <c:v>0</c:v>
                </c:pt>
                <c:pt idx="19">
                  <c:v>0</c:v>
                </c:pt>
                <c:pt idx="20">
                  <c:v>0.60000000000000031</c:v>
                </c:pt>
                <c:pt idx="21">
                  <c:v>0</c:v>
                </c:pt>
                <c:pt idx="22">
                  <c:v>0</c:v>
                </c:pt>
                <c:pt idx="23">
                  <c:v>0.5</c:v>
                </c:pt>
                <c:pt idx="24">
                  <c:v>0</c:v>
                </c:pt>
                <c:pt idx="25">
                  <c:v>0</c:v>
                </c:pt>
                <c:pt idx="26">
                  <c:v>0</c:v>
                </c:pt>
                <c:pt idx="27">
                  <c:v>0</c:v>
                </c:pt>
              </c:numCache>
            </c:numRef>
          </c:val>
        </c:ser>
        <c:ser>
          <c:idx val="4"/>
          <c:order val="4"/>
          <c:tx>
            <c:strRef>
              <c:f>Sheet18!$G$2</c:f>
              <c:strCache>
                <c:ptCount val="1"/>
                <c:pt idx="0">
                  <c:v>Female Sterilization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Sheet18!$B$3:$B$30</c:f>
              <c:strCache>
                <c:ptCount val="28"/>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pt idx="27">
                  <c:v>Khandwa</c:v>
                </c:pt>
              </c:strCache>
            </c:strRef>
          </c:cat>
          <c:val>
            <c:numRef>
              <c:f>Sheet18!$G$3:$G$30</c:f>
              <c:numCache>
                <c:formatCode>General</c:formatCode>
                <c:ptCount val="28"/>
                <c:pt idx="0">
                  <c:v>41.6</c:v>
                </c:pt>
                <c:pt idx="1">
                  <c:v>33.800000000000004</c:v>
                </c:pt>
                <c:pt idx="2">
                  <c:v>59.5</c:v>
                </c:pt>
                <c:pt idx="3">
                  <c:v>43.5</c:v>
                </c:pt>
                <c:pt idx="4">
                  <c:v>56</c:v>
                </c:pt>
                <c:pt idx="5">
                  <c:v>42.9</c:v>
                </c:pt>
                <c:pt idx="6">
                  <c:v>54.2</c:v>
                </c:pt>
                <c:pt idx="7">
                  <c:v>43.4</c:v>
                </c:pt>
                <c:pt idx="8">
                  <c:v>0</c:v>
                </c:pt>
                <c:pt idx="9">
                  <c:v>57.4</c:v>
                </c:pt>
                <c:pt idx="10">
                  <c:v>0</c:v>
                </c:pt>
                <c:pt idx="11">
                  <c:v>62.6</c:v>
                </c:pt>
                <c:pt idx="12">
                  <c:v>50.2</c:v>
                </c:pt>
                <c:pt idx="13">
                  <c:v>45.5</c:v>
                </c:pt>
                <c:pt idx="14">
                  <c:v>31.6</c:v>
                </c:pt>
                <c:pt idx="15">
                  <c:v>59.8</c:v>
                </c:pt>
                <c:pt idx="16">
                  <c:v>21</c:v>
                </c:pt>
                <c:pt idx="17">
                  <c:v>53.8</c:v>
                </c:pt>
                <c:pt idx="18">
                  <c:v>27.9</c:v>
                </c:pt>
                <c:pt idx="19">
                  <c:v>30</c:v>
                </c:pt>
                <c:pt idx="20">
                  <c:v>29.6</c:v>
                </c:pt>
                <c:pt idx="21">
                  <c:v>0</c:v>
                </c:pt>
                <c:pt idx="22">
                  <c:v>34</c:v>
                </c:pt>
                <c:pt idx="23">
                  <c:v>39.1</c:v>
                </c:pt>
                <c:pt idx="24">
                  <c:v>32.9</c:v>
                </c:pt>
                <c:pt idx="25">
                  <c:v>53.7</c:v>
                </c:pt>
                <c:pt idx="26">
                  <c:v>60</c:v>
                </c:pt>
                <c:pt idx="27">
                  <c:v>0</c:v>
                </c:pt>
              </c:numCache>
            </c:numRef>
          </c:val>
        </c:ser>
        <c:ser>
          <c:idx val="5"/>
          <c:order val="5"/>
          <c:tx>
            <c:strRef>
              <c:f>Sheet18!$H$2</c:f>
              <c:strCache>
                <c:ptCount val="1"/>
                <c:pt idx="0">
                  <c:v>Male Sterilization</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Sheet18!$B$3:$B$30</c:f>
              <c:strCache>
                <c:ptCount val="28"/>
                <c:pt idx="0">
                  <c:v>Bhopal</c:v>
                </c:pt>
                <c:pt idx="1">
                  <c:v>Chhatarpur</c:v>
                </c:pt>
                <c:pt idx="2">
                  <c:v>Chhindwara</c:v>
                </c:pt>
                <c:pt idx="3">
                  <c:v>Dewas</c:v>
                </c:pt>
                <c:pt idx="4">
                  <c:v>Pithampur</c:v>
                </c:pt>
                <c:pt idx="5">
                  <c:v>Dhar</c:v>
                </c:pt>
                <c:pt idx="6">
                  <c:v>Khargone</c:v>
                </c:pt>
                <c:pt idx="7">
                  <c:v>Guna</c:v>
                </c:pt>
                <c:pt idx="8">
                  <c:v>Gwalior</c:v>
                </c:pt>
                <c:pt idx="9">
                  <c:v>Itarsi</c:v>
                </c:pt>
                <c:pt idx="10">
                  <c:v>Indore</c:v>
                </c:pt>
                <c:pt idx="11">
                  <c:v>Jabalpur</c:v>
                </c:pt>
                <c:pt idx="12">
                  <c:v>Katni</c:v>
                </c:pt>
                <c:pt idx="13">
                  <c:v>Mandsaur</c:v>
                </c:pt>
                <c:pt idx="14">
                  <c:v>Morena</c:v>
                </c:pt>
                <c:pt idx="15">
                  <c:v>Neemuch</c:v>
                </c:pt>
                <c:pt idx="16">
                  <c:v>Panna</c:v>
                </c:pt>
                <c:pt idx="17">
                  <c:v>Raisen and Mandideep</c:v>
                </c:pt>
                <c:pt idx="18">
                  <c:v>Ratlam</c:v>
                </c:pt>
                <c:pt idx="19">
                  <c:v>Rewa</c:v>
                </c:pt>
                <c:pt idx="20">
                  <c:v>Sagar</c:v>
                </c:pt>
                <c:pt idx="21">
                  <c:v>Satna</c:v>
                </c:pt>
                <c:pt idx="22">
                  <c:v>Singrauli</c:v>
                </c:pt>
                <c:pt idx="23">
                  <c:v>Shahdol</c:v>
                </c:pt>
                <c:pt idx="24">
                  <c:v>Ujjain</c:v>
                </c:pt>
                <c:pt idx="25">
                  <c:v>Umaria</c:v>
                </c:pt>
                <c:pt idx="26">
                  <c:v>Nagda</c:v>
                </c:pt>
                <c:pt idx="27">
                  <c:v>Khandwa</c:v>
                </c:pt>
              </c:strCache>
            </c:strRef>
          </c:cat>
          <c:val>
            <c:numRef>
              <c:f>Sheet18!$H$3:$H$30</c:f>
              <c:numCache>
                <c:formatCode>General</c:formatCode>
                <c:ptCount val="28"/>
                <c:pt idx="0">
                  <c:v>18.8</c:v>
                </c:pt>
                <c:pt idx="1">
                  <c:v>9.8000000000000007</c:v>
                </c:pt>
                <c:pt idx="2">
                  <c:v>1.2</c:v>
                </c:pt>
                <c:pt idx="3">
                  <c:v>3.2</c:v>
                </c:pt>
                <c:pt idx="4">
                  <c:v>0</c:v>
                </c:pt>
                <c:pt idx="5">
                  <c:v>0</c:v>
                </c:pt>
                <c:pt idx="6">
                  <c:v>0</c:v>
                </c:pt>
                <c:pt idx="7">
                  <c:v>7.1</c:v>
                </c:pt>
                <c:pt idx="8">
                  <c:v>0</c:v>
                </c:pt>
                <c:pt idx="9">
                  <c:v>6.1</c:v>
                </c:pt>
                <c:pt idx="10">
                  <c:v>0</c:v>
                </c:pt>
                <c:pt idx="11">
                  <c:v>6.6</c:v>
                </c:pt>
                <c:pt idx="12">
                  <c:v>2.9</c:v>
                </c:pt>
                <c:pt idx="13">
                  <c:v>1.1000000000000001</c:v>
                </c:pt>
                <c:pt idx="14">
                  <c:v>5.3</c:v>
                </c:pt>
                <c:pt idx="15">
                  <c:v>4.5999999999999996</c:v>
                </c:pt>
                <c:pt idx="16">
                  <c:v>7</c:v>
                </c:pt>
                <c:pt idx="17">
                  <c:v>6.7</c:v>
                </c:pt>
                <c:pt idx="18">
                  <c:v>8.2000000000000011</c:v>
                </c:pt>
                <c:pt idx="19">
                  <c:v>20</c:v>
                </c:pt>
                <c:pt idx="20">
                  <c:v>3.7</c:v>
                </c:pt>
                <c:pt idx="21">
                  <c:v>0</c:v>
                </c:pt>
                <c:pt idx="22">
                  <c:v>10</c:v>
                </c:pt>
                <c:pt idx="23">
                  <c:v>4.2</c:v>
                </c:pt>
                <c:pt idx="24">
                  <c:v>7.9</c:v>
                </c:pt>
                <c:pt idx="25">
                  <c:v>9.8000000000000007</c:v>
                </c:pt>
                <c:pt idx="26">
                  <c:v>4.7</c:v>
                </c:pt>
                <c:pt idx="27">
                  <c:v>0</c:v>
                </c:pt>
              </c:numCache>
            </c:numRef>
          </c:val>
        </c:ser>
        <c:dLbls>
          <c:showLegendKey val="0"/>
          <c:showVal val="1"/>
          <c:showCatName val="0"/>
          <c:showSerName val="0"/>
          <c:showPercent val="0"/>
          <c:showBubbleSize val="0"/>
        </c:dLbls>
        <c:gapWidth val="150"/>
        <c:overlap val="100"/>
        <c:axId val="205568664"/>
        <c:axId val="205565136"/>
      </c:barChart>
      <c:catAx>
        <c:axId val="20556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ysClr val="windowText" lastClr="000000"/>
                </a:solidFill>
                <a:latin typeface="+mn-lt"/>
                <a:ea typeface="+mn-ea"/>
                <a:cs typeface="+mn-cs"/>
              </a:defRPr>
            </a:pPr>
            <a:endParaRPr lang="en-US"/>
          </a:p>
        </c:txPr>
        <c:crossAx val="205565136"/>
        <c:crosses val="autoZero"/>
        <c:auto val="1"/>
        <c:lblAlgn val="ctr"/>
        <c:lblOffset val="100"/>
        <c:noMultiLvlLbl val="0"/>
      </c:catAx>
      <c:valAx>
        <c:axId val="20556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1" i="0" u="none" strike="noStrike" kern="1200" baseline="0">
                <a:solidFill>
                  <a:sysClr val="windowText" lastClr="000000"/>
                </a:solidFill>
                <a:latin typeface="+mn-lt"/>
                <a:ea typeface="+mn-ea"/>
                <a:cs typeface="+mn-cs"/>
              </a:defRPr>
            </a:pPr>
            <a:endParaRPr lang="en-US"/>
          </a:p>
        </c:txPr>
        <c:crossAx val="205568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99751-A2D9-422C-AC41-5819CBBA6BDD}" type="datetimeFigureOut">
              <a:rPr lang="en-IN" smtClean="0"/>
              <a:pPr/>
              <a:t>29-08-2016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F6FCD-BD69-4945-9D8B-9280EC43E071}" type="slidenum">
              <a:rPr lang="en-IN" smtClean="0"/>
              <a:pPr/>
              <a:t>‹#›</a:t>
            </a:fld>
            <a:endParaRPr lang="en-IN"/>
          </a:p>
        </p:txBody>
      </p:sp>
    </p:spTree>
    <p:extLst>
      <p:ext uri="{BB962C8B-B14F-4D97-AF65-F5344CB8AC3E}">
        <p14:creationId xmlns:p14="http://schemas.microsoft.com/office/powerpoint/2010/main" val="80272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1</a:t>
            </a:fld>
            <a:endParaRPr lang="en-IN" dirty="0"/>
          </a:p>
        </p:txBody>
      </p:sp>
    </p:spTree>
    <p:extLst>
      <p:ext uri="{BB962C8B-B14F-4D97-AF65-F5344CB8AC3E}">
        <p14:creationId xmlns:p14="http://schemas.microsoft.com/office/powerpoint/2010/main" val="2375273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31</a:t>
            </a:fld>
            <a:endParaRPr lang="en-IN"/>
          </a:p>
        </p:txBody>
      </p:sp>
    </p:spTree>
    <p:extLst>
      <p:ext uri="{BB962C8B-B14F-4D97-AF65-F5344CB8AC3E}">
        <p14:creationId xmlns:p14="http://schemas.microsoft.com/office/powerpoint/2010/main" val="210367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4</a:t>
            </a:fld>
            <a:endParaRPr lang="en-IN" dirty="0"/>
          </a:p>
        </p:txBody>
      </p:sp>
    </p:spTree>
    <p:extLst>
      <p:ext uri="{BB962C8B-B14F-4D97-AF65-F5344CB8AC3E}">
        <p14:creationId xmlns:p14="http://schemas.microsoft.com/office/powerpoint/2010/main" val="131912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6</a:t>
            </a:fld>
            <a:endParaRPr lang="en-IN" dirty="0"/>
          </a:p>
        </p:txBody>
      </p:sp>
    </p:spTree>
    <p:extLst>
      <p:ext uri="{BB962C8B-B14F-4D97-AF65-F5344CB8AC3E}">
        <p14:creationId xmlns:p14="http://schemas.microsoft.com/office/powerpoint/2010/main" val="212411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13</a:t>
            </a:fld>
            <a:endParaRPr lang="en-IN"/>
          </a:p>
        </p:txBody>
      </p:sp>
    </p:spTree>
    <p:extLst>
      <p:ext uri="{BB962C8B-B14F-4D97-AF65-F5344CB8AC3E}">
        <p14:creationId xmlns:p14="http://schemas.microsoft.com/office/powerpoint/2010/main" val="332104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14</a:t>
            </a:fld>
            <a:endParaRPr lang="en-IN"/>
          </a:p>
        </p:txBody>
      </p:sp>
    </p:spTree>
    <p:extLst>
      <p:ext uri="{BB962C8B-B14F-4D97-AF65-F5344CB8AC3E}">
        <p14:creationId xmlns:p14="http://schemas.microsoft.com/office/powerpoint/2010/main" val="296172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Slums of Katni, Sagar, Singrauli and Shahdol – around 45% use of wood and in non-slums around 18% in Panna</a:t>
            </a:r>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15</a:t>
            </a:fld>
            <a:endParaRPr lang="en-IN"/>
          </a:p>
        </p:txBody>
      </p:sp>
    </p:spTree>
    <p:extLst>
      <p:ext uri="{BB962C8B-B14F-4D97-AF65-F5344CB8AC3E}">
        <p14:creationId xmlns:p14="http://schemas.microsoft.com/office/powerpoint/2010/main" val="287546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19</a:t>
            </a:fld>
            <a:endParaRPr lang="en-IN"/>
          </a:p>
        </p:txBody>
      </p:sp>
    </p:spTree>
    <p:extLst>
      <p:ext uri="{BB962C8B-B14F-4D97-AF65-F5344CB8AC3E}">
        <p14:creationId xmlns:p14="http://schemas.microsoft.com/office/powerpoint/2010/main" val="361719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21</a:t>
            </a:fld>
            <a:endParaRPr lang="en-IN"/>
          </a:p>
        </p:txBody>
      </p:sp>
    </p:spTree>
    <p:extLst>
      <p:ext uri="{BB962C8B-B14F-4D97-AF65-F5344CB8AC3E}">
        <p14:creationId xmlns:p14="http://schemas.microsoft.com/office/powerpoint/2010/main" val="103878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6F6FCD-BD69-4945-9D8B-9280EC43E071}" type="slidenum">
              <a:rPr lang="en-IN" smtClean="0"/>
              <a:pPr/>
              <a:t>22</a:t>
            </a:fld>
            <a:endParaRPr lang="en-IN"/>
          </a:p>
        </p:txBody>
      </p:sp>
    </p:spTree>
    <p:extLst>
      <p:ext uri="{BB962C8B-B14F-4D97-AF65-F5344CB8AC3E}">
        <p14:creationId xmlns:p14="http://schemas.microsoft.com/office/powerpoint/2010/main" val="70302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232706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145991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244063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58452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104400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275462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75919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230797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336974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13213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27593-DEBD-41D8-BC27-690E8455B2A1}" type="datetimeFigureOut">
              <a:rPr lang="en-IN" smtClean="0"/>
              <a:pPr/>
              <a:t>29-08-2016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65F9C8-2EAC-4AA6-BC90-6014D5C9EE1A}" type="slidenum">
              <a:rPr lang="en-IN" smtClean="0"/>
              <a:pPr/>
              <a:t>‹#›</a:t>
            </a:fld>
            <a:endParaRPr lang="en-IN"/>
          </a:p>
        </p:txBody>
      </p:sp>
    </p:spTree>
    <p:extLst>
      <p:ext uri="{BB962C8B-B14F-4D97-AF65-F5344CB8AC3E}">
        <p14:creationId xmlns:p14="http://schemas.microsoft.com/office/powerpoint/2010/main" val="405989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2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27593-DEBD-41D8-BC27-690E8455B2A1}" type="datetimeFigureOut">
              <a:rPr lang="en-IN" smtClean="0"/>
              <a:pPr/>
              <a:t>29-08-2016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5F9C8-2EAC-4AA6-BC90-6014D5C9EE1A}" type="slidenum">
              <a:rPr lang="en-IN" smtClean="0"/>
              <a:pPr/>
              <a:t>‹#›</a:t>
            </a:fld>
            <a:endParaRPr lang="en-IN"/>
          </a:p>
        </p:txBody>
      </p:sp>
    </p:spTree>
    <p:extLst>
      <p:ext uri="{BB962C8B-B14F-4D97-AF65-F5344CB8AC3E}">
        <p14:creationId xmlns:p14="http://schemas.microsoft.com/office/powerpoint/2010/main" val="345606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665027"/>
            <a:ext cx="12155486" cy="2557535"/>
          </a:xfrm>
          <a:solidFill>
            <a:schemeClr val="accent6">
              <a:lumMod val="75000"/>
            </a:schemeClr>
          </a:solidFill>
          <a:effectLst>
            <a:glow rad="139700">
              <a:schemeClr val="accent6">
                <a:satMod val="175000"/>
                <a:alpha val="40000"/>
              </a:schemeClr>
            </a:glow>
          </a:effectLst>
        </p:spPr>
        <p:txBody>
          <a:bodyPr>
            <a:normAutofit/>
          </a:bodyPr>
          <a:lstStyle/>
          <a:p>
            <a:pPr>
              <a:lnSpc>
                <a:spcPct val="100000"/>
              </a:lnSpc>
            </a:pPr>
            <a:r>
              <a:rPr lang="en-US" sz="4400" dirty="0" smtClean="0">
                <a:solidFill>
                  <a:schemeClr val="bg1"/>
                </a:solidFill>
                <a:effectLst/>
                <a:latin typeface="Arial" panose="020B0604020202020204" pitchFamily="34" charset="0"/>
                <a:cs typeface="Arial" panose="020B0604020202020204" pitchFamily="34" charset="0"/>
              </a:rPr>
              <a:t>M</a:t>
            </a:r>
            <a:r>
              <a:rPr lang="en-US" sz="4400" dirty="0" smtClean="0">
                <a:solidFill>
                  <a:schemeClr val="bg1"/>
                </a:solidFill>
                <a:latin typeface="Arial" panose="020B0604020202020204" pitchFamily="34" charset="0"/>
                <a:cs typeface="Arial" panose="020B0604020202020204" pitchFamily="34" charset="0"/>
              </a:rPr>
              <a:t>P NUHM </a:t>
            </a:r>
            <a:br>
              <a:rPr lang="en-US" sz="4400" dirty="0" smtClean="0">
                <a:solidFill>
                  <a:schemeClr val="bg1"/>
                </a:solidFill>
                <a:latin typeface="Arial" panose="020B0604020202020204" pitchFamily="34" charset="0"/>
                <a:cs typeface="Arial" panose="020B0604020202020204" pitchFamily="34" charset="0"/>
              </a:rPr>
            </a:br>
            <a:r>
              <a:rPr lang="en-US" sz="4400" dirty="0" smtClean="0">
                <a:solidFill>
                  <a:schemeClr val="bg1"/>
                </a:solidFill>
                <a:latin typeface="Arial" panose="020B0604020202020204" pitchFamily="34" charset="0"/>
                <a:cs typeface="Arial" panose="020B0604020202020204" pitchFamily="34" charset="0"/>
              </a:rPr>
              <a:t>“Urban Baseline Survey”</a:t>
            </a:r>
            <a:endParaRPr lang="en-IN" sz="44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38287" y="4502944"/>
            <a:ext cx="9144000" cy="1655762"/>
          </a:xfrm>
        </p:spPr>
        <p:txBody>
          <a:bodyPr/>
          <a:lstStyle/>
          <a:p>
            <a:r>
              <a:rPr lang="en-US" dirty="0" smtClean="0">
                <a:effectLst/>
                <a:latin typeface="Arial" panose="020B0604020202020204" pitchFamily="34" charset="0"/>
                <a:cs typeface="Arial" panose="020B0604020202020204" pitchFamily="34" charset="0"/>
              </a:rPr>
              <a:t> </a:t>
            </a:r>
          </a:p>
          <a:p>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descr="NHM Logo"/>
          <p:cNvPicPr/>
          <p:nvPr/>
        </p:nvPicPr>
        <p:blipFill>
          <a:blip r:embed="rId3">
            <a:extLst>
              <a:ext uri="{28A0092B-C50C-407E-A947-70E740481C1C}">
                <a14:useLocalDpi xmlns:a14="http://schemas.microsoft.com/office/drawing/2010/main" val="0"/>
              </a:ext>
            </a:extLst>
          </a:blip>
          <a:srcRect/>
          <a:stretch>
            <a:fillRect/>
          </a:stretch>
        </p:blipFill>
        <p:spPr bwMode="auto">
          <a:xfrm>
            <a:off x="206477" y="0"/>
            <a:ext cx="1224117" cy="1137499"/>
          </a:xfrm>
          <a:prstGeom prst="rect">
            <a:avLst/>
          </a:prstGeom>
          <a:noFill/>
          <a:ln>
            <a:noFill/>
          </a:ln>
        </p:spPr>
      </p:pic>
      <p:pic>
        <p:nvPicPr>
          <p:cNvPr id="5" name="Picture 4"/>
          <p:cNvPicPr/>
          <p:nvPr/>
        </p:nvPicPr>
        <p:blipFill>
          <a:blip r:embed="rId4"/>
          <a:srcRect/>
          <a:stretch>
            <a:fillRect/>
          </a:stretch>
        </p:blipFill>
        <p:spPr bwMode="auto">
          <a:xfrm>
            <a:off x="10913806" y="176981"/>
            <a:ext cx="870155" cy="973392"/>
          </a:xfrm>
          <a:prstGeom prst="rect">
            <a:avLst/>
          </a:prstGeom>
          <a:noFill/>
          <a:ln w="9525">
            <a:noFill/>
            <a:miter lim="800000"/>
            <a:headEnd/>
            <a:tailEnd/>
          </a:ln>
        </p:spPr>
      </p:pic>
    </p:spTree>
    <p:extLst>
      <p:ext uri="{BB962C8B-B14F-4D97-AF65-F5344CB8AC3E}">
        <p14:creationId xmlns:p14="http://schemas.microsoft.com/office/powerpoint/2010/main" val="950030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Key </a:t>
            </a:r>
            <a:r>
              <a:rPr lang="en-US" dirty="0" smtClean="0">
                <a:solidFill>
                  <a:schemeClr val="bg1"/>
                </a:solidFill>
                <a:latin typeface="Arial" panose="020B0604020202020204" pitchFamily="34" charset="0"/>
                <a:cs typeface="Arial" panose="020B0604020202020204" pitchFamily="34" charset="0"/>
              </a:rPr>
              <a:t>Findings</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srcRect/>
          <a:stretch>
            <a:fillRect/>
          </a:stretch>
        </p:blipFill>
        <p:spPr bwMode="auto">
          <a:xfrm>
            <a:off x="397029" y="1207883"/>
            <a:ext cx="11470415" cy="4956943"/>
          </a:xfrm>
          <a:prstGeom prst="rect">
            <a:avLst/>
          </a:prstGeom>
          <a:noFill/>
          <a:ln w="9525">
            <a:noFill/>
            <a:miter lim="800000"/>
            <a:headEnd/>
            <a:tailEnd/>
          </a:ln>
          <a:effectLst/>
        </p:spPr>
      </p:pic>
    </p:spTree>
    <p:extLst>
      <p:ext uri="{BB962C8B-B14F-4D97-AF65-F5344CB8AC3E}">
        <p14:creationId xmlns:p14="http://schemas.microsoft.com/office/powerpoint/2010/main" val="1204379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Key </a:t>
            </a:r>
            <a:r>
              <a:rPr lang="en-US" dirty="0" smtClean="0">
                <a:solidFill>
                  <a:schemeClr val="bg1"/>
                </a:solidFill>
                <a:latin typeface="Arial" panose="020B0604020202020204" pitchFamily="34" charset="0"/>
                <a:cs typeface="Arial" panose="020B0604020202020204" pitchFamily="34" charset="0"/>
              </a:rPr>
              <a:t>Findings</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a:stretch>
            <a:fillRect/>
          </a:stretch>
        </p:blipFill>
        <p:spPr bwMode="auto">
          <a:xfrm>
            <a:off x="1066756" y="1242244"/>
            <a:ext cx="9670069" cy="4642362"/>
          </a:xfrm>
          <a:prstGeom prst="rect">
            <a:avLst/>
          </a:prstGeom>
          <a:noFill/>
          <a:ln w="9525">
            <a:noFill/>
            <a:miter lim="800000"/>
            <a:headEnd/>
            <a:tailEnd/>
          </a:ln>
          <a:effectLst/>
        </p:spPr>
      </p:pic>
    </p:spTree>
    <p:extLst>
      <p:ext uri="{BB962C8B-B14F-4D97-AF65-F5344CB8AC3E}">
        <p14:creationId xmlns:p14="http://schemas.microsoft.com/office/powerpoint/2010/main" val="1204379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748" y="998806"/>
            <a:ext cx="11084705" cy="5696515"/>
          </a:xfrm>
        </p:spPr>
        <p:txBody>
          <a:bodyPr>
            <a:normAutofit fontScale="92500"/>
          </a:bodyPr>
          <a:lstStyle/>
          <a:p>
            <a:pPr>
              <a:lnSpc>
                <a:spcPct val="110000"/>
              </a:lnSpc>
              <a:spcBef>
                <a:spcPts val="2400"/>
              </a:spcBef>
              <a:buNone/>
            </a:pPr>
            <a:r>
              <a:rPr lang="en-GB" sz="2600" b="1" dirty="0" smtClean="0"/>
              <a:t>RTI/STI - </a:t>
            </a:r>
            <a:r>
              <a:rPr lang="en-GB" sz="2600" dirty="0" smtClean="0"/>
              <a:t>Awareness</a:t>
            </a:r>
            <a:r>
              <a:rPr lang="en-GB" sz="2600" b="1" dirty="0" smtClean="0"/>
              <a:t> </a:t>
            </a:r>
            <a:r>
              <a:rPr lang="en-GB" sz="2600" dirty="0" smtClean="0"/>
              <a:t> -           	                 Slum </a:t>
            </a:r>
            <a:r>
              <a:rPr lang="en-GB" sz="2600" dirty="0"/>
              <a:t>HHs </a:t>
            </a:r>
            <a:r>
              <a:rPr lang="en-GB" sz="2600" dirty="0" smtClean="0"/>
              <a:t>– 13%,                Non-</a:t>
            </a:r>
            <a:r>
              <a:rPr lang="en-IN" sz="2600" dirty="0"/>
              <a:t>Slum </a:t>
            </a:r>
            <a:r>
              <a:rPr lang="en-IN" sz="2600" dirty="0" smtClean="0"/>
              <a:t>HHs – 17%</a:t>
            </a:r>
            <a:endParaRPr lang="en-GB" sz="2600" b="1" dirty="0" smtClean="0"/>
          </a:p>
          <a:p>
            <a:pPr>
              <a:lnSpc>
                <a:spcPct val="110000"/>
              </a:lnSpc>
              <a:spcBef>
                <a:spcPts val="2400"/>
              </a:spcBef>
            </a:pPr>
            <a:r>
              <a:rPr lang="en-GB" sz="2600" b="1" dirty="0" smtClean="0"/>
              <a:t>HIV / AIDS  - </a:t>
            </a:r>
            <a:r>
              <a:rPr lang="en-GB" sz="2600" u="sng" dirty="0" smtClean="0"/>
              <a:t>AIDS Awareness </a:t>
            </a:r>
            <a:r>
              <a:rPr lang="en-GB" sz="2600" b="1" dirty="0" smtClean="0"/>
              <a:t>-            </a:t>
            </a:r>
            <a:r>
              <a:rPr lang="en-GB" sz="2600" dirty="0" smtClean="0"/>
              <a:t>Slum HHs - 54.9%</a:t>
            </a:r>
            <a:r>
              <a:rPr lang="en-GB" sz="2600" dirty="0"/>
              <a:t>, </a:t>
            </a:r>
            <a:r>
              <a:rPr lang="en-GB" sz="2600" dirty="0" smtClean="0"/>
              <a:t>            Non-Slum HHs - 66.5%; 	</a:t>
            </a:r>
            <a:r>
              <a:rPr lang="en-GB" sz="2600" u="sng" dirty="0" smtClean="0"/>
              <a:t>  HIV Awareness -</a:t>
            </a:r>
            <a:r>
              <a:rPr lang="en-GB" sz="2600" dirty="0" smtClean="0"/>
              <a:t>                         Slum </a:t>
            </a:r>
            <a:r>
              <a:rPr lang="en-GB" sz="2600" dirty="0"/>
              <a:t>HHs </a:t>
            </a:r>
            <a:r>
              <a:rPr lang="en-GB" sz="2600" dirty="0" smtClean="0"/>
              <a:t>- 43.8%</a:t>
            </a:r>
            <a:r>
              <a:rPr lang="en-GB" sz="2600" dirty="0"/>
              <a:t>, </a:t>
            </a:r>
            <a:r>
              <a:rPr lang="en-GB" sz="2600" dirty="0" smtClean="0"/>
              <a:t>             Non-Slum HHs - 55.2</a:t>
            </a:r>
            <a:r>
              <a:rPr lang="en-GB" sz="2600" dirty="0"/>
              <a:t>%</a:t>
            </a:r>
            <a:r>
              <a:rPr lang="en-GB" sz="2600" dirty="0" smtClean="0"/>
              <a:t>.</a:t>
            </a:r>
            <a:r>
              <a:rPr lang="en-GB" sz="2400" dirty="0" smtClean="0"/>
              <a:t> </a:t>
            </a:r>
            <a:endParaRPr lang="en-GB" sz="2400" b="1" dirty="0" smtClean="0"/>
          </a:p>
          <a:p>
            <a:pPr marL="0" indent="0" algn="ctr">
              <a:lnSpc>
                <a:spcPct val="110000"/>
              </a:lnSpc>
              <a:spcBef>
                <a:spcPts val="2400"/>
              </a:spcBef>
              <a:buNone/>
            </a:pPr>
            <a:r>
              <a:rPr lang="en-GB" sz="2600" b="1" dirty="0" smtClean="0"/>
              <a:t>Nutritional  </a:t>
            </a:r>
            <a:r>
              <a:rPr lang="en-GB" sz="2600" b="1" dirty="0"/>
              <a:t>Measurement</a:t>
            </a:r>
            <a:endParaRPr lang="en-GB" sz="2600" dirty="0"/>
          </a:p>
          <a:p>
            <a:pPr>
              <a:lnSpc>
                <a:spcPct val="110000"/>
              </a:lnSpc>
              <a:spcBef>
                <a:spcPts val="1200"/>
              </a:spcBef>
            </a:pPr>
            <a:r>
              <a:rPr lang="en-GB" sz="2600" b="1" dirty="0" smtClean="0"/>
              <a:t>BMI</a:t>
            </a:r>
            <a:r>
              <a:rPr lang="en-GB" sz="2600" dirty="0" smtClean="0"/>
              <a:t>: </a:t>
            </a:r>
            <a:r>
              <a:rPr lang="en-GB" sz="2600" u="sng" dirty="0" smtClean="0"/>
              <a:t>Below Normal BMI </a:t>
            </a:r>
            <a:r>
              <a:rPr lang="en-GB" sz="2600" dirty="0" smtClean="0"/>
              <a:t>- </a:t>
            </a:r>
            <a:r>
              <a:rPr lang="en-GB" sz="2600" dirty="0"/>
              <a:t>Slum </a:t>
            </a:r>
            <a:r>
              <a:rPr lang="en-GB" sz="2600" dirty="0" smtClean="0"/>
              <a:t>HHs - 18.7</a:t>
            </a:r>
            <a:r>
              <a:rPr lang="en-GB" sz="2600" dirty="0"/>
              <a:t>% </a:t>
            </a:r>
            <a:r>
              <a:rPr lang="en-GB" sz="2600" dirty="0" smtClean="0"/>
              <a:t>women, Slum </a:t>
            </a:r>
            <a:r>
              <a:rPr lang="en-GB" sz="2600" dirty="0"/>
              <a:t>HHs </a:t>
            </a:r>
            <a:r>
              <a:rPr lang="en-GB" sz="2600" dirty="0" smtClean="0"/>
              <a:t>- 11.6%; </a:t>
            </a:r>
            <a:r>
              <a:rPr lang="en-GB" sz="2600" u="sng" dirty="0" smtClean="0"/>
              <a:t>Obese</a:t>
            </a:r>
            <a:r>
              <a:rPr lang="en-GB" sz="2600" dirty="0" smtClean="0"/>
              <a:t> – Slum HHs - 4.9%, Non Slum </a:t>
            </a:r>
            <a:r>
              <a:rPr lang="en-GB" sz="2600" dirty="0"/>
              <a:t>HHs </a:t>
            </a:r>
            <a:r>
              <a:rPr lang="en-GB" sz="2600" dirty="0" smtClean="0"/>
              <a:t>-7.5%; </a:t>
            </a:r>
            <a:r>
              <a:rPr lang="en-GB" sz="2600" u="sng" dirty="0" smtClean="0"/>
              <a:t>More than normal BMI </a:t>
            </a:r>
            <a:r>
              <a:rPr lang="en-GB" sz="2600" dirty="0" smtClean="0"/>
              <a:t>– Slum HHs -  14.6%, Non-Slum HHS </a:t>
            </a:r>
            <a:r>
              <a:rPr lang="en-GB" sz="2600" dirty="0"/>
              <a:t>- 22.5% ; </a:t>
            </a:r>
            <a:r>
              <a:rPr lang="en-GB" sz="2600" u="sng" dirty="0" smtClean="0"/>
              <a:t>Normal BM</a:t>
            </a:r>
            <a:r>
              <a:rPr lang="en-GB" sz="2600" dirty="0" smtClean="0"/>
              <a:t>I - 60.7, Non-Slum HHs -  58.4% in normal range. </a:t>
            </a:r>
          </a:p>
          <a:p>
            <a:pPr>
              <a:lnSpc>
                <a:spcPct val="110000"/>
              </a:lnSpc>
              <a:spcBef>
                <a:spcPts val="2400"/>
              </a:spcBef>
            </a:pPr>
            <a:r>
              <a:rPr lang="en-GB" sz="2600" b="1" dirty="0"/>
              <a:t>Mid Upper Arm Circumference measurement</a:t>
            </a:r>
            <a:r>
              <a:rPr lang="en-GB" sz="2600" dirty="0"/>
              <a:t> (MUAC</a:t>
            </a:r>
            <a:r>
              <a:rPr lang="en-GB" sz="2600" dirty="0" smtClean="0"/>
              <a:t>) Red Band – Slum HHs - </a:t>
            </a:r>
            <a:r>
              <a:rPr lang="en-GB" sz="2600" dirty="0"/>
              <a:t>17.3% </a:t>
            </a:r>
            <a:r>
              <a:rPr lang="en-GB" sz="2600" dirty="0" smtClean="0"/>
              <a:t>children, Non-</a:t>
            </a:r>
            <a:r>
              <a:rPr lang="en-GB" sz="2600" dirty="0"/>
              <a:t>Slum </a:t>
            </a:r>
            <a:r>
              <a:rPr lang="en-GB" sz="2600" dirty="0" smtClean="0"/>
              <a:t>- 12.7%; Malnourishment threshold – Slum HHs - 9.5%, Non-Slum HHs – 8.3% </a:t>
            </a:r>
          </a:p>
        </p:txBody>
      </p:sp>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Key </a:t>
            </a:r>
            <a:r>
              <a:rPr lang="en-US" dirty="0" smtClean="0">
                <a:solidFill>
                  <a:schemeClr val="bg1"/>
                </a:solidFill>
                <a:latin typeface="Arial" panose="020B0604020202020204" pitchFamily="34" charset="0"/>
                <a:cs typeface="Arial" panose="020B0604020202020204" pitchFamily="34" charset="0"/>
              </a:rPr>
              <a:t>Findings</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38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63773"/>
            <a:ext cx="12192000" cy="1078173"/>
          </a:xfrm>
          <a:solidFill>
            <a:schemeClr val="accent6">
              <a:lumMod val="75000"/>
            </a:schemeClr>
          </a:solidFill>
        </p:spPr>
        <p:txBody>
          <a:bodyPr/>
          <a:lstStyle/>
          <a:p>
            <a:pPr algn="ctr"/>
            <a:r>
              <a:rPr lang="en-IN"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Sources of Drinking Water </a:t>
            </a:r>
            <a:endParaRPr lang="en-IN"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184978278"/>
              </p:ext>
            </p:extLst>
          </p:nvPr>
        </p:nvGraphicFramePr>
        <p:xfrm>
          <a:off x="0" y="925115"/>
          <a:ext cx="12192000" cy="4123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263285537"/>
              </p:ext>
            </p:extLst>
          </p:nvPr>
        </p:nvGraphicFramePr>
        <p:xfrm>
          <a:off x="6537937" y="914401"/>
          <a:ext cx="4681605" cy="4150209"/>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0" y="5143010"/>
            <a:ext cx="12192000" cy="1714990"/>
          </a:xfrm>
          <a:prstGeom prst="rect">
            <a:avLst/>
          </a:prstGeom>
          <a:solidFill>
            <a:schemeClr val="accent6">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spcBef>
                <a:spcPts val="0"/>
              </a:spcBef>
              <a:defRPr/>
            </a:pPr>
            <a:r>
              <a:rPr lang="en-US" sz="2000" dirty="0">
                <a:solidFill>
                  <a:schemeClr val="bg1"/>
                </a:solidFill>
                <a:latin typeface="Arial" panose="020B0604020202020204" pitchFamily="34" charset="0"/>
                <a:cs typeface="Arial" panose="020B0604020202020204" pitchFamily="34" charset="0"/>
              </a:rPr>
              <a:t>In big cities like </a:t>
            </a:r>
            <a:r>
              <a:rPr lang="en-US" sz="2000" dirty="0" smtClean="0">
                <a:solidFill>
                  <a:schemeClr val="bg1"/>
                </a:solidFill>
                <a:latin typeface="Arial" panose="020B0604020202020204" pitchFamily="34" charset="0"/>
                <a:cs typeface="Arial" panose="020B0604020202020204" pitchFamily="34" charset="0"/>
              </a:rPr>
              <a:t>Jabalpur </a:t>
            </a:r>
            <a:r>
              <a:rPr lang="en-US" sz="2000" dirty="0">
                <a:solidFill>
                  <a:schemeClr val="bg1"/>
                </a:solidFill>
                <a:latin typeface="Arial" panose="020B0604020202020204" pitchFamily="34" charset="0"/>
                <a:cs typeface="Arial" panose="020B0604020202020204" pitchFamily="34" charset="0"/>
              </a:rPr>
              <a:t>percentage of slum households having piped water connection is high, while in other cities most of households are found to be dependent on community taps and hand pumps. However, in the selected only 3 PSUs of Bhopal, only 22% of households in non-slum areas had access to piped </a:t>
            </a:r>
            <a:r>
              <a:rPr lang="en-US" sz="2000" dirty="0" smtClean="0">
                <a:solidFill>
                  <a:schemeClr val="bg1"/>
                </a:solidFill>
                <a:latin typeface="Arial" panose="020B0604020202020204" pitchFamily="34" charset="0"/>
                <a:cs typeface="Arial" panose="020B0604020202020204" pitchFamily="34" charset="0"/>
              </a:rPr>
              <a:t>drinking </a:t>
            </a:r>
            <a:r>
              <a:rPr lang="en-US" sz="2000" dirty="0">
                <a:solidFill>
                  <a:schemeClr val="bg1"/>
                </a:solidFill>
                <a:latin typeface="Arial" panose="020B0604020202020204" pitchFamily="34" charset="0"/>
                <a:cs typeface="Arial" panose="020B0604020202020204" pitchFamily="34" charset="0"/>
              </a:rPr>
              <a:t>water while more than half of the households from both slum and non-slum areas are dependent on community tap. </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43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388691424"/>
              </p:ext>
            </p:extLst>
          </p:nvPr>
        </p:nvGraphicFramePr>
        <p:xfrm>
          <a:off x="0" y="914400"/>
          <a:ext cx="5660571"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14513"/>
            <a:ext cx="12192000" cy="1059542"/>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 Source of Drinking Water</a:t>
            </a:r>
          </a:p>
          <a:p>
            <a:pPr algn="ctr"/>
            <a:endParaRPr lang="en-IN"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IN"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Piped Personal Connection </a:t>
            </a:r>
          </a:p>
          <a:p>
            <a:pPr algn="ctr"/>
            <a:endParaRPr lang="en-IN"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IN"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973303027"/>
              </p:ext>
            </p:extLst>
          </p:nvPr>
        </p:nvGraphicFramePr>
        <p:xfrm>
          <a:off x="6168571" y="914400"/>
          <a:ext cx="6023429" cy="594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112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3773"/>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Fuel Used For Cooking</a:t>
            </a:r>
            <a:endParaRPr lang="en-IN"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p:cNvSpPr txBox="1">
            <a:spLocks/>
          </p:cNvSpPr>
          <p:nvPr/>
        </p:nvSpPr>
        <p:spPr>
          <a:xfrm>
            <a:off x="203820" y="5170520"/>
            <a:ext cx="11743203" cy="1687479"/>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IN" sz="2400"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Wood </a:t>
            </a:r>
            <a:r>
              <a:rPr lang="en-IN" sz="2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Slums of Katni, Sagar, Singrauli &amp; Shahdol - around 45%; In </a:t>
            </a:r>
            <a:r>
              <a:rPr lang="en-IN" sz="2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en-IN" sz="2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on-Slums of Panna - around 18% </a:t>
            </a:r>
          </a:p>
          <a:p>
            <a:pPr algn="l">
              <a:lnSpc>
                <a:spcPct val="100000"/>
              </a:lnSpc>
            </a:pPr>
            <a:r>
              <a:rPr lang="en-IN" sz="2400"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Bio-gas</a:t>
            </a:r>
            <a:r>
              <a:rPr lang="en-IN" sz="2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Slums: 0.5% in (Umaria 7.3% and Shahdol 2.3%). Non-Slums: 0.2% (0.9% Raisen &amp; Mandideep and 0.5% in Panna and Dewas).</a:t>
            </a:r>
            <a:endParaRPr lang="en-IN" sz="2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094156967"/>
              </p:ext>
            </p:extLst>
          </p:nvPr>
        </p:nvGraphicFramePr>
        <p:xfrm>
          <a:off x="0" y="913496"/>
          <a:ext cx="7267074" cy="4182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481355074"/>
              </p:ext>
            </p:extLst>
          </p:nvPr>
        </p:nvGraphicFramePr>
        <p:xfrm>
          <a:off x="3135702" y="896911"/>
          <a:ext cx="9056298" cy="3963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8846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3904"/>
            <a:ext cx="12192000" cy="4081670"/>
          </a:xfrm>
          <a:prstGeom prst="rect">
            <a:avLst/>
          </a:prstGeom>
          <a:noFill/>
        </p:spPr>
      </p:pic>
      <p:sp>
        <p:nvSpPr>
          <p:cNvPr id="5" name="Title 1"/>
          <p:cNvSpPr txBox="1">
            <a:spLocks/>
          </p:cNvSpPr>
          <p:nvPr/>
        </p:nvSpPr>
        <p:spPr>
          <a:xfrm>
            <a:off x="0" y="-163773"/>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Hand Wash Before Eating </a:t>
            </a:r>
            <a:endPar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p:cNvSpPr txBox="1">
            <a:spLocks/>
          </p:cNvSpPr>
          <p:nvPr/>
        </p:nvSpPr>
        <p:spPr>
          <a:xfrm>
            <a:off x="0" y="4562853"/>
            <a:ext cx="12192000" cy="2640105"/>
          </a:xfrm>
          <a:prstGeom prst="rect">
            <a:avLst/>
          </a:prstGeom>
          <a:solidFill>
            <a:schemeClr val="accent6">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IN" sz="2200"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Slums</a:t>
            </a:r>
          </a:p>
          <a:p>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Wash with Only water: &gt; 80% - Bhopal, Dhar, Mandsore, Neemuch and Nagda. </a:t>
            </a:r>
          </a:p>
          <a:p>
            <a:r>
              <a:rPr lang="en-IN" sz="2200"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Non-slums: </a:t>
            </a:r>
          </a:p>
          <a:p>
            <a:pPr algn="l"/>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Wash with Only Water: &gt; 80% - Neemuch, Mandsore and Nagda. </a:t>
            </a:r>
          </a:p>
          <a:p>
            <a:pPr algn="l"/>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Soap: &gt;80% in slums and non-slums; Dewas, Guna, Gwalior, Itarsi, Raisen and Mandideep, Rewa, Sagar, Satna and Khandwa. </a:t>
            </a:r>
          </a:p>
          <a:p>
            <a:pPr algn="l"/>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Neemuch: &lt;6% soap in non-slums </a:t>
            </a:r>
          </a:p>
          <a:p>
            <a:pPr algn="l"/>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UMARIA: 8.3% in slums do not </a:t>
            </a:r>
            <a:r>
              <a:rPr lang="en-IN" sz="2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wash hands before eating</a:t>
            </a:r>
            <a:endParaRPr lang="en-IN"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9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63773"/>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 At Marriage</a:t>
            </a:r>
            <a:endPar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0" y="4374694"/>
            <a:ext cx="12192000" cy="2483306"/>
          </a:xfrm>
          <a:prstGeom prst="rect">
            <a:avLst/>
          </a:prstGeom>
          <a:solidFill>
            <a:schemeClr val="accent6">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2200"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Slums</a:t>
            </a:r>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l"/>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18 years: 30 to 41% of Females found to be married before the age of 18 years in Guna (41%), Dewas, Singrauli, Sagar, Dhar, Katni, Shahdol. Lowest being around 10% in Khargone and Chhindwara.</a:t>
            </a:r>
          </a:p>
          <a:p>
            <a:r>
              <a:rPr lang="en-IN" sz="2200" b="1"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Non-Slums:</a:t>
            </a:r>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r>
              <a:rPr lang="en-IN" sz="22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 18 years: Around 25% of Females found to be married before the age of 18 years in Singrauli, Guna, Bhopal, Raisen &amp; Mandideep, Umaria, Rewa, Satna and Pithampur. Lowest found in Khargone and Chhindwara.</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914399"/>
            <a:ext cx="12191999" cy="3444616"/>
          </a:xfrm>
          <a:prstGeom prst="rect">
            <a:avLst/>
          </a:prstGeom>
          <a:noFill/>
        </p:spPr>
      </p:pic>
    </p:spTree>
    <p:extLst>
      <p:ext uri="{BB962C8B-B14F-4D97-AF65-F5344CB8AC3E}">
        <p14:creationId xmlns:p14="http://schemas.microsoft.com/office/powerpoint/2010/main" val="3907891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63773"/>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 of Living Children   </a:t>
            </a:r>
            <a:endPar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0" y="4555958"/>
            <a:ext cx="12192000" cy="2302042"/>
          </a:xfrm>
          <a:prstGeom prst="rect">
            <a:avLst/>
          </a:prstGeom>
          <a:solidFill>
            <a:schemeClr val="accent6">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cs typeface="Arial" panose="020B0604020202020204" pitchFamily="34" charset="0"/>
              </a:rPr>
              <a:t>Slums</a:t>
            </a:r>
            <a:r>
              <a:rPr lang="en-US" sz="1800" dirty="0" smtClean="0">
                <a:solidFill>
                  <a:schemeClr val="bg1"/>
                </a:solidFill>
                <a:latin typeface="Arial" panose="020B0604020202020204" pitchFamily="34" charset="0"/>
                <a:cs typeface="Arial" panose="020B0604020202020204" pitchFamily="34" charset="0"/>
              </a:rPr>
              <a:t>:</a:t>
            </a:r>
          </a:p>
          <a:p>
            <a:pPr algn="just"/>
            <a:r>
              <a:rPr lang="en-US" sz="1800" dirty="0" smtClean="0">
                <a:solidFill>
                  <a:schemeClr val="bg1"/>
                </a:solidFill>
                <a:latin typeface="Arial" panose="020B0604020202020204" pitchFamily="34" charset="0"/>
                <a:cs typeface="Arial" panose="020B0604020202020204" pitchFamily="34" charset="0"/>
              </a:rPr>
              <a:t>53% of the households have 1 to 2 children.</a:t>
            </a:r>
          </a:p>
          <a:p>
            <a:pPr algn="just"/>
            <a:r>
              <a:rPr lang="en-US" sz="1800" u="sng" dirty="0" smtClean="0">
                <a:solidFill>
                  <a:schemeClr val="bg1"/>
                </a:solidFill>
                <a:latin typeface="Arial" panose="020B0604020202020204" pitchFamily="34" charset="0"/>
                <a:cs typeface="Arial" panose="020B0604020202020204" pitchFamily="34" charset="0"/>
              </a:rPr>
              <a:t>About 35% households </a:t>
            </a:r>
            <a:r>
              <a:rPr lang="en-US" sz="1800" dirty="0" smtClean="0">
                <a:solidFill>
                  <a:schemeClr val="bg1"/>
                </a:solidFill>
                <a:latin typeface="Arial" panose="020B0604020202020204" pitchFamily="34" charset="0"/>
                <a:cs typeface="Arial" panose="020B0604020202020204" pitchFamily="34" charset="0"/>
              </a:rPr>
              <a:t>- 3 children: of </a:t>
            </a:r>
            <a:r>
              <a:rPr lang="en-US" sz="1800" dirty="0" err="1" smtClean="0">
                <a:solidFill>
                  <a:schemeClr val="bg1"/>
                </a:solidFill>
                <a:latin typeface="Arial" panose="020B0604020202020204" pitchFamily="34" charset="0"/>
                <a:cs typeface="Arial" panose="020B0604020202020204" pitchFamily="34" charset="0"/>
              </a:rPr>
              <a:t>Neemuch</a:t>
            </a:r>
            <a:r>
              <a:rPr lang="en-US" sz="1800" dirty="0" smtClean="0">
                <a:solidFill>
                  <a:schemeClr val="bg1"/>
                </a:solidFill>
                <a:latin typeface="Arial" panose="020B0604020202020204" pitchFamily="34" charset="0"/>
                <a:cs typeface="Arial" panose="020B0604020202020204" pitchFamily="34" charset="0"/>
              </a:rPr>
              <a:t>, </a:t>
            </a:r>
            <a:r>
              <a:rPr lang="en-US" sz="1800" dirty="0" err="1" smtClean="0">
                <a:solidFill>
                  <a:schemeClr val="bg1"/>
                </a:solidFill>
                <a:latin typeface="Arial" panose="020B0604020202020204" pitchFamily="34" charset="0"/>
                <a:cs typeface="Arial" panose="020B0604020202020204" pitchFamily="34" charset="0"/>
              </a:rPr>
              <a:t>Katni</a:t>
            </a:r>
            <a:r>
              <a:rPr lang="en-US" sz="1800" dirty="0" smtClean="0">
                <a:solidFill>
                  <a:schemeClr val="bg1"/>
                </a:solidFill>
                <a:latin typeface="Arial" panose="020B0604020202020204" pitchFamily="34" charset="0"/>
                <a:cs typeface="Arial" panose="020B0604020202020204" pitchFamily="34" charset="0"/>
              </a:rPr>
              <a:t>, </a:t>
            </a:r>
            <a:r>
              <a:rPr lang="en-US" sz="1800" dirty="0" err="1" smtClean="0">
                <a:solidFill>
                  <a:schemeClr val="bg1"/>
                </a:solidFill>
                <a:latin typeface="Arial" panose="020B0604020202020204" pitchFamily="34" charset="0"/>
                <a:cs typeface="Arial" panose="020B0604020202020204" pitchFamily="34" charset="0"/>
              </a:rPr>
              <a:t>Umaria</a:t>
            </a:r>
            <a:r>
              <a:rPr lang="en-US" sz="1800" dirty="0" smtClean="0">
                <a:solidFill>
                  <a:schemeClr val="bg1"/>
                </a:solidFill>
                <a:latin typeface="Arial" panose="020B0604020202020204" pitchFamily="34" charset="0"/>
                <a:cs typeface="Arial" panose="020B0604020202020204" pitchFamily="34" charset="0"/>
              </a:rPr>
              <a:t>, Itarsi, Nagda. </a:t>
            </a:r>
            <a:r>
              <a:rPr lang="en-US" sz="1800" u="sng" dirty="0" smtClean="0">
                <a:solidFill>
                  <a:schemeClr val="bg1"/>
                </a:solidFill>
                <a:latin typeface="Arial" panose="020B0604020202020204" pitchFamily="34" charset="0"/>
                <a:cs typeface="Arial" panose="020B0604020202020204" pitchFamily="34" charset="0"/>
              </a:rPr>
              <a:t>20% household with 4 </a:t>
            </a:r>
            <a:r>
              <a:rPr lang="en-US" sz="1800" dirty="0" smtClean="0">
                <a:solidFill>
                  <a:schemeClr val="bg1"/>
                </a:solidFill>
                <a:latin typeface="Arial" panose="020B0604020202020204" pitchFamily="34" charset="0"/>
                <a:cs typeface="Arial" panose="020B0604020202020204" pitchFamily="34" charset="0"/>
              </a:rPr>
              <a:t>children: </a:t>
            </a:r>
            <a:r>
              <a:rPr lang="en-US" sz="1800" dirty="0" err="1" smtClean="0">
                <a:solidFill>
                  <a:schemeClr val="bg1"/>
                </a:solidFill>
                <a:latin typeface="Arial" panose="020B0604020202020204" pitchFamily="34" charset="0"/>
                <a:cs typeface="Arial" panose="020B0604020202020204" pitchFamily="34" charset="0"/>
              </a:rPr>
              <a:t>Sagar</a:t>
            </a:r>
            <a:r>
              <a:rPr lang="en-US" sz="1800" dirty="0" smtClean="0">
                <a:solidFill>
                  <a:schemeClr val="bg1"/>
                </a:solidFill>
                <a:latin typeface="Arial" panose="020B0604020202020204" pitchFamily="34" charset="0"/>
                <a:cs typeface="Arial" panose="020B0604020202020204" pitchFamily="34" charset="0"/>
              </a:rPr>
              <a:t> </a:t>
            </a:r>
            <a:r>
              <a:rPr lang="en-US" sz="1800" u="sng" dirty="0" smtClean="0">
                <a:solidFill>
                  <a:schemeClr val="bg1"/>
                </a:solidFill>
                <a:latin typeface="Arial" panose="020B0604020202020204" pitchFamily="34" charset="0"/>
                <a:cs typeface="Arial" panose="020B0604020202020204" pitchFamily="34" charset="0"/>
              </a:rPr>
              <a:t>10 </a:t>
            </a:r>
            <a:r>
              <a:rPr lang="en-US" sz="1800" u="sng" dirty="0">
                <a:solidFill>
                  <a:schemeClr val="bg1"/>
                </a:solidFill>
                <a:latin typeface="Arial" panose="020B0604020202020204" pitchFamily="34" charset="0"/>
                <a:cs typeface="Arial" panose="020B0604020202020204" pitchFamily="34" charset="0"/>
              </a:rPr>
              <a:t>to 15% households </a:t>
            </a:r>
            <a:r>
              <a:rPr lang="en-US" sz="1800" u="sng" dirty="0" smtClean="0">
                <a:solidFill>
                  <a:schemeClr val="bg1"/>
                </a:solidFill>
                <a:latin typeface="Arial" panose="020B0604020202020204" pitchFamily="34" charset="0"/>
                <a:cs typeface="Arial" panose="020B0604020202020204" pitchFamily="34" charset="0"/>
              </a:rPr>
              <a:t>with 5 or more children</a:t>
            </a:r>
            <a:r>
              <a:rPr lang="en-US" sz="1800" dirty="0" smtClean="0">
                <a:solidFill>
                  <a:schemeClr val="bg1"/>
                </a:solidFill>
                <a:latin typeface="Arial" panose="020B0604020202020204" pitchFamily="34" charset="0"/>
                <a:cs typeface="Arial" panose="020B0604020202020204" pitchFamily="34" charset="0"/>
              </a:rPr>
              <a:t>: Panna, </a:t>
            </a:r>
            <a:r>
              <a:rPr lang="en-US" sz="1800" dirty="0" err="1" smtClean="0">
                <a:solidFill>
                  <a:schemeClr val="bg1"/>
                </a:solidFill>
                <a:latin typeface="Arial" panose="020B0604020202020204" pitchFamily="34" charset="0"/>
                <a:cs typeface="Arial" panose="020B0604020202020204" pitchFamily="34" charset="0"/>
              </a:rPr>
              <a:t>Singrauli</a:t>
            </a:r>
            <a:r>
              <a:rPr lang="en-US" sz="1800" dirty="0" smtClean="0">
                <a:solidFill>
                  <a:schemeClr val="bg1"/>
                </a:solidFill>
                <a:latin typeface="Arial" panose="020B0604020202020204" pitchFamily="34" charset="0"/>
                <a:cs typeface="Arial" panose="020B0604020202020204" pitchFamily="34" charset="0"/>
              </a:rPr>
              <a:t>, </a:t>
            </a:r>
            <a:r>
              <a:rPr lang="en-US" sz="1800" dirty="0" err="1" smtClean="0">
                <a:solidFill>
                  <a:schemeClr val="bg1"/>
                </a:solidFill>
                <a:latin typeface="Arial" panose="020B0604020202020204" pitchFamily="34" charset="0"/>
                <a:cs typeface="Arial" panose="020B0604020202020204" pitchFamily="34" charset="0"/>
              </a:rPr>
              <a:t>Neemuch</a:t>
            </a:r>
            <a:r>
              <a:rPr lang="en-US" sz="1800" dirty="0" smtClean="0">
                <a:solidFill>
                  <a:schemeClr val="bg1"/>
                </a:solidFill>
                <a:latin typeface="Arial" panose="020B0604020202020204" pitchFamily="34" charset="0"/>
                <a:cs typeface="Arial" panose="020B0604020202020204" pitchFamily="34" charset="0"/>
              </a:rPr>
              <a:t>, Morena, </a:t>
            </a:r>
            <a:r>
              <a:rPr lang="en-US" sz="1800" dirty="0" err="1" smtClean="0">
                <a:solidFill>
                  <a:schemeClr val="bg1"/>
                </a:solidFill>
                <a:latin typeface="Arial" panose="020B0604020202020204" pitchFamily="34" charset="0"/>
                <a:cs typeface="Arial" panose="020B0604020202020204" pitchFamily="34" charset="0"/>
              </a:rPr>
              <a:t>Sagar</a:t>
            </a:r>
            <a:r>
              <a:rPr lang="en-US" sz="1800" dirty="0" smtClean="0">
                <a:solidFill>
                  <a:schemeClr val="bg1"/>
                </a:solidFill>
                <a:latin typeface="Arial" panose="020B0604020202020204" pitchFamily="34" charset="0"/>
                <a:cs typeface="Arial" panose="020B0604020202020204" pitchFamily="34" charset="0"/>
              </a:rPr>
              <a:t>, </a:t>
            </a:r>
            <a:r>
              <a:rPr lang="en-US" sz="1800" dirty="0" err="1" smtClean="0">
                <a:solidFill>
                  <a:schemeClr val="bg1"/>
                </a:solidFill>
                <a:latin typeface="Arial" panose="020B0604020202020204" pitchFamily="34" charset="0"/>
                <a:cs typeface="Arial" panose="020B0604020202020204" pitchFamily="34" charset="0"/>
              </a:rPr>
              <a:t>Shahdol</a:t>
            </a:r>
            <a:r>
              <a:rPr lang="en-US" sz="1800" dirty="0" smtClean="0">
                <a:solidFill>
                  <a:schemeClr val="bg1"/>
                </a:solidFill>
                <a:latin typeface="Arial" panose="020B0604020202020204" pitchFamily="34" charset="0"/>
                <a:cs typeface="Arial" panose="020B0604020202020204" pitchFamily="34" charset="0"/>
              </a:rPr>
              <a:t> </a:t>
            </a:r>
            <a:endParaRPr lang="en-GB" sz="1800" dirty="0" smtClean="0">
              <a:solidFill>
                <a:schemeClr val="bg1"/>
              </a:solidFill>
              <a:latin typeface="Arial" panose="020B0604020202020204" pitchFamily="34" charset="0"/>
              <a:cs typeface="Arial" panose="020B0604020202020204" pitchFamily="34" charset="0"/>
            </a:endParaRPr>
          </a:p>
          <a:p>
            <a:r>
              <a:rPr lang="en-US" sz="1800" b="1" dirty="0" smtClean="0">
                <a:solidFill>
                  <a:schemeClr val="bg1"/>
                </a:solidFill>
                <a:latin typeface="Arial" panose="020B0604020202020204" pitchFamily="34" charset="0"/>
                <a:cs typeface="Arial" panose="020B0604020202020204" pitchFamily="34" charset="0"/>
              </a:rPr>
              <a:t>Non- Slums</a:t>
            </a:r>
            <a:r>
              <a:rPr lang="en-US" sz="1800" dirty="0" smtClean="0">
                <a:solidFill>
                  <a:schemeClr val="bg1"/>
                </a:solidFill>
                <a:latin typeface="Arial" panose="020B0604020202020204" pitchFamily="34" charset="0"/>
                <a:cs typeface="Arial" panose="020B0604020202020204" pitchFamily="34" charset="0"/>
              </a:rPr>
              <a:t>:</a:t>
            </a:r>
          </a:p>
          <a:p>
            <a:pPr algn="just"/>
            <a:r>
              <a:rPr lang="en-US" sz="1800" dirty="0" smtClean="0">
                <a:solidFill>
                  <a:schemeClr val="bg1"/>
                </a:solidFill>
                <a:latin typeface="Arial" panose="020B0604020202020204" pitchFamily="34" charset="0"/>
                <a:cs typeface="Arial" panose="020B0604020202020204" pitchFamily="34" charset="0"/>
              </a:rPr>
              <a:t>62% households have 1 or 2 children.</a:t>
            </a:r>
          </a:p>
          <a:p>
            <a:pPr algn="just"/>
            <a:r>
              <a:rPr lang="en-US" sz="1800" u="sng" dirty="0" smtClean="0">
                <a:solidFill>
                  <a:schemeClr val="bg1"/>
                </a:solidFill>
                <a:latin typeface="Arial" panose="020B0604020202020204" pitchFamily="34" charset="0"/>
                <a:cs typeface="Arial" panose="020B0604020202020204" pitchFamily="34" charset="0"/>
              </a:rPr>
              <a:t>Around 25% households with 3 Children</a:t>
            </a:r>
            <a:r>
              <a:rPr lang="en-US" sz="1800" dirty="0" smtClean="0">
                <a:solidFill>
                  <a:schemeClr val="bg1"/>
                </a:solidFill>
                <a:latin typeface="Arial" panose="020B0604020202020204" pitchFamily="34" charset="0"/>
                <a:cs typeface="Arial" panose="020B0604020202020204" pitchFamily="34" charset="0"/>
              </a:rPr>
              <a:t>: Towns like Khandwa, Bhopal, Raisen &amp; Mandideep, Umaria, </a:t>
            </a:r>
            <a:r>
              <a:rPr lang="en-US" sz="1800" dirty="0" err="1" smtClean="0">
                <a:solidFill>
                  <a:schemeClr val="bg1"/>
                </a:solidFill>
                <a:latin typeface="Arial" panose="020B0604020202020204" pitchFamily="34" charset="0"/>
                <a:cs typeface="Arial" panose="020B0604020202020204" pitchFamily="34" charset="0"/>
              </a:rPr>
              <a:t>Singrauli</a:t>
            </a:r>
            <a:r>
              <a:rPr lang="en-US" sz="1800" u="sng" dirty="0" smtClean="0">
                <a:solidFill>
                  <a:schemeClr val="bg1"/>
                </a:solidFill>
                <a:latin typeface="Arial" panose="020B0604020202020204" pitchFamily="34" charset="0"/>
                <a:cs typeface="Arial" panose="020B0604020202020204" pitchFamily="34" charset="0"/>
              </a:rPr>
              <a:t> Around </a:t>
            </a:r>
            <a:r>
              <a:rPr lang="en-US" sz="1800" u="sng" dirty="0">
                <a:solidFill>
                  <a:schemeClr val="bg1"/>
                </a:solidFill>
                <a:latin typeface="Arial" panose="020B0604020202020204" pitchFamily="34" charset="0"/>
                <a:cs typeface="Arial" panose="020B0604020202020204" pitchFamily="34" charset="0"/>
              </a:rPr>
              <a:t>12% </a:t>
            </a:r>
            <a:r>
              <a:rPr lang="en-US" sz="1800" u="sng" dirty="0" smtClean="0">
                <a:solidFill>
                  <a:schemeClr val="bg1"/>
                </a:solidFill>
                <a:latin typeface="Arial" panose="020B0604020202020204" pitchFamily="34" charset="0"/>
                <a:cs typeface="Arial" panose="020B0604020202020204" pitchFamily="34" charset="0"/>
              </a:rPr>
              <a:t>households  have 4 Children</a:t>
            </a:r>
            <a:r>
              <a:rPr lang="en-US" sz="1800" dirty="0" smtClean="0">
                <a:solidFill>
                  <a:schemeClr val="bg1"/>
                </a:solidFill>
                <a:latin typeface="Arial" panose="020B0604020202020204" pitchFamily="34" charset="0"/>
                <a:cs typeface="Arial" panose="020B0604020202020204" pitchFamily="34" charset="0"/>
              </a:rPr>
              <a:t>: Bhopal, Morena, Khandwa, Raisen &amp; Mandideep, Singrauli, </a:t>
            </a:r>
            <a:r>
              <a:rPr lang="en-US" sz="1800" dirty="0" err="1" smtClean="0">
                <a:solidFill>
                  <a:schemeClr val="bg1"/>
                </a:solidFill>
                <a:latin typeface="Arial" panose="020B0604020202020204" pitchFamily="34" charset="0"/>
                <a:cs typeface="Arial" panose="020B0604020202020204" pitchFamily="34" charset="0"/>
              </a:rPr>
              <a:t>Neemuch</a:t>
            </a:r>
            <a:r>
              <a:rPr lang="en-US" sz="1800" dirty="0" smtClean="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and </a:t>
            </a:r>
            <a:r>
              <a:rPr lang="en-US" sz="1800" u="sng" dirty="0" smtClean="0">
                <a:solidFill>
                  <a:schemeClr val="bg1"/>
                </a:solidFill>
                <a:latin typeface="Arial" panose="020B0604020202020204" pitchFamily="34" charset="0"/>
                <a:cs typeface="Arial" panose="020B0604020202020204" pitchFamily="34" charset="0"/>
              </a:rPr>
              <a:t>Around </a:t>
            </a:r>
            <a:r>
              <a:rPr lang="en-US" sz="1800" u="sng" dirty="0">
                <a:solidFill>
                  <a:schemeClr val="bg1"/>
                </a:solidFill>
                <a:latin typeface="Arial" panose="020B0604020202020204" pitchFamily="34" charset="0"/>
                <a:cs typeface="Arial" panose="020B0604020202020204" pitchFamily="34" charset="0"/>
              </a:rPr>
              <a:t>8 to10</a:t>
            </a:r>
            <a:r>
              <a:rPr lang="en-US" sz="1800" u="sng" dirty="0" smtClean="0">
                <a:solidFill>
                  <a:schemeClr val="bg1"/>
                </a:solidFill>
                <a:latin typeface="Arial" panose="020B0604020202020204" pitchFamily="34" charset="0"/>
                <a:cs typeface="Arial" panose="020B0604020202020204" pitchFamily="34" charset="0"/>
              </a:rPr>
              <a:t>% households with 5 or more</a:t>
            </a:r>
            <a:r>
              <a:rPr lang="en-US" sz="1800" dirty="0" smtClean="0">
                <a:solidFill>
                  <a:schemeClr val="bg1"/>
                </a:solidFill>
                <a:latin typeface="Arial" panose="020B0604020202020204" pitchFamily="34" charset="0"/>
                <a:cs typeface="Arial" panose="020B0604020202020204" pitchFamily="34" charset="0"/>
              </a:rPr>
              <a:t> : Panna, Khandwa, Itarsi, Panna, Rewa, Guna, </a:t>
            </a:r>
            <a:r>
              <a:rPr lang="en-US" sz="1800" dirty="0" err="1" smtClean="0">
                <a:solidFill>
                  <a:schemeClr val="bg1"/>
                </a:solidFill>
                <a:latin typeface="Arial" panose="020B0604020202020204" pitchFamily="34" charset="0"/>
                <a:cs typeface="Arial" panose="020B0604020202020204" pitchFamily="34" charset="0"/>
              </a:rPr>
              <a:t>Umaria</a:t>
            </a:r>
            <a:endParaRPr lang="en-IN" sz="18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12192000" cy="3641558"/>
          </a:xfrm>
          <a:prstGeom prst="rect">
            <a:avLst/>
          </a:prstGeom>
          <a:noFill/>
        </p:spPr>
      </p:pic>
    </p:spTree>
    <p:extLst>
      <p:ext uri="{BB962C8B-B14F-4D97-AF65-F5344CB8AC3E}">
        <p14:creationId xmlns:p14="http://schemas.microsoft.com/office/powerpoint/2010/main" val="1538591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50859"/>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Family </a:t>
            </a:r>
            <a:r>
              <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Planning Methods Currently Being Used </a:t>
            </a:r>
            <a:r>
              <a:rPr lang="en-IN"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en-IN"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837296927"/>
              </p:ext>
            </p:extLst>
          </p:nvPr>
        </p:nvGraphicFramePr>
        <p:xfrm>
          <a:off x="0" y="827312"/>
          <a:ext cx="12192000" cy="6030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80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t>Objective, Training and Coverage</a:t>
            </a:r>
            <a:endParaRPr lang="en-IN"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732678"/>
              </p:ext>
            </p:extLst>
          </p:nvPr>
        </p:nvGraphicFramePr>
        <p:xfrm>
          <a:off x="855324" y="2493445"/>
          <a:ext cx="10515600" cy="137160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IN" sz="2400" dirty="0" smtClean="0"/>
                        <a:t>Activity</a:t>
                      </a:r>
                      <a:endParaRPr lang="en-IN" sz="2400" dirty="0"/>
                    </a:p>
                  </a:txBody>
                  <a:tcPr/>
                </a:tc>
                <a:tc>
                  <a:txBody>
                    <a:bodyPr/>
                    <a:lstStyle/>
                    <a:p>
                      <a:r>
                        <a:rPr lang="en-IN" sz="2400" dirty="0" smtClean="0"/>
                        <a:t>Duration</a:t>
                      </a:r>
                    </a:p>
                  </a:txBody>
                  <a:tcPr/>
                </a:tc>
              </a:tr>
              <a:tr h="370840">
                <a:tc>
                  <a:txBody>
                    <a:bodyPr/>
                    <a:lstStyle/>
                    <a:p>
                      <a:r>
                        <a:rPr lang="en-IN" sz="2400" dirty="0" smtClean="0"/>
                        <a:t>Training</a:t>
                      </a:r>
                      <a:endParaRPr lang="en-IN" sz="2400" dirty="0"/>
                    </a:p>
                  </a:txBody>
                  <a:tcPr/>
                </a:tc>
                <a:tc>
                  <a:txBody>
                    <a:bodyPr/>
                    <a:lstStyle/>
                    <a:p>
                      <a:r>
                        <a:rPr lang="en-IN" sz="2400" dirty="0" smtClean="0"/>
                        <a:t>3</a:t>
                      </a:r>
                      <a:r>
                        <a:rPr lang="en-IN" sz="2400" baseline="30000" dirty="0" smtClean="0"/>
                        <a:t>rd</a:t>
                      </a:r>
                      <a:r>
                        <a:rPr lang="en-IN" sz="2400" dirty="0" smtClean="0"/>
                        <a:t> Sep 2015</a:t>
                      </a:r>
                      <a:r>
                        <a:rPr lang="en-IN" sz="2400" baseline="0" dirty="0" smtClean="0"/>
                        <a:t> – 8</a:t>
                      </a:r>
                      <a:r>
                        <a:rPr lang="en-IN" sz="2400" baseline="30000" dirty="0" smtClean="0"/>
                        <a:t>th</a:t>
                      </a:r>
                      <a:r>
                        <a:rPr lang="en-IN" sz="2400" baseline="0" dirty="0" smtClean="0"/>
                        <a:t> Sep 2015</a:t>
                      </a:r>
                      <a:endParaRPr lang="en-IN" sz="2400" dirty="0"/>
                    </a:p>
                  </a:txBody>
                  <a:tcPr/>
                </a:tc>
              </a:tr>
              <a:tr h="370840">
                <a:tc>
                  <a:txBody>
                    <a:bodyPr/>
                    <a:lstStyle/>
                    <a:p>
                      <a:r>
                        <a:rPr lang="en-IN" sz="2400" dirty="0" smtClean="0"/>
                        <a:t>Baseline Survey</a:t>
                      </a:r>
                      <a:endParaRPr lang="en-IN" sz="2400" dirty="0"/>
                    </a:p>
                  </a:txBody>
                  <a:tcPr/>
                </a:tc>
                <a:tc>
                  <a:txBody>
                    <a:bodyPr/>
                    <a:lstStyle/>
                    <a:p>
                      <a:r>
                        <a:rPr lang="en-IN" sz="2400" dirty="0" smtClean="0"/>
                        <a:t>9</a:t>
                      </a:r>
                      <a:r>
                        <a:rPr lang="en-IN" sz="2400" baseline="30000" dirty="0" smtClean="0"/>
                        <a:t>th</a:t>
                      </a:r>
                      <a:r>
                        <a:rPr lang="en-IN" sz="2400" baseline="0" dirty="0" smtClean="0"/>
                        <a:t> Sep 2015 – 26</a:t>
                      </a:r>
                      <a:r>
                        <a:rPr lang="en-IN" sz="2400" baseline="30000" dirty="0" smtClean="0"/>
                        <a:t>th</a:t>
                      </a:r>
                      <a:r>
                        <a:rPr lang="en-IN" sz="2400" baseline="0" dirty="0" smtClean="0"/>
                        <a:t> Nov 2016</a:t>
                      </a:r>
                      <a:endParaRPr lang="en-IN" sz="2400" dirty="0"/>
                    </a:p>
                  </a:txBody>
                  <a:tcPr/>
                </a:tc>
              </a:tr>
            </a:tbl>
          </a:graphicData>
        </a:graphic>
      </p:graphicFrame>
      <p:sp>
        <p:nvSpPr>
          <p:cNvPr id="6" name="TextBox 5"/>
          <p:cNvSpPr txBox="1"/>
          <p:nvPr/>
        </p:nvSpPr>
        <p:spPr>
          <a:xfrm>
            <a:off x="955497" y="3996647"/>
            <a:ext cx="10315254" cy="2308324"/>
          </a:xfrm>
          <a:prstGeom prst="rect">
            <a:avLst/>
          </a:prstGeom>
          <a:noFill/>
        </p:spPr>
        <p:txBody>
          <a:bodyPr wrap="square" rtlCol="0">
            <a:spAutoFit/>
          </a:bodyPr>
          <a:lstStyle/>
          <a:p>
            <a:r>
              <a:rPr lang="en-US" sz="2400" b="1" dirty="0"/>
              <a:t>Team :</a:t>
            </a:r>
            <a:r>
              <a:rPr lang="en-US" sz="2400" dirty="0"/>
              <a:t> Total 48 teams - consisting of 96 female investigators and 16 male supervisors  &amp; 4 District Coordinators.</a:t>
            </a:r>
          </a:p>
          <a:p>
            <a:r>
              <a:rPr lang="en-US" sz="2400" b="1" dirty="0"/>
              <a:t>Core team: </a:t>
            </a:r>
            <a:r>
              <a:rPr lang="en-US" sz="2400" dirty="0"/>
              <a:t>Team Leader, Public Health Expert, Data Analyst and National Network Manager and State Coordinator</a:t>
            </a:r>
          </a:p>
          <a:p>
            <a:r>
              <a:rPr lang="en-US" sz="2400" b="1" dirty="0"/>
              <a:t>Coverage :</a:t>
            </a:r>
            <a:r>
              <a:rPr lang="en-US" sz="2400" dirty="0"/>
              <a:t>Total number Primary Sampling Units (Census Enumeration Blocks) covered – 641 including 31,737 households ,used structured questionnaires </a:t>
            </a:r>
            <a:r>
              <a:rPr lang="en-US" sz="2400" dirty="0" smtClean="0"/>
              <a:t>.</a:t>
            </a:r>
            <a:endParaRPr lang="en-GB" sz="2400" dirty="0"/>
          </a:p>
        </p:txBody>
      </p:sp>
      <p:sp>
        <p:nvSpPr>
          <p:cNvPr id="7" name="TextBox 6"/>
          <p:cNvSpPr txBox="1"/>
          <p:nvPr/>
        </p:nvSpPr>
        <p:spPr>
          <a:xfrm>
            <a:off x="955497" y="1353403"/>
            <a:ext cx="9421402" cy="1477328"/>
          </a:xfrm>
          <a:prstGeom prst="rect">
            <a:avLst/>
          </a:prstGeom>
          <a:noFill/>
        </p:spPr>
        <p:txBody>
          <a:bodyPr wrap="square" rtlCol="0">
            <a:spAutoFit/>
          </a:bodyPr>
          <a:lstStyle/>
          <a:p>
            <a:r>
              <a:rPr lang="en-US" sz="2400" b="1" dirty="0"/>
              <a:t>Objective:</a:t>
            </a:r>
            <a:r>
              <a:rPr lang="en-US" sz="2400" dirty="0"/>
              <a:t>  Conduct a survey in both slum &amp; non slum of  28 cities of M.P. on key indicators of health of women ever married </a:t>
            </a:r>
            <a:r>
              <a:rPr lang="en-US" sz="2400" dirty="0" smtClean="0"/>
              <a:t>and in </a:t>
            </a:r>
            <a:r>
              <a:rPr lang="en-US" sz="2400" dirty="0"/>
              <a:t>the reproductive age of 15 to 49 years. </a:t>
            </a:r>
            <a:endParaRPr lang="en-GB" sz="2400" dirty="0"/>
          </a:p>
          <a:p>
            <a:endParaRPr lang="en-IN" dirty="0"/>
          </a:p>
        </p:txBody>
      </p:sp>
    </p:spTree>
    <p:extLst>
      <p:ext uri="{BB962C8B-B14F-4D97-AF65-F5344CB8AC3E}">
        <p14:creationId xmlns:p14="http://schemas.microsoft.com/office/powerpoint/2010/main" val="21686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50859"/>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Family </a:t>
            </a:r>
            <a:r>
              <a:rPr lang="en-IN"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Planning M</a:t>
            </a:r>
            <a:r>
              <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ethods Currently Being Used </a:t>
            </a:r>
            <a:r>
              <a:rPr lang="en-IN" sz="2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endParaRPr lang="en-IN"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702285549"/>
              </p:ext>
            </p:extLst>
          </p:nvPr>
        </p:nvGraphicFramePr>
        <p:xfrm>
          <a:off x="0" y="827314"/>
          <a:ext cx="12191999" cy="6030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425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63773"/>
            <a:ext cx="12192000" cy="1078173"/>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Availability of Anganwadi Centers</a:t>
            </a:r>
            <a:endPar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itle 1"/>
          <p:cNvSpPr txBox="1">
            <a:spLocks/>
          </p:cNvSpPr>
          <p:nvPr/>
        </p:nvSpPr>
        <p:spPr>
          <a:xfrm>
            <a:off x="0" y="5021943"/>
            <a:ext cx="12192000" cy="1714138"/>
          </a:xfrm>
          <a:prstGeom prst="rect">
            <a:avLst/>
          </a:prstGeom>
          <a:solidFill>
            <a:schemeClr val="accent6">
              <a:lumMod val="7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1800" b="1">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Slums:</a:t>
            </a:r>
          </a:p>
          <a:p>
            <a:pPr algn="l"/>
            <a:r>
              <a:rPr lang="en-IN" sz="180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53 to 70% AWC: Khargone, Chhatarpur, Ujjain, Singrauli, Chhatarpur, Itarsi, Pithampur.  </a:t>
            </a:r>
          </a:p>
          <a:p>
            <a:pPr algn="l"/>
            <a:r>
              <a:rPr lang="en-IN" sz="180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&gt;90%: Bhopal, Nagda, Dhar, Raisen &amp; Mandideep, Rewa.</a:t>
            </a:r>
          </a:p>
          <a:p>
            <a:r>
              <a:rPr lang="en-IN" sz="1800" b="1">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Non-Slums</a:t>
            </a:r>
            <a:r>
              <a:rPr lang="en-IN" sz="180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l"/>
            <a:r>
              <a:rPr lang="en-IN" sz="180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53 to 68% AWCs: Indore, Umaria, Khargone, Chhatarpur, Gwalior, Jabalpur, Satna, Chhindwara, Shahdol.</a:t>
            </a:r>
          </a:p>
          <a:p>
            <a:pPr algn="l"/>
            <a:r>
              <a:rPr lang="en-IN" sz="180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 85% AWCs: Bhopal (highest 94.8%), Khandwa, Raisen &amp; Mandideep, Mandsore, Morena</a:t>
            </a:r>
            <a:endParaRPr lang="en-IN" sz="18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159117910"/>
              </p:ext>
            </p:extLst>
          </p:nvPr>
        </p:nvGraphicFramePr>
        <p:xfrm>
          <a:off x="0" y="914400"/>
          <a:ext cx="12192000" cy="4234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379028" y="914400"/>
          <a:ext cx="5812972" cy="4234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0432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611085"/>
            <a:ext cx="12192000" cy="2757715"/>
          </a:xfrm>
          <a:solidFill>
            <a:schemeClr val="accent6">
              <a:lumMod val="75000"/>
            </a:schemeClr>
          </a:solidFill>
        </p:spPr>
        <p:txBody>
          <a:bodyPr>
            <a:normAutofit fontScale="90000"/>
          </a:bodyPr>
          <a:lstStyle/>
          <a:p>
            <a:pPr algn="ctr"/>
            <a: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Observations </a:t>
            </a:r>
            <a:b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IN"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IN"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IN" sz="27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67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Observations </a:t>
            </a:r>
            <a:r>
              <a:rPr lang="en-US" sz="1800" dirty="0" smtClean="0">
                <a:solidFill>
                  <a:schemeClr val="bg1"/>
                </a:solidFill>
                <a:latin typeface="Arial" panose="020B0604020202020204" pitchFamily="34" charset="0"/>
                <a:cs typeface="Arial" panose="020B0604020202020204" pitchFamily="34" charset="0"/>
              </a:rPr>
              <a:t>(1 </a:t>
            </a:r>
            <a:r>
              <a:rPr lang="en-US" sz="1800" dirty="0">
                <a:solidFill>
                  <a:schemeClr val="bg1"/>
                </a:solidFill>
                <a:latin typeface="Arial" panose="020B0604020202020204" pitchFamily="34" charset="0"/>
                <a:cs typeface="Arial" panose="020B0604020202020204" pitchFamily="34" charset="0"/>
              </a:rPr>
              <a:t>of </a:t>
            </a:r>
            <a:r>
              <a:rPr lang="en-US" sz="1800" dirty="0" smtClean="0">
                <a:solidFill>
                  <a:schemeClr val="bg1"/>
                </a:solidFill>
                <a:latin typeface="Arial" panose="020B0604020202020204" pitchFamily="34" charset="0"/>
                <a:cs typeface="Arial" panose="020B0604020202020204" pitchFamily="34" charset="0"/>
              </a:rPr>
              <a:t>6)</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376283" y="1347234"/>
            <a:ext cx="11241491" cy="4672305"/>
          </a:xfrm>
          <a:prstGeom prst="rect">
            <a:avLst/>
          </a:prstGeom>
        </p:spPr>
        <p:txBody>
          <a:bodyPr wrap="square">
            <a:spAutoFit/>
          </a:bodyPr>
          <a:lstStyle/>
          <a:p>
            <a:pPr marL="285750" marR="215900" lvl="0" indent="-285750" algn="just">
              <a:lnSpc>
                <a:spcPct val="110000"/>
              </a:lnSpc>
              <a:spcBef>
                <a:spcPts val="1800"/>
              </a:spcBef>
              <a:spcAft>
                <a:spcPts val="0"/>
              </a:spcAft>
              <a:buFont typeface="Wingdings" panose="05000000000000000000" pitchFamily="2" charset="2"/>
              <a:buChar char="§"/>
            </a:pPr>
            <a:r>
              <a:rPr lang="en-GB" sz="2300" b="1" dirty="0">
                <a:latin typeface="Calibri" panose="020F0502020204030204" pitchFamily="34" charset="0"/>
                <a:ea typeface="Times New Roman" panose="02020603050405020304" pitchFamily="18" charset="0"/>
                <a:cs typeface="Times New Roman" panose="02020603050405020304" pitchFamily="18" charset="0"/>
              </a:rPr>
              <a:t>Drinking</a:t>
            </a:r>
            <a:r>
              <a:rPr lang="en-GB" sz="2300" b="1" dirty="0">
                <a:ea typeface="Times New Roman" panose="02020603050405020304" pitchFamily="18" charset="0"/>
                <a:cs typeface="Times New Roman" panose="02020603050405020304" pitchFamily="18" charset="0"/>
              </a:rPr>
              <a:t> Water:</a:t>
            </a:r>
            <a:r>
              <a:rPr lang="en-GB" sz="2300" dirty="0">
                <a:ea typeface="Times New Roman" panose="02020603050405020304" pitchFamily="18" charset="0"/>
                <a:cs typeface="Times New Roman" panose="02020603050405020304" pitchFamily="18" charset="0"/>
              </a:rPr>
              <a:t> Availability of clean and safe drinking water in Slum HHs and also Non-Slum HHs </a:t>
            </a:r>
            <a:r>
              <a:rPr lang="en-GB" sz="2300" dirty="0" smtClean="0">
                <a:ea typeface="Times New Roman" panose="02020603050405020304" pitchFamily="18" charset="0"/>
                <a:cs typeface="Times New Roman" panose="02020603050405020304" pitchFamily="18" charset="0"/>
              </a:rPr>
              <a:t>– Need to redouble </a:t>
            </a:r>
            <a:r>
              <a:rPr lang="en-GB" sz="2300" dirty="0">
                <a:ea typeface="Times New Roman" panose="02020603050405020304" pitchFamily="18" charset="0"/>
                <a:cs typeface="Times New Roman" panose="02020603050405020304" pitchFamily="18" charset="0"/>
              </a:rPr>
              <a:t>efforts in a </a:t>
            </a:r>
            <a:r>
              <a:rPr lang="en-GB" sz="2300" dirty="0" smtClean="0">
                <a:ea typeface="Times New Roman" panose="02020603050405020304" pitchFamily="18" charset="0"/>
                <a:cs typeface="Times New Roman" panose="02020603050405020304" pitchFamily="18" charset="0"/>
              </a:rPr>
              <a:t>time bound </a:t>
            </a:r>
            <a:r>
              <a:rPr lang="en-GB" sz="2300" dirty="0">
                <a:ea typeface="Times New Roman" panose="02020603050405020304" pitchFamily="18" charset="0"/>
                <a:cs typeface="Times New Roman" panose="02020603050405020304" pitchFamily="18" charset="0"/>
              </a:rPr>
              <a:t>manner. </a:t>
            </a:r>
            <a:endParaRPr lang="en-GB" sz="2300" b="1" dirty="0" smtClean="0">
              <a:ea typeface="Times New Roman" panose="02020603050405020304" pitchFamily="18" charset="0"/>
              <a:cs typeface="Times New Roman" panose="02020603050405020304" pitchFamily="18" charset="0"/>
            </a:endParaRPr>
          </a:p>
          <a:p>
            <a:pPr marL="285750" marR="215900" lvl="0" indent="-285750" algn="just">
              <a:lnSpc>
                <a:spcPct val="110000"/>
              </a:lnSpc>
              <a:spcBef>
                <a:spcPts val="1800"/>
              </a:spcBef>
              <a:spcAft>
                <a:spcPts val="0"/>
              </a:spcAft>
              <a:buFont typeface="Wingdings" panose="05000000000000000000" pitchFamily="2" charset="2"/>
              <a:buChar char="§"/>
            </a:pPr>
            <a:r>
              <a:rPr lang="en-GB" sz="2300" b="1" dirty="0" smtClean="0">
                <a:ea typeface="Times New Roman" panose="02020603050405020304" pitchFamily="18" charset="0"/>
                <a:cs typeface="Times New Roman" panose="02020603050405020304" pitchFamily="18" charset="0"/>
              </a:rPr>
              <a:t>Drainage </a:t>
            </a:r>
            <a:r>
              <a:rPr lang="en-GB" sz="2300" b="1" dirty="0">
                <a:ea typeface="Times New Roman" panose="02020603050405020304" pitchFamily="18" charset="0"/>
                <a:cs typeface="Times New Roman" panose="02020603050405020304" pitchFamily="18" charset="0"/>
              </a:rPr>
              <a:t>&amp; Sewer System:</a:t>
            </a:r>
            <a:r>
              <a:rPr lang="en-GB" sz="2300" dirty="0">
                <a:ea typeface="Times New Roman" panose="02020603050405020304" pitchFamily="18" charset="0"/>
                <a:cs typeface="Times New Roman" panose="02020603050405020304" pitchFamily="18" charset="0"/>
              </a:rPr>
              <a:t> Network of covered drainage systems across all towns in Slum HHs as well Non-Slum HHs needs urgent expansion. </a:t>
            </a:r>
            <a:endParaRPr lang="en-GB" sz="2300" b="1" u="sng" dirty="0" smtClean="0">
              <a:ea typeface="Times New Roman" panose="02020603050405020304" pitchFamily="18" charset="0"/>
              <a:cs typeface="Times New Roman" panose="02020603050405020304" pitchFamily="18" charset="0"/>
            </a:endParaRPr>
          </a:p>
          <a:p>
            <a:pPr marL="285750" marR="215900" lvl="0" indent="-285750" algn="just">
              <a:lnSpc>
                <a:spcPct val="110000"/>
              </a:lnSpc>
              <a:spcBef>
                <a:spcPts val="1800"/>
              </a:spcBef>
              <a:spcAft>
                <a:spcPts val="0"/>
              </a:spcAft>
              <a:buFont typeface="Wingdings" panose="05000000000000000000" pitchFamily="2" charset="2"/>
              <a:buChar char="§"/>
            </a:pPr>
            <a:r>
              <a:rPr lang="en-GB" sz="2300" b="1" u="sng" dirty="0" smtClean="0">
                <a:ea typeface="Times New Roman" panose="02020603050405020304" pitchFamily="18" charset="0"/>
                <a:cs typeface="Times New Roman" panose="02020603050405020304" pitchFamily="18" charset="0"/>
              </a:rPr>
              <a:t>Excreta </a:t>
            </a:r>
            <a:r>
              <a:rPr lang="en-GB" sz="2300" b="1" u="sng" dirty="0">
                <a:ea typeface="Times New Roman" panose="02020603050405020304" pitchFamily="18" charset="0"/>
                <a:cs typeface="Times New Roman" panose="02020603050405020304" pitchFamily="18" charset="0"/>
              </a:rPr>
              <a:t>Disposal:</a:t>
            </a:r>
            <a:r>
              <a:rPr lang="en-GB" sz="2300" dirty="0">
                <a:ea typeface="Times New Roman" panose="02020603050405020304" pitchFamily="18" charset="0"/>
                <a:cs typeface="Times New Roman" panose="02020603050405020304" pitchFamily="18" charset="0"/>
              </a:rPr>
              <a:t> </a:t>
            </a:r>
            <a:r>
              <a:rPr lang="en-GB" sz="2300" dirty="0" smtClean="0">
                <a:ea typeface="Times New Roman" panose="02020603050405020304" pitchFamily="18" charset="0"/>
                <a:cs typeface="Times New Roman" panose="02020603050405020304" pitchFamily="18" charset="0"/>
              </a:rPr>
              <a:t>Wide prevalence of disposal </a:t>
            </a:r>
            <a:r>
              <a:rPr lang="en-GB" sz="2300" dirty="0">
                <a:ea typeface="Times New Roman" panose="02020603050405020304" pitchFamily="18" charset="0"/>
                <a:cs typeface="Times New Roman" panose="02020603050405020304" pitchFamily="18" charset="0"/>
              </a:rPr>
              <a:t>of excreta of children in open drains and outside homes in the </a:t>
            </a:r>
            <a:r>
              <a:rPr lang="en-GB" sz="2300" dirty="0" smtClean="0">
                <a:ea typeface="Times New Roman" panose="02020603050405020304" pitchFamily="18" charset="0"/>
                <a:cs typeface="Times New Roman" panose="02020603050405020304" pitchFamily="18" charset="0"/>
              </a:rPr>
              <a:t>open, especially </a:t>
            </a:r>
            <a:r>
              <a:rPr lang="en-GB" sz="2300" dirty="0">
                <a:ea typeface="Times New Roman" panose="02020603050405020304" pitchFamily="18" charset="0"/>
                <a:cs typeface="Times New Roman" panose="02020603050405020304" pitchFamily="18" charset="0"/>
              </a:rPr>
              <a:t>in Slum </a:t>
            </a:r>
            <a:r>
              <a:rPr lang="en-GB" sz="2300" dirty="0" smtClean="0">
                <a:ea typeface="Times New Roman" panose="02020603050405020304" pitchFamily="18" charset="0"/>
                <a:cs typeface="Times New Roman" panose="02020603050405020304" pitchFamily="18" charset="0"/>
              </a:rPr>
              <a:t>HHs, </a:t>
            </a:r>
            <a:r>
              <a:rPr lang="en-GB" sz="2300" dirty="0">
                <a:ea typeface="Times New Roman" panose="02020603050405020304" pitchFamily="18" charset="0"/>
                <a:cs typeface="Times New Roman" panose="02020603050405020304" pitchFamily="18" charset="0"/>
              </a:rPr>
              <a:t>n</a:t>
            </a:r>
            <a:r>
              <a:rPr lang="en-GB" sz="2300" dirty="0" smtClean="0">
                <a:ea typeface="Times New Roman" panose="02020603050405020304" pitchFamily="18" charset="0"/>
                <a:cs typeface="Times New Roman" panose="02020603050405020304" pitchFamily="18" charset="0"/>
              </a:rPr>
              <a:t>eeds </a:t>
            </a:r>
            <a:r>
              <a:rPr lang="en-GB" sz="2300" dirty="0">
                <a:ea typeface="Times New Roman" panose="02020603050405020304" pitchFamily="18" charset="0"/>
                <a:cs typeface="Times New Roman" panose="02020603050405020304" pitchFamily="18" charset="0"/>
              </a:rPr>
              <a:t>to be curbed urgently through counselling and social mobilisation efforts</a:t>
            </a:r>
            <a:r>
              <a:rPr lang="en-GB" sz="2300" dirty="0" smtClean="0">
                <a:ea typeface="Times New Roman" panose="02020603050405020304" pitchFamily="18" charset="0"/>
                <a:cs typeface="Times New Roman" panose="02020603050405020304" pitchFamily="18" charset="0"/>
              </a:rPr>
              <a:t>.</a:t>
            </a:r>
            <a:endParaRPr lang="en-GB" sz="2300" b="1" u="sng" dirty="0" smtClean="0">
              <a:ea typeface="Times New Roman" panose="02020603050405020304" pitchFamily="18" charset="0"/>
              <a:cs typeface="Times New Roman" panose="02020603050405020304" pitchFamily="18" charset="0"/>
            </a:endParaRPr>
          </a:p>
          <a:p>
            <a:pPr marL="342900" marR="215900" lvl="0" indent="-342900" algn="just">
              <a:lnSpc>
                <a:spcPct val="110000"/>
              </a:lnSpc>
              <a:spcBef>
                <a:spcPts val="1800"/>
              </a:spcBef>
              <a:spcAft>
                <a:spcPts val="0"/>
              </a:spcAft>
              <a:buFont typeface="Wingdings" panose="05000000000000000000" pitchFamily="2" charset="2"/>
              <a:buChar char="§"/>
            </a:pPr>
            <a:r>
              <a:rPr lang="en-GB" sz="2300" b="1" u="sng" dirty="0" smtClean="0">
                <a:ea typeface="Times New Roman" panose="02020603050405020304" pitchFamily="18" charset="0"/>
                <a:cs typeface="Times New Roman" panose="02020603050405020304" pitchFamily="18" charset="0"/>
              </a:rPr>
              <a:t>Toilet </a:t>
            </a:r>
            <a:r>
              <a:rPr lang="en-GB" sz="2300" b="1" u="sng" dirty="0">
                <a:ea typeface="Times New Roman" panose="02020603050405020304" pitchFamily="18" charset="0"/>
                <a:cs typeface="Times New Roman" panose="02020603050405020304" pitchFamily="18" charset="0"/>
              </a:rPr>
              <a:t>Facilities</a:t>
            </a:r>
            <a:r>
              <a:rPr lang="en-GB" sz="2300" dirty="0">
                <a:ea typeface="Times New Roman" panose="02020603050405020304" pitchFamily="18" charset="0"/>
                <a:cs typeface="Times New Roman" panose="02020603050405020304" pitchFamily="18" charset="0"/>
              </a:rPr>
              <a:t>: Toilet facilities need improvement and more public toilet facilities need to be built in order to eradicate prevalence of open defecation which currently is quite high in the 28 cities/towns. </a:t>
            </a:r>
          </a:p>
        </p:txBody>
      </p:sp>
    </p:spTree>
    <p:extLst>
      <p:ext uri="{BB962C8B-B14F-4D97-AF65-F5344CB8AC3E}">
        <p14:creationId xmlns:p14="http://schemas.microsoft.com/office/powerpoint/2010/main" val="863734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195"/>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Observations </a:t>
            </a:r>
            <a:r>
              <a:rPr lang="en-US" sz="1800" dirty="0" smtClean="0">
                <a:solidFill>
                  <a:schemeClr val="bg1"/>
                </a:solidFill>
                <a:latin typeface="Arial" panose="020B0604020202020204" pitchFamily="34" charset="0"/>
                <a:cs typeface="Arial" panose="020B0604020202020204" pitchFamily="34" charset="0"/>
              </a:rPr>
              <a:t>(2 of 6)</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344928" y="1428712"/>
            <a:ext cx="11257169" cy="4893648"/>
          </a:xfrm>
          <a:prstGeom prst="rect">
            <a:avLst/>
          </a:prstGeom>
        </p:spPr>
        <p:txBody>
          <a:bodyPr wrap="square">
            <a:spAutoFit/>
          </a:bodyPr>
          <a:lstStyle/>
          <a:p>
            <a:pPr marL="342900" marR="215900" lvl="0" indent="-342900" algn="just">
              <a:lnSpc>
                <a:spcPct val="110000"/>
              </a:lnSpc>
              <a:spcBef>
                <a:spcPts val="1800"/>
              </a:spcBef>
              <a:spcAft>
                <a:spcPts val="0"/>
              </a:spcAft>
              <a:buFont typeface="Arial"/>
              <a:buChar char="•"/>
            </a:pPr>
            <a:r>
              <a:rPr lang="en-GB" sz="2400" b="1" dirty="0" smtClean="0">
                <a:ea typeface="Times New Roman" panose="02020603050405020304" pitchFamily="18" charset="0"/>
                <a:cs typeface="Times New Roman" panose="02020603050405020304" pitchFamily="18" charset="0"/>
              </a:rPr>
              <a:t>Convergence </a:t>
            </a:r>
            <a:r>
              <a:rPr lang="en-GB" sz="2400" b="1" dirty="0">
                <a:ea typeface="Times New Roman" panose="02020603050405020304" pitchFamily="18" charset="0"/>
                <a:cs typeface="Times New Roman" panose="02020603050405020304" pitchFamily="18" charset="0"/>
              </a:rPr>
              <a:t>with Municipal Bodies:</a:t>
            </a:r>
            <a:r>
              <a:rPr lang="en-GB" sz="2400" dirty="0">
                <a:ea typeface="Times New Roman" panose="02020603050405020304" pitchFamily="18" charset="0"/>
                <a:cs typeface="Times New Roman" panose="02020603050405020304" pitchFamily="18" charset="0"/>
              </a:rPr>
              <a:t> Role of municipal </a:t>
            </a:r>
            <a:r>
              <a:rPr lang="en-GB" sz="2400" dirty="0" smtClean="0">
                <a:ea typeface="Times New Roman" panose="02020603050405020304" pitchFamily="18" charset="0"/>
                <a:cs typeface="Times New Roman" panose="02020603050405020304" pitchFamily="18" charset="0"/>
              </a:rPr>
              <a:t>bodies needs to be strengthened to promote convergence; Need to sensitise </a:t>
            </a:r>
            <a:r>
              <a:rPr lang="en-GB" sz="2400" dirty="0">
                <a:ea typeface="Times New Roman" panose="02020603050405020304" pitchFamily="18" charset="0"/>
                <a:cs typeface="Times New Roman" panose="02020603050405020304" pitchFamily="18" charset="0"/>
              </a:rPr>
              <a:t>and orient municipal </a:t>
            </a:r>
            <a:r>
              <a:rPr lang="en-GB" sz="2400" dirty="0" smtClean="0">
                <a:ea typeface="Times New Roman" panose="02020603050405020304" pitchFamily="18" charset="0"/>
                <a:cs typeface="Times New Roman" panose="02020603050405020304" pitchFamily="18" charset="0"/>
              </a:rPr>
              <a:t>workers to pay special attention to determinants of good health</a:t>
            </a:r>
            <a:endParaRPr lang="en-GB" sz="2400" dirty="0">
              <a:ea typeface="Times New Roman" panose="02020603050405020304" pitchFamily="18" charset="0"/>
              <a:cs typeface="Times New Roman" panose="02020603050405020304" pitchFamily="18" charset="0"/>
            </a:endParaRPr>
          </a:p>
          <a:p>
            <a:pPr marL="342900" marR="215900" lvl="0" indent="-342900" algn="just">
              <a:lnSpc>
                <a:spcPct val="110000"/>
              </a:lnSpc>
              <a:spcBef>
                <a:spcPts val="1800"/>
              </a:spcBef>
              <a:spcAft>
                <a:spcPts val="0"/>
              </a:spcAft>
              <a:buFont typeface="Wingdings" panose="05000000000000000000" pitchFamily="2" charset="2"/>
              <a:buChar char="§"/>
            </a:pPr>
            <a:r>
              <a:rPr lang="en-GB" sz="2400" b="1" dirty="0">
                <a:ea typeface="Times New Roman" panose="02020603050405020304" pitchFamily="18" charset="0"/>
                <a:cs typeface="Times New Roman" panose="02020603050405020304" pitchFamily="18" charset="0"/>
              </a:rPr>
              <a:t>Social Behavioural Change Communication (SBCC) &amp; Strategies:</a:t>
            </a:r>
            <a:r>
              <a:rPr lang="en-GB" sz="2400" dirty="0">
                <a:ea typeface="Times New Roman" panose="02020603050405020304" pitchFamily="18" charset="0"/>
                <a:cs typeface="Times New Roman" panose="02020603050405020304" pitchFamily="18" charset="0"/>
              </a:rPr>
              <a:t>  </a:t>
            </a:r>
            <a:r>
              <a:rPr lang="en-GB" sz="2400" dirty="0" smtClean="0">
                <a:ea typeface="Times New Roman" panose="02020603050405020304" pitchFamily="18" charset="0"/>
                <a:cs typeface="Times New Roman" panose="02020603050405020304" pitchFamily="18" charset="0"/>
              </a:rPr>
              <a:t>Well targeted </a:t>
            </a:r>
            <a:r>
              <a:rPr lang="en-GB" sz="2400" dirty="0">
                <a:ea typeface="Times New Roman" panose="02020603050405020304" pitchFamily="18" charset="0"/>
                <a:cs typeface="Times New Roman" panose="02020603050405020304" pitchFamily="18" charset="0"/>
              </a:rPr>
              <a:t>and well designed behavioural change communication as a core </a:t>
            </a:r>
            <a:r>
              <a:rPr lang="en-GB" sz="2400" dirty="0" smtClean="0">
                <a:ea typeface="Times New Roman" panose="02020603050405020304" pitchFamily="18" charset="0"/>
                <a:cs typeface="Times New Roman" panose="02020603050405020304" pitchFamily="18" charset="0"/>
              </a:rPr>
              <a:t>strategy; develop capacities </a:t>
            </a:r>
            <a:r>
              <a:rPr lang="en-GB" sz="2400" dirty="0">
                <a:ea typeface="Times New Roman" panose="02020603050405020304" pitchFamily="18" charset="0"/>
                <a:cs typeface="Times New Roman" panose="02020603050405020304" pitchFamily="18" charset="0"/>
              </a:rPr>
              <a:t>of health functionaries in inter-personal counselling and of managers in social mobilisation and </a:t>
            </a:r>
            <a:r>
              <a:rPr lang="en-GB" sz="2400" dirty="0" smtClean="0">
                <a:ea typeface="Times New Roman" panose="02020603050405020304" pitchFamily="18" charset="0"/>
                <a:cs typeface="Times New Roman" panose="02020603050405020304" pitchFamily="18" charset="0"/>
              </a:rPr>
              <a:t>media </a:t>
            </a:r>
            <a:r>
              <a:rPr lang="en-GB" sz="2400" dirty="0">
                <a:ea typeface="Times New Roman" panose="02020603050405020304" pitchFamily="18" charset="0"/>
                <a:cs typeface="Times New Roman" panose="02020603050405020304" pitchFamily="18" charset="0"/>
              </a:rPr>
              <a:t>management</a:t>
            </a:r>
            <a:r>
              <a:rPr lang="en-GB" sz="2400" dirty="0" smtClean="0">
                <a:ea typeface="Times New Roman" panose="02020603050405020304" pitchFamily="18" charset="0"/>
                <a:cs typeface="Times New Roman" panose="02020603050405020304" pitchFamily="18" charset="0"/>
              </a:rPr>
              <a:t>.</a:t>
            </a:r>
          </a:p>
          <a:p>
            <a:pPr marL="342900" marR="215900" lvl="0" indent="-342900" algn="just">
              <a:lnSpc>
                <a:spcPct val="110000"/>
              </a:lnSpc>
              <a:spcBef>
                <a:spcPts val="1800"/>
              </a:spcBef>
              <a:spcAft>
                <a:spcPts val="0"/>
              </a:spcAft>
              <a:buFont typeface="Wingdings" panose="05000000000000000000" pitchFamily="2" charset="2"/>
              <a:buChar char="§"/>
            </a:pPr>
            <a:r>
              <a:rPr lang="en-GB" sz="2400" b="1" dirty="0">
                <a:ea typeface="Times New Roman" panose="02020603050405020304" pitchFamily="18" charset="0"/>
                <a:cs typeface="Times New Roman" panose="02020603050405020304" pitchFamily="18" charset="0"/>
              </a:rPr>
              <a:t>Hand Washing</a:t>
            </a:r>
            <a:r>
              <a:rPr lang="en-GB" sz="2400" dirty="0">
                <a:ea typeface="Times New Roman" panose="02020603050405020304" pitchFamily="18" charset="0"/>
                <a:cs typeface="Times New Roman" panose="02020603050405020304" pitchFamily="18" charset="0"/>
              </a:rPr>
              <a:t>: Benefits of hand washing with soap before eating are </a:t>
            </a:r>
            <a:r>
              <a:rPr lang="en-GB" sz="2400" dirty="0" smtClean="0">
                <a:ea typeface="Times New Roman" panose="02020603050405020304" pitchFamily="18" charset="0"/>
                <a:cs typeface="Times New Roman" panose="02020603050405020304" pitchFamily="18" charset="0"/>
              </a:rPr>
              <a:t>recommended; Incidence </a:t>
            </a:r>
            <a:r>
              <a:rPr lang="en-GB" sz="2400" dirty="0">
                <a:ea typeface="Times New Roman" panose="02020603050405020304" pitchFamily="18" charset="0"/>
                <a:cs typeface="Times New Roman" panose="02020603050405020304" pitchFamily="18" charset="0"/>
              </a:rPr>
              <a:t>of Diarrhoea, certain types of fever and other water borne diseases can be considerably reduced as a result. </a:t>
            </a:r>
          </a:p>
          <a:p>
            <a:pPr marL="285750" indent="-285750" algn="just">
              <a:buFont typeface="Wingdings" panose="05000000000000000000" pitchFamily="2" charset="2"/>
              <a:buChar char="§"/>
            </a:pPr>
            <a:endParaRPr lang="en-GB"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739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Observations </a:t>
            </a:r>
            <a:r>
              <a:rPr lang="en-US" sz="1800" dirty="0" smtClean="0">
                <a:solidFill>
                  <a:schemeClr val="bg1"/>
                </a:solidFill>
                <a:latin typeface="Arial" panose="020B0604020202020204" pitchFamily="34" charset="0"/>
                <a:cs typeface="Arial" panose="020B0604020202020204" pitchFamily="34" charset="0"/>
              </a:rPr>
              <a:t>(3 of 6)</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486034" y="998806"/>
            <a:ext cx="11288526" cy="5675400"/>
          </a:xfrm>
          <a:prstGeom prst="rect">
            <a:avLst/>
          </a:prstGeom>
        </p:spPr>
        <p:txBody>
          <a:bodyPr wrap="square">
            <a:spAutoFit/>
          </a:bodyPr>
          <a:lstStyle/>
          <a:p>
            <a:pPr marL="285750" indent="-285750" algn="just">
              <a:lnSpc>
                <a:spcPct val="110000"/>
              </a:lnSpc>
              <a:spcBef>
                <a:spcPts val="1200"/>
              </a:spcBef>
              <a:buFont typeface="Wingdings" panose="05000000000000000000" pitchFamily="2" charset="2"/>
              <a:buChar char="§"/>
            </a:pPr>
            <a:r>
              <a:rPr lang="en-GB" sz="2400" b="1" dirty="0">
                <a:latin typeface="Calibri" panose="020F0502020204030204" pitchFamily="34" charset="0"/>
                <a:cs typeface="Arial" panose="020B0604020202020204" pitchFamily="34" charset="0"/>
              </a:rPr>
              <a:t>Prevention &amp; treatment of Anaemia</a:t>
            </a:r>
            <a:r>
              <a:rPr lang="en-GB" sz="2400" dirty="0">
                <a:latin typeface="Calibri" panose="020F0502020204030204" pitchFamily="34" charset="0"/>
                <a:cs typeface="Arial" panose="020B0604020202020204" pitchFamily="34" charset="0"/>
              </a:rPr>
              <a:t>: </a:t>
            </a:r>
            <a:r>
              <a:rPr lang="en-GB" sz="2400" dirty="0" smtClean="0">
                <a:latin typeface="Calibri" panose="020F0502020204030204" pitchFamily="34" charset="0"/>
                <a:cs typeface="Arial" panose="020B0604020202020204" pitchFamily="34" charset="0"/>
              </a:rPr>
              <a:t>Need to increase awareness about preventing anaemia</a:t>
            </a:r>
            <a:r>
              <a:rPr lang="en-GB" sz="2400" dirty="0">
                <a:latin typeface="Calibri" panose="020F0502020204030204" pitchFamily="34" charset="0"/>
                <a:cs typeface="Arial" panose="020B0604020202020204" pitchFamily="34" charset="0"/>
              </a:rPr>
              <a:t>, it’s harmful </a:t>
            </a:r>
            <a:r>
              <a:rPr lang="en-GB" sz="2400" dirty="0" smtClean="0">
                <a:latin typeface="Calibri" panose="020F0502020204030204" pitchFamily="34" charset="0"/>
                <a:cs typeface="Arial" panose="020B0604020202020204" pitchFamily="34" charset="0"/>
              </a:rPr>
              <a:t>consequences; Easy </a:t>
            </a:r>
            <a:r>
              <a:rPr lang="en-GB" sz="2400" dirty="0">
                <a:latin typeface="Calibri" panose="020F0502020204030204" pitchFamily="34" charset="0"/>
                <a:cs typeface="Arial" panose="020B0604020202020204" pitchFamily="34" charset="0"/>
              </a:rPr>
              <a:t>methods of prevention through change in dietary habits coupled with intake of at least 100 IFA tablets along with 2 TT injections during pregnancy. </a:t>
            </a:r>
            <a:endParaRPr lang="en-GB" sz="2400" b="1" dirty="0" smtClean="0">
              <a:latin typeface="Calibri" panose="020F0502020204030204" pitchFamily="34" charset="0"/>
              <a:cs typeface="Arial" panose="020B0604020202020204" pitchFamily="34" charset="0"/>
            </a:endParaRPr>
          </a:p>
          <a:p>
            <a:pPr marL="285750" lvl="0" indent="-285750" algn="just">
              <a:lnSpc>
                <a:spcPct val="110000"/>
              </a:lnSpc>
              <a:spcBef>
                <a:spcPts val="1200"/>
              </a:spcBef>
              <a:buFont typeface="Wingdings" panose="05000000000000000000" pitchFamily="2" charset="2"/>
              <a:buChar char="§"/>
            </a:pPr>
            <a:r>
              <a:rPr lang="en-GB" sz="2400" b="1" dirty="0" smtClean="0">
                <a:latin typeface="Calibri" panose="020F0502020204030204" pitchFamily="34" charset="0"/>
                <a:cs typeface="Arial" panose="020B0604020202020204" pitchFamily="34" charset="0"/>
              </a:rPr>
              <a:t>Nutritional </a:t>
            </a:r>
            <a:r>
              <a:rPr lang="en-GB" sz="2400" b="1" dirty="0">
                <a:latin typeface="Calibri" panose="020F0502020204030204" pitchFamily="34" charset="0"/>
                <a:cs typeface="Arial" panose="020B0604020202020204" pitchFamily="34" charset="0"/>
              </a:rPr>
              <a:t>Status of Women</a:t>
            </a:r>
            <a:r>
              <a:rPr lang="en-GB" sz="2400" dirty="0">
                <a:latin typeface="Calibri" panose="020F0502020204030204" pitchFamily="34" charset="0"/>
                <a:cs typeface="Arial" panose="020B0604020202020204" pitchFamily="34" charset="0"/>
              </a:rPr>
              <a:t>: Low BMI amongst women living in Slum HHs is a matter of concern and it is recommended to be addressed as it effects the quality of life and results also in low birth weight babies </a:t>
            </a:r>
            <a:r>
              <a:rPr lang="en-GB" sz="2400" dirty="0" smtClean="0">
                <a:latin typeface="Calibri" panose="020F0502020204030204" pitchFamily="34" charset="0"/>
                <a:cs typeface="Arial" panose="020B0604020202020204" pitchFamily="34" charset="0"/>
              </a:rPr>
              <a:t>weakening </a:t>
            </a:r>
            <a:r>
              <a:rPr lang="en-GB" sz="2400" dirty="0">
                <a:latin typeface="Calibri" panose="020F0502020204030204" pitchFamily="34" charset="0"/>
                <a:cs typeface="Arial" panose="020B0604020202020204" pitchFamily="34" charset="0"/>
              </a:rPr>
              <a:t>the foundations of a healthy life. Effective counselling and behaviour change </a:t>
            </a:r>
            <a:r>
              <a:rPr lang="en-GB" sz="2400" dirty="0" smtClean="0">
                <a:latin typeface="Calibri" panose="020F0502020204030204" pitchFamily="34" charset="0"/>
                <a:cs typeface="Arial" panose="020B0604020202020204" pitchFamily="34" charset="0"/>
              </a:rPr>
              <a:t>strategies</a:t>
            </a:r>
            <a:endParaRPr lang="en-GB" sz="2400" dirty="0">
              <a:latin typeface="Calibri" panose="020F0502020204030204" pitchFamily="34" charset="0"/>
              <a:cs typeface="Arial" panose="020B0604020202020204" pitchFamily="34" charset="0"/>
            </a:endParaRPr>
          </a:p>
          <a:p>
            <a:pPr marL="285750" lvl="0" indent="-285750" algn="just">
              <a:lnSpc>
                <a:spcPct val="110000"/>
              </a:lnSpc>
              <a:spcBef>
                <a:spcPts val="1200"/>
              </a:spcBef>
              <a:buFont typeface="Wingdings" panose="05000000000000000000" pitchFamily="2" charset="2"/>
              <a:buChar char="§"/>
            </a:pPr>
            <a:r>
              <a:rPr lang="en-GB" sz="2400" b="1" dirty="0">
                <a:latin typeface="Calibri" panose="020F0502020204030204" pitchFamily="34" charset="0"/>
                <a:cs typeface="Arial" panose="020B0604020202020204" pitchFamily="34" charset="0"/>
              </a:rPr>
              <a:t>Ante-natal Care &amp; Low Birth Weight of </a:t>
            </a:r>
            <a:r>
              <a:rPr lang="en-GB" sz="2400" b="1" dirty="0" smtClean="0">
                <a:latin typeface="Calibri" panose="020F0502020204030204" pitchFamily="34" charset="0"/>
                <a:cs typeface="Arial" panose="020B0604020202020204" pitchFamily="34" charset="0"/>
              </a:rPr>
              <a:t>New-borns</a:t>
            </a:r>
            <a:r>
              <a:rPr lang="en-GB" sz="2400" dirty="0" smtClean="0">
                <a:latin typeface="Calibri" panose="020F0502020204030204" pitchFamily="34" charset="0"/>
                <a:cs typeface="Arial" panose="020B0604020202020204" pitchFamily="34" charset="0"/>
              </a:rPr>
              <a:t>: </a:t>
            </a:r>
            <a:r>
              <a:rPr lang="en-GB" sz="2400" dirty="0">
                <a:latin typeface="Calibri" panose="020F0502020204030204" pitchFamily="34" charset="0"/>
                <a:cs typeface="Arial" panose="020B0604020202020204" pitchFamily="34" charset="0"/>
              </a:rPr>
              <a:t>High incidence of low birth weight of babies across Slum HHs and Non-Slum HHs in the 28 cities and towns is a matter of serious concern needing urgent attention. </a:t>
            </a:r>
            <a:r>
              <a:rPr lang="en-GB" sz="2400" dirty="0" smtClean="0">
                <a:latin typeface="Calibri" panose="020F0502020204030204" pitchFamily="34" charset="0"/>
                <a:cs typeface="Arial" panose="020B0604020202020204" pitchFamily="34" charset="0"/>
              </a:rPr>
              <a:t>Redoubled </a:t>
            </a:r>
            <a:r>
              <a:rPr lang="en-GB" sz="2400" dirty="0">
                <a:latin typeface="Calibri" panose="020F0502020204030204" pitchFamily="34" charset="0"/>
                <a:cs typeface="Arial" panose="020B0604020202020204" pitchFamily="34" charset="0"/>
              </a:rPr>
              <a:t>efforts are recommended to develop capacities of frontline health functionaries, family level counselling in households with pregnant women as well as social mobilisation of communities. </a:t>
            </a:r>
            <a:endParaRPr lang="en-GB" sz="2400" dirty="0"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6414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Observations </a:t>
            </a:r>
            <a:r>
              <a:rPr lang="en-US" sz="1800" dirty="0" smtClean="0">
                <a:solidFill>
                  <a:schemeClr val="bg1"/>
                </a:solidFill>
                <a:latin typeface="Arial" panose="020B0604020202020204" pitchFamily="34" charset="0"/>
                <a:cs typeface="Arial" panose="020B0604020202020204" pitchFamily="34" charset="0"/>
              </a:rPr>
              <a:t>(4 of 6)</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391962" y="1563283"/>
            <a:ext cx="11304206" cy="4664354"/>
          </a:xfrm>
          <a:prstGeom prst="rect">
            <a:avLst/>
          </a:prstGeom>
        </p:spPr>
        <p:txBody>
          <a:bodyPr wrap="square">
            <a:spAutoFit/>
          </a:bodyPr>
          <a:lstStyle/>
          <a:p>
            <a:pPr marL="342900" lvl="0" indent="-342900" algn="just">
              <a:lnSpc>
                <a:spcPct val="110000"/>
              </a:lnSpc>
              <a:spcBef>
                <a:spcPts val="2400"/>
              </a:spcBef>
              <a:buFont typeface="Arial"/>
              <a:buChar char="•"/>
            </a:pPr>
            <a:r>
              <a:rPr lang="en-GB" sz="2400" b="1" dirty="0" smtClean="0">
                <a:latin typeface="Calibri" panose="020F0502020204030204" pitchFamily="34" charset="0"/>
                <a:cs typeface="Arial" panose="020B0604020202020204" pitchFamily="34" charset="0"/>
              </a:rPr>
              <a:t>Post </a:t>
            </a:r>
            <a:r>
              <a:rPr lang="en-GB" sz="2400" b="1" dirty="0">
                <a:latin typeface="Calibri" panose="020F0502020204030204" pitchFamily="34" charset="0"/>
                <a:cs typeface="Arial" panose="020B0604020202020204" pitchFamily="34" charset="0"/>
              </a:rPr>
              <a:t>Natal Care</a:t>
            </a:r>
            <a:r>
              <a:rPr lang="en-GB" sz="2400" dirty="0">
                <a:latin typeface="Calibri" panose="020F0502020204030204" pitchFamily="34" charset="0"/>
                <a:cs typeface="Arial" panose="020B0604020202020204" pitchFamily="34" charset="0"/>
              </a:rPr>
              <a:t>: Effective mobilization of frontline level health </a:t>
            </a:r>
            <a:r>
              <a:rPr lang="en-GB" sz="2400" dirty="0" smtClean="0">
                <a:latin typeface="Calibri" panose="020F0502020204030204" pitchFamily="34" charset="0"/>
                <a:cs typeface="Arial" panose="020B0604020202020204" pitchFamily="34" charset="0"/>
              </a:rPr>
              <a:t>to </a:t>
            </a:r>
            <a:r>
              <a:rPr lang="en-GB" sz="2400" dirty="0">
                <a:latin typeface="Calibri" panose="020F0502020204030204" pitchFamily="34" charset="0"/>
                <a:cs typeface="Arial" panose="020B0604020202020204" pitchFamily="34" charset="0"/>
              </a:rPr>
              <a:t>motivate married women to go for Post Natal Care and avail services offered in government health facilities. PNC services in government run health facilities may require strengthening and increased accessibility including rationalisation of timings of PNC clinics</a:t>
            </a:r>
            <a:r>
              <a:rPr lang="en-GB" sz="2400" dirty="0" smtClean="0">
                <a:latin typeface="Calibri" panose="020F0502020204030204" pitchFamily="34" charset="0"/>
                <a:cs typeface="Arial" panose="020B0604020202020204" pitchFamily="34" charset="0"/>
              </a:rPr>
              <a:t>.</a:t>
            </a:r>
          </a:p>
          <a:p>
            <a:pPr marL="285750" lvl="0" indent="-285750" algn="just">
              <a:lnSpc>
                <a:spcPct val="110000"/>
              </a:lnSpc>
              <a:spcBef>
                <a:spcPts val="2400"/>
              </a:spcBef>
              <a:buFont typeface="Wingdings" panose="05000000000000000000" pitchFamily="2" charset="2"/>
              <a:buChar char="§"/>
            </a:pPr>
            <a:r>
              <a:rPr lang="en-GB" sz="2400" b="1" dirty="0">
                <a:cs typeface="Arial" panose="020B0604020202020204" pitchFamily="34" charset="0"/>
              </a:rPr>
              <a:t>Paediatric Care</a:t>
            </a:r>
            <a:r>
              <a:rPr lang="en-GB" sz="2400" dirty="0">
                <a:cs typeface="Arial" panose="020B0604020202020204" pitchFamily="34" charset="0"/>
              </a:rPr>
              <a:t>: Focus on improving the provision of these services in government health facilities and making them child friendly. At the same time it is recommended that public private partnerships should be established in these cities and towns with existing private health facilities to offer standard paediatric treatment as agreed prices to poor families and the expense is reimbursed by the Urban Health Programme.  </a:t>
            </a:r>
            <a:endParaRPr lang="en-GB" sz="2200" dirty="0">
              <a:latin typeface="Calibri" panose="020F0502020204030204" pitchFamily="34" charset="0"/>
              <a:cs typeface="Arial" panose="020B0604020202020204" pitchFamily="34" charset="0"/>
            </a:endParaRPr>
          </a:p>
          <a:p>
            <a:pPr marL="285750" lvl="0" indent="-285750" algn="just">
              <a:lnSpc>
                <a:spcPct val="110000"/>
              </a:lnSpc>
              <a:spcBef>
                <a:spcPts val="2400"/>
              </a:spcBef>
              <a:buFont typeface="Wingdings" panose="05000000000000000000" pitchFamily="2" charset="2"/>
              <a:buChar char="§"/>
            </a:pPr>
            <a:endParaRPr lang="en-GB" b="1" dirty="0"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6878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Observations </a:t>
            </a:r>
            <a:r>
              <a:rPr lang="en-US" sz="1800" dirty="0" smtClean="0">
                <a:solidFill>
                  <a:schemeClr val="bg1"/>
                </a:solidFill>
                <a:latin typeface="Arial" panose="020B0604020202020204" pitchFamily="34" charset="0"/>
                <a:cs typeface="Arial" panose="020B0604020202020204" pitchFamily="34" charset="0"/>
              </a:rPr>
              <a:t>(5 of 6)</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282213" y="1249685"/>
            <a:ext cx="11241492" cy="5312223"/>
          </a:xfrm>
          <a:prstGeom prst="rect">
            <a:avLst/>
          </a:prstGeom>
        </p:spPr>
        <p:txBody>
          <a:bodyPr wrap="square">
            <a:spAutoFit/>
          </a:bodyPr>
          <a:lstStyle/>
          <a:p>
            <a:pPr marL="342900" indent="-342900" algn="just">
              <a:lnSpc>
                <a:spcPct val="110000"/>
              </a:lnSpc>
              <a:spcBef>
                <a:spcPts val="1200"/>
              </a:spcBef>
              <a:buFont typeface="Arial"/>
              <a:buChar char="•"/>
            </a:pPr>
            <a:r>
              <a:rPr lang="en-GB" sz="2400" b="1" dirty="0" smtClean="0"/>
              <a:t>Nutrition</a:t>
            </a:r>
            <a:r>
              <a:rPr lang="en-GB" sz="2400" dirty="0"/>
              <a:t>: 20-27% children below 6 years of age were undernourished in the Non-Slum HHs and Slum HHs </a:t>
            </a:r>
            <a:r>
              <a:rPr lang="en-GB" sz="2400" dirty="0" smtClean="0"/>
              <a:t>Address </a:t>
            </a:r>
            <a:r>
              <a:rPr lang="en-GB" sz="2400" dirty="0"/>
              <a:t>these gaps through effective and sustained social mobilisation and behavioural change communication strategies and campaigns</a:t>
            </a:r>
            <a:r>
              <a:rPr lang="en-GB" sz="2400" dirty="0" smtClean="0"/>
              <a:t>.</a:t>
            </a:r>
            <a:endParaRPr lang="en-GB" sz="2400" b="1" dirty="0" smtClean="0"/>
          </a:p>
          <a:p>
            <a:pPr marL="285750" lvl="0" indent="-285750" algn="just">
              <a:spcBef>
                <a:spcPts val="1200"/>
              </a:spcBef>
              <a:buFont typeface="Wingdings" panose="05000000000000000000" pitchFamily="2" charset="2"/>
              <a:buChar char="§"/>
            </a:pPr>
            <a:r>
              <a:rPr lang="en-GB" sz="2400" b="1" dirty="0" smtClean="0"/>
              <a:t>Prevention </a:t>
            </a:r>
            <a:r>
              <a:rPr lang="en-GB" sz="2400" b="1" dirty="0"/>
              <a:t>&amp; Treatment of Diarrhoea</a:t>
            </a:r>
            <a:r>
              <a:rPr lang="en-GB" sz="2400" dirty="0"/>
              <a:t>: The high rate of Diarrhoea incidents reported in both Slum HHs and Non-Slum </a:t>
            </a:r>
            <a:r>
              <a:rPr lang="en-GB" sz="2400" dirty="0" smtClean="0"/>
              <a:t>HHs. It </a:t>
            </a:r>
            <a:r>
              <a:rPr lang="en-GB" sz="2400" dirty="0"/>
              <a:t>is recommended to redouble efforts of frontline health functionaries and rope in services of </a:t>
            </a:r>
            <a:r>
              <a:rPr lang="en-GB" sz="2400" dirty="0" err="1"/>
              <a:t>Anganwadi</a:t>
            </a:r>
            <a:r>
              <a:rPr lang="en-GB" sz="2400" dirty="0"/>
              <a:t> Workers and ASHAs as change </a:t>
            </a:r>
            <a:r>
              <a:rPr lang="en-GB" sz="2400" dirty="0" smtClean="0"/>
              <a:t>agents. Timely </a:t>
            </a:r>
            <a:r>
              <a:rPr lang="en-GB" sz="2400" dirty="0"/>
              <a:t>treatment using Zinc and ORS combination</a:t>
            </a:r>
            <a:r>
              <a:rPr lang="en-GB" sz="2400" dirty="0" smtClean="0"/>
              <a:t>.</a:t>
            </a:r>
            <a:endParaRPr lang="en-GB" sz="2400" dirty="0"/>
          </a:p>
          <a:p>
            <a:pPr marL="285750" indent="-285750" algn="just">
              <a:spcBef>
                <a:spcPts val="1200"/>
              </a:spcBef>
              <a:buFont typeface="Wingdings" panose="05000000000000000000" pitchFamily="2" charset="2"/>
              <a:buChar char="§"/>
            </a:pPr>
            <a:r>
              <a:rPr lang="en-GB" sz="2400" b="1" dirty="0"/>
              <a:t>Prevention &amp; Treatment of Acute Respiratory Infections</a:t>
            </a:r>
            <a:r>
              <a:rPr lang="en-GB" sz="2400" dirty="0"/>
              <a:t>: Incidents of ARI amongst children below six years of age were alarmingly high as reported in both Slum HHs and Non-Slum HHs of 28 surveyed cities/towns. This reflects on poor household level care practices. It is recommended that sustained campaigns be launched in the cities/towns to educate care givers at household levels on prevention of ARIs, recognition of signs of ARIs </a:t>
            </a:r>
          </a:p>
        </p:txBody>
      </p:sp>
    </p:spTree>
    <p:extLst>
      <p:ext uri="{BB962C8B-B14F-4D97-AF65-F5344CB8AC3E}">
        <p14:creationId xmlns:p14="http://schemas.microsoft.com/office/powerpoint/2010/main" val="856032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Observations </a:t>
            </a:r>
            <a:r>
              <a:rPr lang="en-US" sz="1800" dirty="0" smtClean="0">
                <a:solidFill>
                  <a:schemeClr val="bg1"/>
                </a:solidFill>
                <a:latin typeface="Arial" panose="020B0604020202020204" pitchFamily="34" charset="0"/>
                <a:cs typeface="Arial" panose="020B0604020202020204" pitchFamily="34" charset="0"/>
              </a:rPr>
              <a:t>(6 of 6)</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203821" y="1194912"/>
            <a:ext cx="11758882" cy="5816977"/>
          </a:xfrm>
          <a:prstGeom prst="rect">
            <a:avLst/>
          </a:prstGeom>
        </p:spPr>
        <p:txBody>
          <a:bodyPr wrap="square">
            <a:spAutoFit/>
          </a:bodyPr>
          <a:lstStyle/>
          <a:p>
            <a:pPr marL="285750" lvl="0" indent="-285750" algn="just">
              <a:spcBef>
                <a:spcPts val="600"/>
              </a:spcBef>
              <a:buFont typeface="Wingdings" panose="05000000000000000000" pitchFamily="2" charset="2"/>
              <a:buChar char="§"/>
            </a:pPr>
            <a:r>
              <a:rPr lang="en-GB" sz="2400" b="1" dirty="0" smtClean="0"/>
              <a:t>Immunisation </a:t>
            </a:r>
            <a:r>
              <a:rPr lang="en-GB" sz="2400" b="1" dirty="0"/>
              <a:t>Services</a:t>
            </a:r>
            <a:r>
              <a:rPr lang="en-GB" sz="2400" dirty="0"/>
              <a:t>: </a:t>
            </a:r>
            <a:r>
              <a:rPr lang="en-GB" sz="2400" dirty="0" smtClean="0"/>
              <a:t>High </a:t>
            </a:r>
            <a:r>
              <a:rPr lang="en-GB" sz="2400" dirty="0"/>
              <a:t>percentage of Slum HHs and Non-Slum HHs </a:t>
            </a:r>
            <a:r>
              <a:rPr lang="en-GB" sz="2400" dirty="0" smtClean="0"/>
              <a:t>availed </a:t>
            </a:r>
            <a:r>
              <a:rPr lang="en-GB" sz="2400" dirty="0"/>
              <a:t>immunisation services from private health facilities. It is recommended that this trend is reversed by strengthening capacities &amp;</a:t>
            </a:r>
            <a:r>
              <a:rPr lang="en-GB" sz="2400" dirty="0" smtClean="0"/>
              <a:t> </a:t>
            </a:r>
            <a:r>
              <a:rPr lang="en-GB" sz="2400" dirty="0"/>
              <a:t>accessibility of government health </a:t>
            </a:r>
            <a:r>
              <a:rPr lang="en-GB" sz="2400" dirty="0" smtClean="0"/>
              <a:t>facilities; </a:t>
            </a:r>
            <a:r>
              <a:rPr lang="en-GB" sz="2400" dirty="0"/>
              <a:t>E</a:t>
            </a:r>
            <a:r>
              <a:rPr lang="en-GB" sz="2400" dirty="0" smtClean="0"/>
              <a:t>xtension </a:t>
            </a:r>
            <a:r>
              <a:rPr lang="en-GB" sz="2400" dirty="0"/>
              <a:t>work of the frontline health workers and role of ASHAs and AWWs in this regard may be further strengthened. </a:t>
            </a:r>
            <a:endParaRPr lang="en-IN" sz="2400" dirty="0"/>
          </a:p>
          <a:p>
            <a:pPr marL="285750" lvl="0" indent="-285750" algn="just">
              <a:spcBef>
                <a:spcPts val="600"/>
              </a:spcBef>
              <a:buFont typeface="Wingdings" panose="05000000000000000000" pitchFamily="2" charset="2"/>
              <a:buChar char="§"/>
            </a:pPr>
            <a:r>
              <a:rPr lang="en-GB" sz="2400" b="1" dirty="0"/>
              <a:t>Reproductive Tract Infections &amp; Sexually Transmitted Infections</a:t>
            </a:r>
            <a:r>
              <a:rPr lang="en-GB" sz="2400" dirty="0"/>
              <a:t>: Knowledge of symptoms of RTI and STI was found lacking in the Slum HHs and </a:t>
            </a:r>
            <a:r>
              <a:rPr lang="en-GB" sz="2400" dirty="0" smtClean="0"/>
              <a:t>Non-Slum. Large </a:t>
            </a:r>
            <a:r>
              <a:rPr lang="en-GB" sz="2400" dirty="0"/>
              <a:t>majority of those who were </a:t>
            </a:r>
            <a:r>
              <a:rPr lang="en-GB" sz="2400" dirty="0" smtClean="0"/>
              <a:t>aware, </a:t>
            </a:r>
            <a:r>
              <a:rPr lang="en-GB" sz="2400" dirty="0"/>
              <a:t>reportedly resorted to treatment from government health facilities, it is recommended that the information gaps in prevention of RTI and STI as well as recognition of symptoms and timely treatment from government approved treatment centres, be bridged through effective social and behavioural change </a:t>
            </a:r>
            <a:r>
              <a:rPr lang="en-GB" sz="2400" dirty="0" smtClean="0"/>
              <a:t>campaigns</a:t>
            </a:r>
            <a:endParaRPr lang="en-GB" sz="2400" b="1" dirty="0" smtClean="0"/>
          </a:p>
          <a:p>
            <a:pPr marL="285750" lvl="0" indent="-285750" algn="just">
              <a:spcBef>
                <a:spcPts val="600"/>
              </a:spcBef>
              <a:buFont typeface="Wingdings" panose="05000000000000000000" pitchFamily="2" charset="2"/>
              <a:buChar char="§"/>
            </a:pPr>
            <a:r>
              <a:rPr lang="en-GB" sz="2400" b="1" dirty="0" smtClean="0"/>
              <a:t>HIV/AIDS</a:t>
            </a:r>
            <a:r>
              <a:rPr lang="en-GB" sz="2400" dirty="0"/>
              <a:t>: While knowledge of AIDS is quite prevalent in the Slum HHs and Non-Slum HHs of 28 surveyed cities and towns, knowledge of HIV infection and how it is transmitted was found lacking. It is recommended to address this gap through sustained SBCC campaigns.</a:t>
            </a:r>
            <a:endParaRPr lang="en-IN" sz="2400" dirty="0"/>
          </a:p>
          <a:p>
            <a:pPr marL="285750" marR="215900" lvl="0" indent="-285750" algn="just">
              <a:lnSpc>
                <a:spcPct val="120000"/>
              </a:lnSpc>
              <a:spcBef>
                <a:spcPts val="600"/>
              </a:spcBef>
              <a:spcAft>
                <a:spcPts val="0"/>
              </a:spcAft>
              <a:buFont typeface="Wingdings" panose="05000000000000000000" pitchFamily="2" charset="2"/>
              <a:buChar char="§"/>
            </a:pPr>
            <a:endParaRPr lang="en-GB"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115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00748"/>
            <a:ext cx="10972800" cy="4023852"/>
          </a:xfrm>
        </p:spPr>
        <p:txBody>
          <a:bodyPr>
            <a:normAutofit/>
          </a:bodyPr>
          <a:lstStyle/>
          <a:p>
            <a:endParaRPr lang="en-US" sz="2400" dirty="0" smtClean="0">
              <a:latin typeface="Segoe Print" pitchFamily="2" charset="0"/>
              <a:cs typeface="Times New Roman" pitchFamily="18" charset="0"/>
            </a:endParaRPr>
          </a:p>
          <a:p>
            <a:pPr>
              <a:buNone/>
            </a:pPr>
            <a:r>
              <a:rPr lang="en-US" sz="2400" dirty="0" smtClean="0">
                <a:latin typeface="Segoe Print" pitchFamily="2" charset="0"/>
                <a:cs typeface="Times New Roman" pitchFamily="18" charset="0"/>
              </a:rPr>
              <a:t>   </a:t>
            </a:r>
            <a:r>
              <a:rPr lang="en-US" sz="2400" b="1" dirty="0" smtClean="0">
                <a:latin typeface="Segoe Print" pitchFamily="2" charset="0"/>
                <a:cs typeface="Times New Roman" pitchFamily="18" charset="0"/>
              </a:rPr>
              <a:t>Incorporate conclusion of Base line survey &amp; GIS mapping to develop strategies based on findings on different indicators for Slum &amp; Non slums i.e. establishment/  relocation of health facilities, Area specific interventions- IEC/BCC / health service provisioning.</a:t>
            </a:r>
            <a:endParaRPr lang="en-US" sz="2400" dirty="0" smtClean="0">
              <a:latin typeface="Segoe Print" pitchFamily="2" charset="0"/>
              <a:cs typeface="Times New Roman" pitchFamily="18" charset="0"/>
            </a:endParaRPr>
          </a:p>
        </p:txBody>
      </p:sp>
      <p:sp>
        <p:nvSpPr>
          <p:cNvPr id="5" name="TextBox 4"/>
          <p:cNvSpPr txBox="1"/>
          <p:nvPr/>
        </p:nvSpPr>
        <p:spPr>
          <a:xfrm>
            <a:off x="0" y="9008"/>
            <a:ext cx="12192000" cy="1200329"/>
          </a:xfrm>
          <a:prstGeom prst="rect">
            <a:avLst/>
          </a:prstGeom>
          <a:solidFill>
            <a:schemeClr val="accent6">
              <a:lumMod val="75000"/>
            </a:schemeClr>
          </a:solidFill>
        </p:spPr>
        <p:txBody>
          <a:bodyPr wrap="square" rtlCol="0">
            <a:spAutoFit/>
          </a:bodyPr>
          <a:lstStyle/>
          <a:p>
            <a:pPr algn="ctr"/>
            <a:r>
              <a:rPr lang="en-US" sz="3600" dirty="0" smtClean="0">
                <a:solidFill>
                  <a:schemeClr val="bg1"/>
                </a:solidFill>
                <a:latin typeface="Segoe Print" pitchFamily="2" charset="0"/>
                <a:cs typeface="Times New Roman" pitchFamily="18" charset="0"/>
              </a:rPr>
              <a:t>Utilization of Base line findings </a:t>
            </a:r>
          </a:p>
          <a:p>
            <a:pPr algn="ctr"/>
            <a:r>
              <a:rPr lang="en-US" sz="3600" dirty="0" smtClean="0">
                <a:solidFill>
                  <a:schemeClr val="bg1"/>
                </a:solidFill>
                <a:latin typeface="Segoe Print" pitchFamily="2" charset="0"/>
                <a:cs typeface="Times New Roman" pitchFamily="18" charset="0"/>
              </a:rPr>
              <a:t>&amp; GIS Mapping Data</a:t>
            </a:r>
            <a:endParaRPr lang="en-IN" sz="3600" dirty="0">
              <a:solidFill>
                <a:schemeClr val="bg1"/>
              </a:solidFill>
              <a:effectLst>
                <a:outerShdw blurRad="38100" dist="38100" dir="2700000" algn="tl">
                  <a:srgbClr val="000000">
                    <a:alpha val="43137"/>
                  </a:srgbClr>
                </a:outerShdw>
              </a:effectLst>
              <a:latin typeface="Segoe Print" pitchFamily="2" charset="0"/>
              <a:cs typeface="Times New Roman" pitchFamily="18" charset="0"/>
            </a:endParaRPr>
          </a:p>
        </p:txBody>
      </p:sp>
    </p:spTree>
    <p:extLst>
      <p:ext uri="{BB962C8B-B14F-4D97-AF65-F5344CB8AC3E}">
        <p14:creationId xmlns:p14="http://schemas.microsoft.com/office/powerpoint/2010/main" val="1580974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82989"/>
            <a:ext cx="12191999" cy="6075011"/>
          </a:xfrm>
          <a:prstGeom prst="rect">
            <a:avLst/>
          </a:prstGeom>
        </p:spPr>
      </p:pic>
      <p:sp>
        <p:nvSpPr>
          <p:cNvPr id="3" name="Title 1"/>
          <p:cNvSpPr txBox="1">
            <a:spLocks/>
          </p:cNvSpPr>
          <p:nvPr/>
        </p:nvSpPr>
        <p:spPr>
          <a:xfrm>
            <a:off x="0" y="0"/>
            <a:ext cx="12192000" cy="782989"/>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Geographical Coverage - 28 Towns </a:t>
            </a:r>
            <a:endParaRPr lang="en-IN"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207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46997" y="1053326"/>
            <a:ext cx="3298832" cy="2423969"/>
          </a:xfrm>
          <a:prstGeom prst="rect">
            <a:avLst/>
          </a:prstGeom>
        </p:spPr>
      </p:pic>
      <p:pic>
        <p:nvPicPr>
          <p:cNvPr id="6" name="Picture 5"/>
          <p:cNvPicPr>
            <a:picLocks noChangeAspect="1"/>
          </p:cNvPicPr>
          <p:nvPr/>
        </p:nvPicPr>
        <p:blipFill>
          <a:blip r:embed="rId3"/>
          <a:stretch>
            <a:fillRect/>
          </a:stretch>
        </p:blipFill>
        <p:spPr>
          <a:xfrm>
            <a:off x="7271657" y="1053327"/>
            <a:ext cx="3872861" cy="5453495"/>
          </a:xfrm>
          <a:prstGeom prst="rect">
            <a:avLst/>
          </a:prstGeom>
        </p:spPr>
      </p:pic>
      <p:sp>
        <p:nvSpPr>
          <p:cNvPr id="3" name="Subtitle 2"/>
          <p:cNvSpPr>
            <a:spLocks noGrp="1"/>
          </p:cNvSpPr>
          <p:nvPr>
            <p:ph type="subTitle" idx="1"/>
          </p:nvPr>
        </p:nvSpPr>
        <p:spPr>
          <a:xfrm>
            <a:off x="0" y="309093"/>
            <a:ext cx="12192000" cy="3292943"/>
          </a:xfrm>
        </p:spPr>
        <p:txBody>
          <a:bodyPr>
            <a:normAutofit/>
          </a:bodyPr>
          <a:lstStyle/>
          <a:p>
            <a:r>
              <a:rPr lang="en-US" sz="2800" b="1" dirty="0" smtClean="0">
                <a:solidFill>
                  <a:schemeClr val="accent2"/>
                </a:solidFill>
              </a:rPr>
              <a:t>Some Pictorial Moments of Base Line Survey</a:t>
            </a:r>
            <a:endParaRPr lang="en-GB" sz="2800" b="1" dirty="0">
              <a:solidFill>
                <a:schemeClr val="accent2"/>
              </a:solidFill>
            </a:endParaRPr>
          </a:p>
        </p:txBody>
      </p:sp>
      <p:pic>
        <p:nvPicPr>
          <p:cNvPr id="4" name="Picture 3"/>
          <p:cNvPicPr>
            <a:picLocks noChangeAspect="1"/>
          </p:cNvPicPr>
          <p:nvPr/>
        </p:nvPicPr>
        <p:blipFill>
          <a:blip r:embed="rId4"/>
          <a:stretch>
            <a:fillRect/>
          </a:stretch>
        </p:blipFill>
        <p:spPr>
          <a:xfrm>
            <a:off x="789905" y="1053326"/>
            <a:ext cx="3410022" cy="2324847"/>
          </a:xfrm>
          <a:prstGeom prst="rect">
            <a:avLst/>
          </a:prstGeom>
        </p:spPr>
      </p:pic>
      <p:pic>
        <p:nvPicPr>
          <p:cNvPr id="7" name="Picture 6"/>
          <p:cNvPicPr>
            <a:picLocks noChangeAspect="1"/>
          </p:cNvPicPr>
          <p:nvPr/>
        </p:nvPicPr>
        <p:blipFill>
          <a:blip r:embed="rId5"/>
          <a:stretch>
            <a:fillRect/>
          </a:stretch>
        </p:blipFill>
        <p:spPr>
          <a:xfrm>
            <a:off x="739427" y="3378173"/>
            <a:ext cx="3233397" cy="3128649"/>
          </a:xfrm>
          <a:prstGeom prst="rect">
            <a:avLst/>
          </a:prstGeom>
        </p:spPr>
      </p:pic>
      <p:pic>
        <p:nvPicPr>
          <p:cNvPr id="8" name="Picture 7"/>
          <p:cNvPicPr>
            <a:picLocks noChangeAspect="1"/>
          </p:cNvPicPr>
          <p:nvPr/>
        </p:nvPicPr>
        <p:blipFill>
          <a:blip r:embed="rId6"/>
          <a:stretch>
            <a:fillRect/>
          </a:stretch>
        </p:blipFill>
        <p:spPr>
          <a:xfrm>
            <a:off x="3463376" y="3378173"/>
            <a:ext cx="3808281" cy="3128650"/>
          </a:xfrm>
          <a:prstGeom prst="rect">
            <a:avLst/>
          </a:prstGeom>
        </p:spPr>
      </p:pic>
    </p:spTree>
    <p:extLst>
      <p:ext uri="{BB962C8B-B14F-4D97-AF65-F5344CB8AC3E}">
        <p14:creationId xmlns:p14="http://schemas.microsoft.com/office/powerpoint/2010/main" val="3634143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58" y="-119504"/>
            <a:ext cx="12217758" cy="6977504"/>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IN" sz="44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44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IN" i="1" dirty="0" smtClean="0">
                <a:solidFill>
                  <a:schemeClr val="bg1">
                    <a:lumMod val="95000"/>
                  </a:schemeClr>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Thank you</a:t>
            </a:r>
          </a:p>
          <a:p>
            <a:r>
              <a:rPr lang="en-IN" sz="28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IN" sz="28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8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8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8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8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800"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800"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920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77493045"/>
              </p:ext>
            </p:extLst>
          </p:nvPr>
        </p:nvGraphicFramePr>
        <p:xfrm>
          <a:off x="0" y="1027835"/>
          <a:ext cx="6197599" cy="29345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0"/>
            <a:ext cx="12192000" cy="998806"/>
          </a:xfrm>
          <a:prstGeom prst="rect">
            <a:avLst/>
          </a:prstGeom>
          <a:solidFill>
            <a:schemeClr val="accent6">
              <a:lumMod val="75000"/>
            </a:schemeClr>
          </a:solidFill>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Demographics and Household Characteristics</a:t>
            </a:r>
            <a:endParaRPr lang="en-IN"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402805153"/>
              </p:ext>
            </p:extLst>
          </p:nvPr>
        </p:nvGraphicFramePr>
        <p:xfrm>
          <a:off x="265470" y="1887794"/>
          <a:ext cx="11710219" cy="46457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46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100335"/>
              </p:ext>
            </p:extLst>
          </p:nvPr>
        </p:nvGraphicFramePr>
        <p:xfrm>
          <a:off x="0" y="1030514"/>
          <a:ext cx="12192000" cy="5952910"/>
        </p:xfrm>
        <a:graphic>
          <a:graphicData uri="http://schemas.openxmlformats.org/drawingml/2006/table">
            <a:tbl>
              <a:tblPr firstRow="1" firstCol="1" bandRow="1">
                <a:tableStyleId>{5C22544A-7EE6-4342-B048-85BDC9FD1C3A}</a:tableStyleId>
              </a:tblPr>
              <a:tblGrid>
                <a:gridCol w="1988457"/>
                <a:gridCol w="10203543"/>
              </a:tblGrid>
              <a:tr h="607217">
                <a:tc>
                  <a:txBody>
                    <a:bodyPr/>
                    <a:lstStyle/>
                    <a:p>
                      <a:pPr marL="62865" marR="77470" eaLnBrk="0" hangingPunct="0">
                        <a:lnSpc>
                          <a:spcPct val="100000"/>
                        </a:lnSpc>
                        <a:spcAft>
                          <a:spcPts val="0"/>
                        </a:spcAft>
                      </a:pPr>
                      <a:r>
                        <a:rPr lang="en-US" sz="1800" b="0" dirty="0">
                          <a:solidFill>
                            <a:schemeClr val="tx1"/>
                          </a:solidFill>
                          <a:effectLst/>
                          <a:latin typeface="+mn-lt"/>
                          <a:cs typeface="Arial" panose="020B0604020202020204" pitchFamily="34" charset="0"/>
                        </a:rPr>
                        <a:t>Water</a:t>
                      </a:r>
                      <a:r>
                        <a:rPr lang="en-US" sz="1800" b="0" spc="10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Sup</a:t>
                      </a:r>
                      <a:r>
                        <a:rPr lang="en-US" sz="1800" b="0" spc="-15" dirty="0">
                          <a:solidFill>
                            <a:schemeClr val="tx1"/>
                          </a:solidFill>
                          <a:effectLst/>
                          <a:latin typeface="+mn-lt"/>
                          <a:cs typeface="Arial" panose="020B0604020202020204" pitchFamily="34" charset="0"/>
                        </a:rPr>
                        <a:t>p</a:t>
                      </a:r>
                      <a:r>
                        <a:rPr lang="en-US" sz="1800" b="0" spc="10" dirty="0">
                          <a:solidFill>
                            <a:schemeClr val="tx1"/>
                          </a:solidFill>
                          <a:effectLst/>
                          <a:latin typeface="+mn-lt"/>
                          <a:cs typeface="Arial" panose="020B0604020202020204" pitchFamily="34" charset="0"/>
                        </a:rPr>
                        <a:t>l</a:t>
                      </a:r>
                      <a:r>
                        <a:rPr lang="en-US" sz="1800" b="0" dirty="0">
                          <a:solidFill>
                            <a:schemeClr val="tx1"/>
                          </a:solidFill>
                          <a:effectLst/>
                          <a:latin typeface="+mn-lt"/>
                          <a:cs typeface="Arial" panose="020B0604020202020204" pitchFamily="34" charset="0"/>
                        </a:rPr>
                        <a:t>y a</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d </a:t>
                      </a:r>
                      <a:r>
                        <a:rPr lang="en-US" sz="1800" b="0" spc="-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a</a:t>
                      </a:r>
                      <a:r>
                        <a:rPr lang="en-US" sz="1800" b="0" spc="-15" dirty="0">
                          <a:solidFill>
                            <a:schemeClr val="tx1"/>
                          </a:solidFill>
                          <a:effectLst/>
                          <a:latin typeface="+mn-lt"/>
                          <a:cs typeface="Arial" panose="020B0604020202020204" pitchFamily="34" charset="0"/>
                        </a:rPr>
                        <a:t>n</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ta</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n</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267335" eaLnBrk="0" hangingPunct="0">
                        <a:lnSpc>
                          <a:spcPct val="100000"/>
                        </a:lnSpc>
                        <a:spcAft>
                          <a:spcPts val="0"/>
                        </a:spcAft>
                        <a:tabLst>
                          <a:tab pos="285750" algn="l"/>
                        </a:tabLst>
                      </a:pP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m</a:t>
                      </a:r>
                      <a:r>
                        <a:rPr lang="en-US" sz="1800" b="0" spc="-5" dirty="0">
                          <a:solidFill>
                            <a:schemeClr val="tx1"/>
                          </a:solidFill>
                          <a:effectLst/>
                          <a:latin typeface="+mn-lt"/>
                          <a:cs typeface="Arial" panose="020B0604020202020204" pitchFamily="34" charset="0"/>
                        </a:rPr>
                        <a:t>pro</a:t>
                      </a:r>
                      <a:r>
                        <a:rPr lang="en-US" sz="1800" b="0" dirty="0">
                          <a:solidFill>
                            <a:schemeClr val="tx1"/>
                          </a:solidFill>
                          <a:effectLst/>
                          <a:latin typeface="+mn-lt"/>
                          <a:cs typeface="Arial" panose="020B0604020202020204" pitchFamily="34" charset="0"/>
                        </a:rPr>
                        <a:t>v</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d </a:t>
                      </a:r>
                      <a:r>
                        <a:rPr lang="en-US" sz="1800" b="0" spc="-5" dirty="0">
                          <a:solidFill>
                            <a:schemeClr val="tx1"/>
                          </a:solidFill>
                          <a:effectLst/>
                          <a:latin typeface="+mn-lt"/>
                          <a:cs typeface="Arial" panose="020B0604020202020204" pitchFamily="34" charset="0"/>
                        </a:rPr>
                        <a:t>dr</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spc="-10" dirty="0">
                          <a:solidFill>
                            <a:schemeClr val="tx1"/>
                          </a:solidFill>
                          <a:effectLst/>
                          <a:latin typeface="+mn-lt"/>
                          <a:cs typeface="Arial" panose="020B0604020202020204" pitchFamily="34" charset="0"/>
                        </a:rPr>
                        <a:t>k</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r>
                        <a:rPr lang="en-US" sz="1800" b="0" spc="5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w</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ter-Piped/public tap/hand </a:t>
                      </a:r>
                      <a:r>
                        <a:rPr lang="en-US" sz="1800" b="0" dirty="0" smtClean="0">
                          <a:solidFill>
                            <a:schemeClr val="tx1"/>
                          </a:solidFill>
                          <a:effectLst/>
                          <a:latin typeface="+mn-lt"/>
                          <a:cs typeface="Arial" panose="020B0604020202020204" pitchFamily="34" charset="0"/>
                        </a:rPr>
                        <a:t>pump;  Sa</a:t>
                      </a:r>
                      <a:r>
                        <a:rPr lang="en-US" sz="1800" b="0" spc="-5" dirty="0" smtClean="0">
                          <a:solidFill>
                            <a:schemeClr val="tx1"/>
                          </a:solidFill>
                          <a:effectLst/>
                          <a:latin typeface="+mn-lt"/>
                          <a:cs typeface="Arial" panose="020B0604020202020204" pitchFamily="34" charset="0"/>
                        </a:rPr>
                        <a:t>n</a:t>
                      </a:r>
                      <a:r>
                        <a:rPr lang="en-US" sz="1800" b="0" dirty="0" smtClean="0">
                          <a:solidFill>
                            <a:schemeClr val="tx1"/>
                          </a:solidFill>
                          <a:effectLst/>
                          <a:latin typeface="+mn-lt"/>
                          <a:cs typeface="Arial" panose="020B0604020202020204" pitchFamily="34" charset="0"/>
                        </a:rPr>
                        <a:t>it</a:t>
                      </a:r>
                      <a:r>
                        <a:rPr lang="en-US" sz="1800" b="0" spc="-15" dirty="0" smtClean="0">
                          <a:solidFill>
                            <a:schemeClr val="tx1"/>
                          </a:solidFill>
                          <a:effectLst/>
                          <a:latin typeface="+mn-lt"/>
                          <a:cs typeface="Arial" panose="020B0604020202020204" pitchFamily="34" charset="0"/>
                        </a:rPr>
                        <a:t>at</a:t>
                      </a:r>
                      <a:r>
                        <a:rPr lang="en-US" sz="1800" b="0" spc="10" dirty="0" smtClean="0">
                          <a:solidFill>
                            <a:schemeClr val="tx1"/>
                          </a:solidFill>
                          <a:effectLst/>
                          <a:latin typeface="+mn-lt"/>
                          <a:cs typeface="Arial" panose="020B0604020202020204" pitchFamily="34" charset="0"/>
                        </a:rPr>
                        <a:t>i</a:t>
                      </a:r>
                      <a:r>
                        <a:rPr lang="en-US" sz="1800" b="0" spc="-5" dirty="0" smtClean="0">
                          <a:solidFill>
                            <a:schemeClr val="tx1"/>
                          </a:solidFill>
                          <a:effectLst/>
                          <a:latin typeface="+mn-lt"/>
                          <a:cs typeface="Arial" panose="020B0604020202020204" pitchFamily="34" charset="0"/>
                        </a:rPr>
                        <a:t>o</a:t>
                      </a:r>
                      <a:r>
                        <a:rPr lang="en-US" sz="1800" b="0" dirty="0" smtClean="0">
                          <a:solidFill>
                            <a:schemeClr val="tx1"/>
                          </a:solidFill>
                          <a:effectLst/>
                          <a:latin typeface="+mn-lt"/>
                          <a:cs typeface="Arial" panose="020B0604020202020204" pitchFamily="34" charset="0"/>
                        </a:rPr>
                        <a:t>n </a:t>
                      </a:r>
                      <a:r>
                        <a:rPr lang="en-US" sz="1800" b="0" spc="-5" dirty="0">
                          <a:solidFill>
                            <a:schemeClr val="tx1"/>
                          </a:solidFill>
                          <a:effectLst/>
                          <a:latin typeface="+mn-lt"/>
                          <a:cs typeface="Arial" panose="020B0604020202020204" pitchFamily="34" charset="0"/>
                        </a:rPr>
                        <a:t>f</a:t>
                      </a:r>
                      <a:r>
                        <a:rPr lang="en-US" sz="1800" b="0" dirty="0">
                          <a:solidFill>
                            <a:schemeClr val="tx1"/>
                          </a:solidFill>
                          <a:effectLst/>
                          <a:latin typeface="+mn-lt"/>
                          <a:cs typeface="Arial" panose="020B0604020202020204" pitchFamily="34" charset="0"/>
                        </a:rPr>
                        <a:t>a</a:t>
                      </a:r>
                      <a:r>
                        <a:rPr lang="en-US" sz="1800" b="0" spc="-15" dirty="0">
                          <a:solidFill>
                            <a:schemeClr val="tx1"/>
                          </a:solidFill>
                          <a:effectLst/>
                          <a:latin typeface="+mn-lt"/>
                          <a:cs typeface="Arial" panose="020B0604020202020204" pitchFamily="34" charset="0"/>
                        </a:rPr>
                        <a:t>c</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lity/drainage system</a:t>
                      </a:r>
                      <a:endParaRPr lang="en-GB" sz="1800" b="0" dirty="0">
                        <a:solidFill>
                          <a:schemeClr val="tx1"/>
                        </a:solidFill>
                        <a:effectLst/>
                        <a:latin typeface="+mn-lt"/>
                        <a:cs typeface="Arial" panose="020B0604020202020204" pitchFamily="34" charset="0"/>
                      </a:endParaRPr>
                    </a:p>
                    <a:p>
                      <a:pPr marR="267335" eaLnBrk="0" hangingPunct="0">
                        <a:lnSpc>
                          <a:spcPct val="100000"/>
                        </a:lnSpc>
                        <a:spcAft>
                          <a:spcPts val="0"/>
                        </a:spcAft>
                        <a:tabLst>
                          <a:tab pos="285750" algn="l"/>
                        </a:tabLst>
                      </a:pPr>
                      <a:r>
                        <a:rPr lang="en-US" sz="1800" b="0" dirty="0">
                          <a:solidFill>
                            <a:schemeClr val="tx1"/>
                          </a:solidFill>
                          <a:effectLst/>
                          <a:latin typeface="+mn-lt"/>
                          <a:cs typeface="Arial" panose="020B0604020202020204" pitchFamily="34" charset="0"/>
                        </a:rPr>
                        <a:t>Disposal of child </a:t>
                      </a:r>
                      <a:r>
                        <a:rPr lang="en-US" sz="1800" b="0" dirty="0" smtClean="0">
                          <a:solidFill>
                            <a:schemeClr val="tx1"/>
                          </a:solidFill>
                          <a:effectLst/>
                          <a:latin typeface="+mn-lt"/>
                          <a:cs typeface="Arial" panose="020B0604020202020204" pitchFamily="34" charset="0"/>
                        </a:rPr>
                        <a:t>excreta; Use </a:t>
                      </a:r>
                      <a:r>
                        <a:rPr lang="en-US" sz="1800" b="0" dirty="0">
                          <a:solidFill>
                            <a:schemeClr val="tx1"/>
                          </a:solidFill>
                          <a:effectLst/>
                          <a:latin typeface="+mn-lt"/>
                          <a:cs typeface="Arial" panose="020B0604020202020204" pitchFamily="34" charset="0"/>
                        </a:rPr>
                        <a:t>of Iodized salt</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02654">
                <a:tc>
                  <a:txBody>
                    <a:bodyPr/>
                    <a:lstStyle/>
                    <a:p>
                      <a:pPr marL="62865" marR="347980" eaLnBrk="0" hangingPunct="0">
                        <a:lnSpc>
                          <a:spcPct val="100000"/>
                        </a:lnSpc>
                        <a:spcAft>
                          <a:spcPts val="0"/>
                        </a:spcAft>
                      </a:pPr>
                      <a:r>
                        <a:rPr lang="en-US" sz="1800" b="0" spc="-5" dirty="0">
                          <a:solidFill>
                            <a:schemeClr val="tx1"/>
                          </a:solidFill>
                          <a:effectLst/>
                          <a:latin typeface="+mn-lt"/>
                          <a:cs typeface="Arial" panose="020B0604020202020204" pitchFamily="34" charset="0"/>
                        </a:rPr>
                        <a:t>F</a:t>
                      </a:r>
                      <a:r>
                        <a:rPr lang="en-US" sz="1800" b="0" dirty="0">
                          <a:solidFill>
                            <a:schemeClr val="tx1"/>
                          </a:solidFill>
                          <a:effectLst/>
                          <a:latin typeface="+mn-lt"/>
                          <a:cs typeface="Arial" panose="020B0604020202020204" pitchFamily="34" charset="0"/>
                        </a:rPr>
                        <a:t>a</a:t>
                      </a:r>
                      <a:r>
                        <a:rPr lang="en-US" sz="1800" b="0" spc="-10" dirty="0">
                          <a:solidFill>
                            <a:schemeClr val="tx1"/>
                          </a:solidFill>
                          <a:effectLst/>
                          <a:latin typeface="+mn-lt"/>
                          <a:cs typeface="Arial" panose="020B0604020202020204" pitchFamily="34" charset="0"/>
                        </a:rPr>
                        <a:t>mi</a:t>
                      </a:r>
                      <a:r>
                        <a:rPr lang="en-US" sz="1800" b="0" spc="10" dirty="0">
                          <a:solidFill>
                            <a:schemeClr val="tx1"/>
                          </a:solidFill>
                          <a:effectLst/>
                          <a:latin typeface="+mn-lt"/>
                          <a:cs typeface="Arial" panose="020B0604020202020204" pitchFamily="34" charset="0"/>
                        </a:rPr>
                        <a:t>l</a:t>
                      </a:r>
                      <a:r>
                        <a:rPr lang="en-US" sz="1800" b="0" dirty="0">
                          <a:solidFill>
                            <a:schemeClr val="tx1"/>
                          </a:solidFill>
                          <a:effectLst/>
                          <a:latin typeface="+mn-lt"/>
                          <a:cs typeface="Arial" panose="020B0604020202020204" pitchFamily="34" charset="0"/>
                        </a:rPr>
                        <a:t>y </a:t>
                      </a:r>
                      <a:r>
                        <a:rPr lang="en-US" sz="1800" b="0" spc="-5" dirty="0">
                          <a:solidFill>
                            <a:schemeClr val="tx1"/>
                          </a:solidFill>
                          <a:effectLst/>
                          <a:latin typeface="+mn-lt"/>
                          <a:cs typeface="Arial" panose="020B0604020202020204" pitchFamily="34" charset="0"/>
                        </a:rPr>
                        <a:t>P</a:t>
                      </a:r>
                      <a:r>
                        <a:rPr lang="en-US" sz="1800" b="0" dirty="0">
                          <a:solidFill>
                            <a:schemeClr val="tx1"/>
                          </a:solidFill>
                          <a:effectLst/>
                          <a:latin typeface="+mn-lt"/>
                          <a:cs typeface="Arial" panose="020B0604020202020204" pitchFamily="34" charset="0"/>
                        </a:rPr>
                        <a:t>la</a:t>
                      </a:r>
                      <a:r>
                        <a:rPr lang="en-US" sz="1800" b="0" spc="-5" dirty="0">
                          <a:solidFill>
                            <a:schemeClr val="tx1"/>
                          </a:solidFill>
                          <a:effectLst/>
                          <a:latin typeface="+mn-lt"/>
                          <a:cs typeface="Arial" panose="020B0604020202020204" pitchFamily="34" charset="0"/>
                        </a:rPr>
                        <a:t>n</a:t>
                      </a:r>
                      <a:r>
                        <a:rPr lang="en-US" sz="1800" b="0" spc="-15" dirty="0">
                          <a:solidFill>
                            <a:schemeClr val="tx1"/>
                          </a:solidFill>
                          <a:effectLst/>
                          <a:latin typeface="+mn-lt"/>
                          <a:cs typeface="Arial" panose="020B0604020202020204" pitchFamily="34" charset="0"/>
                        </a:rPr>
                        <a:t>n</a:t>
                      </a:r>
                      <a:r>
                        <a:rPr lang="en-US" sz="1800" b="0" spc="1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240665" eaLnBrk="0" hangingPunct="0">
                        <a:lnSpc>
                          <a:spcPct val="100000"/>
                        </a:lnSpc>
                        <a:spcAft>
                          <a:spcPts val="0"/>
                        </a:spcAft>
                        <a:tabLst>
                          <a:tab pos="285750" algn="l"/>
                        </a:tabLst>
                      </a:pPr>
                      <a:r>
                        <a:rPr lang="en-US" sz="1800" b="0" dirty="0">
                          <a:solidFill>
                            <a:schemeClr val="tx1"/>
                          </a:solidFill>
                          <a:effectLst/>
                          <a:latin typeface="+mn-lt"/>
                          <a:cs typeface="Arial" panose="020B0604020202020204" pitchFamily="34" charset="0"/>
                        </a:rPr>
                        <a:t>C</a:t>
                      </a:r>
                      <a:r>
                        <a:rPr lang="en-US" sz="1800" b="0" spc="-5" dirty="0">
                          <a:solidFill>
                            <a:schemeClr val="tx1"/>
                          </a:solidFill>
                          <a:effectLst/>
                          <a:latin typeface="+mn-lt"/>
                          <a:cs typeface="Arial" panose="020B0604020202020204" pitchFamily="34" charset="0"/>
                        </a:rPr>
                        <a:t>o</a:t>
                      </a:r>
                      <a:r>
                        <a:rPr lang="en-US" sz="1800" b="0" spc="-1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tr</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ce</a:t>
                      </a:r>
                      <a:r>
                        <a:rPr lang="en-US" sz="1800" b="0" spc="-5" dirty="0">
                          <a:solidFill>
                            <a:schemeClr val="tx1"/>
                          </a:solidFill>
                          <a:effectLst/>
                          <a:latin typeface="+mn-lt"/>
                          <a:cs typeface="Arial" panose="020B0604020202020204" pitchFamily="34" charset="0"/>
                        </a:rPr>
                        <a:t>p</a:t>
                      </a:r>
                      <a:r>
                        <a:rPr lang="en-US" sz="1800" b="0" spc="-15" dirty="0">
                          <a:solidFill>
                            <a:schemeClr val="tx1"/>
                          </a:solidFill>
                          <a:effectLst/>
                          <a:latin typeface="+mn-lt"/>
                          <a:cs typeface="Arial" panose="020B0604020202020204" pitchFamily="34" charset="0"/>
                        </a:rPr>
                        <a:t>t</a:t>
                      </a:r>
                      <a:r>
                        <a:rPr lang="en-US" sz="1800" b="0" spc="10" dirty="0">
                          <a:solidFill>
                            <a:schemeClr val="tx1"/>
                          </a:solidFill>
                          <a:effectLst/>
                          <a:latin typeface="+mn-lt"/>
                          <a:cs typeface="Arial" panose="020B0604020202020204" pitchFamily="34" charset="0"/>
                        </a:rPr>
                        <a:t>i</a:t>
                      </a:r>
                      <a:r>
                        <a:rPr lang="en-US" sz="1800" b="0" spc="-20" dirty="0">
                          <a:solidFill>
                            <a:schemeClr val="tx1"/>
                          </a:solidFill>
                          <a:effectLst/>
                          <a:latin typeface="+mn-lt"/>
                          <a:cs typeface="Arial" panose="020B0604020202020204" pitchFamily="34" charset="0"/>
                        </a:rPr>
                        <a:t>v</a:t>
                      </a:r>
                      <a:r>
                        <a:rPr lang="en-US" sz="1800" b="0" dirty="0">
                          <a:solidFill>
                            <a:schemeClr val="tx1"/>
                          </a:solidFill>
                          <a:effectLst/>
                          <a:latin typeface="+mn-lt"/>
                          <a:cs typeface="Arial" panose="020B0604020202020204" pitchFamily="34" charset="0"/>
                        </a:rPr>
                        <a:t>e</a:t>
                      </a:r>
                      <a:r>
                        <a:rPr lang="en-US" sz="1800" b="0" spc="115"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p</a:t>
                      </a:r>
                      <a:r>
                        <a:rPr lang="en-US" sz="1800" b="0" spc="-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v</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le</a:t>
                      </a:r>
                      <a:r>
                        <a:rPr lang="en-US" sz="1800" b="0" spc="-5" dirty="0">
                          <a:solidFill>
                            <a:schemeClr val="tx1"/>
                          </a:solidFill>
                          <a:effectLst/>
                          <a:latin typeface="+mn-lt"/>
                          <a:cs typeface="Arial" panose="020B0604020202020204" pitchFamily="34" charset="0"/>
                        </a:rPr>
                        <a:t>n</a:t>
                      </a:r>
                      <a:r>
                        <a:rPr lang="en-US" sz="1800" b="0" spc="-15" dirty="0">
                          <a:solidFill>
                            <a:schemeClr val="tx1"/>
                          </a:solidFill>
                          <a:effectLst/>
                          <a:latin typeface="+mn-lt"/>
                          <a:cs typeface="Arial" panose="020B0604020202020204" pitchFamily="34" charset="0"/>
                        </a:rPr>
                        <a:t>c</a:t>
                      </a:r>
                      <a:r>
                        <a:rPr lang="en-US" sz="1800" b="0" dirty="0">
                          <a:solidFill>
                            <a:schemeClr val="tx1"/>
                          </a:solidFill>
                          <a:effectLst/>
                          <a:latin typeface="+mn-lt"/>
                          <a:cs typeface="Arial" panose="020B0604020202020204" pitchFamily="34" charset="0"/>
                        </a:rPr>
                        <a:t>e</a:t>
                      </a:r>
                      <a:r>
                        <a:rPr lang="en-US" sz="1800" b="0" spc="100"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ate</a:t>
                      </a:r>
                      <a:r>
                        <a:rPr lang="en-US" sz="1800" b="0" spc="115" dirty="0">
                          <a:solidFill>
                            <a:schemeClr val="tx1"/>
                          </a:solidFill>
                          <a:effectLst/>
                          <a:latin typeface="+mn-lt"/>
                          <a:cs typeface="Arial" panose="020B0604020202020204" pitchFamily="34" charset="0"/>
                        </a:rPr>
                        <a:t>/C</a:t>
                      </a:r>
                      <a:r>
                        <a:rPr lang="en-US" sz="1800" b="0" spc="-5" dirty="0">
                          <a:solidFill>
                            <a:schemeClr val="tx1"/>
                          </a:solidFill>
                          <a:effectLst/>
                          <a:latin typeface="+mn-lt"/>
                          <a:cs typeface="Arial" panose="020B0604020202020204" pitchFamily="34" charset="0"/>
                        </a:rPr>
                        <a:t>ur</a:t>
                      </a:r>
                      <a:r>
                        <a:rPr lang="en-US" sz="1800" b="0" spc="-1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e</a:t>
                      </a:r>
                      <a:r>
                        <a:rPr lang="en-US" sz="1800" b="0" spc="-1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tly</a:t>
                      </a:r>
                      <a:r>
                        <a:rPr lang="en-US" sz="1800" b="0" spc="9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u</a:t>
                      </a:r>
                      <a:r>
                        <a:rPr lang="en-US" sz="1800" b="0" spc="-15" dirty="0">
                          <a:solidFill>
                            <a:schemeClr val="tx1"/>
                          </a:solidFill>
                          <a:effectLst/>
                          <a:latin typeface="+mn-lt"/>
                          <a:cs typeface="Arial" panose="020B0604020202020204" pitchFamily="34" charset="0"/>
                        </a:rPr>
                        <a:t>s</a:t>
                      </a:r>
                      <a:r>
                        <a:rPr lang="en-US" sz="1800" b="0" spc="10" dirty="0">
                          <a:solidFill>
                            <a:schemeClr val="tx1"/>
                          </a:solidFill>
                          <a:effectLst/>
                          <a:latin typeface="+mn-lt"/>
                          <a:cs typeface="Arial" panose="020B0604020202020204" pitchFamily="34" charset="0"/>
                        </a:rPr>
                        <a:t>i</a:t>
                      </a:r>
                      <a:r>
                        <a:rPr lang="en-US" sz="1800" b="0" spc="-1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r>
                        <a:rPr lang="en-US" sz="1800" b="0" spc="85" dirty="0">
                          <a:solidFill>
                            <a:schemeClr val="tx1"/>
                          </a:solidFill>
                          <a:effectLst/>
                          <a:latin typeface="+mn-lt"/>
                          <a:cs typeface="Arial" panose="020B0604020202020204" pitchFamily="34" charset="0"/>
                        </a:rPr>
                        <a:t> any </a:t>
                      </a:r>
                      <a:r>
                        <a:rPr lang="en-US" sz="1800" b="0" spc="-5" dirty="0">
                          <a:solidFill>
                            <a:schemeClr val="tx1"/>
                          </a:solidFill>
                          <a:effectLst/>
                          <a:latin typeface="+mn-lt"/>
                          <a:cs typeface="Arial" panose="020B0604020202020204" pitchFamily="34" charset="0"/>
                        </a:rPr>
                        <a:t>sp</a:t>
                      </a:r>
                      <a:r>
                        <a:rPr lang="en-US" sz="1800" b="0" dirty="0">
                          <a:solidFill>
                            <a:schemeClr val="tx1"/>
                          </a:solidFill>
                          <a:effectLst/>
                          <a:latin typeface="+mn-lt"/>
                          <a:cs typeface="Arial" panose="020B0604020202020204" pitchFamily="34" charset="0"/>
                        </a:rPr>
                        <a:t>a</a:t>
                      </a:r>
                      <a:r>
                        <a:rPr lang="en-US" sz="1800" b="0" spc="-15" dirty="0">
                          <a:solidFill>
                            <a:schemeClr val="tx1"/>
                          </a:solidFill>
                          <a:effectLst/>
                          <a:latin typeface="+mn-lt"/>
                          <a:cs typeface="Arial" panose="020B0604020202020204" pitchFamily="34" charset="0"/>
                        </a:rPr>
                        <a:t>c</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r>
                        <a:rPr lang="en-US" sz="1800" b="0" spc="85" dirty="0">
                          <a:solidFill>
                            <a:schemeClr val="tx1"/>
                          </a:solidFill>
                          <a:effectLst/>
                          <a:latin typeface="+mn-lt"/>
                          <a:cs typeface="Arial" panose="020B0604020202020204" pitchFamily="34" charset="0"/>
                        </a:rPr>
                        <a:t> </a:t>
                      </a:r>
                      <a:r>
                        <a:rPr lang="en-US" sz="1800" b="0" spc="-10" dirty="0">
                          <a:solidFill>
                            <a:schemeClr val="tx1"/>
                          </a:solidFill>
                          <a:effectLst/>
                          <a:latin typeface="+mn-lt"/>
                          <a:cs typeface="Arial" panose="020B0604020202020204" pitchFamily="34" charset="0"/>
                        </a:rPr>
                        <a:t>m</a:t>
                      </a:r>
                      <a:r>
                        <a:rPr lang="en-US" sz="1800" b="0" dirty="0">
                          <a:solidFill>
                            <a:schemeClr val="tx1"/>
                          </a:solidFill>
                          <a:effectLst/>
                          <a:latin typeface="+mn-lt"/>
                          <a:cs typeface="Arial" panose="020B0604020202020204" pitchFamily="34" charset="0"/>
                        </a:rPr>
                        <a:t>et</a:t>
                      </a:r>
                      <a:r>
                        <a:rPr lang="en-US" sz="1800" b="0" spc="-5" dirty="0">
                          <a:solidFill>
                            <a:schemeClr val="tx1"/>
                          </a:solidFill>
                          <a:effectLst/>
                          <a:latin typeface="+mn-lt"/>
                          <a:cs typeface="Arial" panose="020B0604020202020204" pitchFamily="34" charset="0"/>
                        </a:rPr>
                        <a:t>ho</a:t>
                      </a:r>
                      <a:r>
                        <a:rPr lang="en-US" sz="1800" b="0" dirty="0">
                          <a:solidFill>
                            <a:schemeClr val="tx1"/>
                          </a:solidFill>
                          <a:effectLst/>
                          <a:latin typeface="+mn-lt"/>
                          <a:cs typeface="Arial" panose="020B0604020202020204" pitchFamily="34" charset="0"/>
                        </a:rPr>
                        <a:t>d/</a:t>
                      </a:r>
                      <a:r>
                        <a:rPr lang="en-US" sz="1800" b="0" spc="-5" dirty="0">
                          <a:solidFill>
                            <a:schemeClr val="tx1"/>
                          </a:solidFill>
                          <a:effectLst/>
                          <a:latin typeface="+mn-lt"/>
                          <a:cs typeface="Arial" panose="020B0604020202020204" pitchFamily="34" charset="0"/>
                        </a:rPr>
                        <a:t>F</a:t>
                      </a:r>
                      <a:r>
                        <a:rPr lang="en-US" sz="1800" b="0" dirty="0">
                          <a:solidFill>
                            <a:schemeClr val="tx1"/>
                          </a:solidFill>
                          <a:effectLst/>
                          <a:latin typeface="+mn-lt"/>
                          <a:cs typeface="Arial" panose="020B0604020202020204" pitchFamily="34" charset="0"/>
                        </a:rPr>
                        <a:t>em</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le</a:t>
                      </a:r>
                      <a:r>
                        <a:rPr lang="en-US" sz="1800" b="0" spc="8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t</a:t>
                      </a:r>
                      <a:r>
                        <a:rPr lang="en-US" sz="1800" b="0" spc="-1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liz</a:t>
                      </a:r>
                      <a:r>
                        <a:rPr lang="en-US" sz="1800" b="0" spc="-15" dirty="0">
                          <a:solidFill>
                            <a:schemeClr val="tx1"/>
                          </a:solidFill>
                          <a:effectLst/>
                          <a:latin typeface="+mn-lt"/>
                          <a:cs typeface="Arial" panose="020B0604020202020204" pitchFamily="34" charset="0"/>
                        </a:rPr>
                        <a:t>at</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n/M</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le</a:t>
                      </a:r>
                      <a:r>
                        <a:rPr lang="en-US" sz="1800" b="0" spc="115"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te</a:t>
                      </a:r>
                      <a:r>
                        <a:rPr lang="en-US" sz="1800" b="0" spc="-1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l</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za</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n</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14957">
                <a:tc>
                  <a:txBody>
                    <a:bodyPr/>
                    <a:lstStyle/>
                    <a:p>
                      <a:pPr marL="62865" marR="80010" eaLnBrk="0" hangingPunct="0">
                        <a:lnSpc>
                          <a:spcPct val="100000"/>
                        </a:lnSpc>
                        <a:spcAft>
                          <a:spcPts val="0"/>
                        </a:spcAft>
                      </a:pPr>
                      <a:r>
                        <a:rPr lang="en-US" sz="1800" b="0" dirty="0">
                          <a:solidFill>
                            <a:schemeClr val="tx1"/>
                          </a:solidFill>
                          <a:effectLst/>
                          <a:latin typeface="+mn-lt"/>
                          <a:cs typeface="Arial" panose="020B0604020202020204" pitchFamily="34" charset="0"/>
                        </a:rPr>
                        <a:t>A</a:t>
                      </a:r>
                      <a:r>
                        <a:rPr lang="en-US" sz="1800" b="0" spc="-15" dirty="0">
                          <a:solidFill>
                            <a:schemeClr val="tx1"/>
                          </a:solidFill>
                          <a:effectLst/>
                          <a:latin typeface="+mn-lt"/>
                          <a:cs typeface="Arial" panose="020B0604020202020204" pitchFamily="34" charset="0"/>
                        </a:rPr>
                        <a:t>n</a:t>
                      </a:r>
                      <a:r>
                        <a:rPr lang="en-US" sz="1800" b="0" spc="5" dirty="0">
                          <a:solidFill>
                            <a:schemeClr val="tx1"/>
                          </a:solidFill>
                          <a:effectLst/>
                          <a:latin typeface="+mn-lt"/>
                          <a:cs typeface="Arial" panose="020B0604020202020204" pitchFamily="34" charset="0"/>
                        </a:rPr>
                        <a:t>t</a:t>
                      </a:r>
                      <a:r>
                        <a:rPr lang="en-US" sz="1800" b="0" spc="-1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at</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l Ca</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e</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424180" eaLnBrk="0" hangingPunct="0">
                        <a:lnSpc>
                          <a:spcPct val="100000"/>
                        </a:lnSpc>
                        <a:spcAft>
                          <a:spcPts val="0"/>
                        </a:spcAft>
                        <a:tabLst>
                          <a:tab pos="285750" algn="l"/>
                        </a:tabLst>
                      </a:pPr>
                      <a:r>
                        <a:rPr lang="en-US" sz="1800" b="0" dirty="0">
                          <a:solidFill>
                            <a:schemeClr val="tx1"/>
                          </a:solidFill>
                          <a:effectLst/>
                          <a:latin typeface="+mn-lt"/>
                          <a:cs typeface="Arial" panose="020B0604020202020204" pitchFamily="34" charset="0"/>
                        </a:rPr>
                        <a:t>M</a:t>
                      </a:r>
                      <a:r>
                        <a:rPr lang="en-US" sz="1800" b="0" spc="-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t</a:t>
                      </a:r>
                      <a:r>
                        <a:rPr lang="en-US" sz="1800" b="0" spc="-1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s</a:t>
                      </a:r>
                      <a:r>
                        <a:rPr lang="en-US" sz="1800" b="0" spc="8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c</a:t>
                      </a:r>
                      <a:r>
                        <a:rPr lang="en-US" sz="1800" b="0" spc="-5" dirty="0">
                          <a:solidFill>
                            <a:schemeClr val="tx1"/>
                          </a:solidFill>
                          <a:effectLst/>
                          <a:latin typeface="+mn-lt"/>
                          <a:cs typeface="Arial" panose="020B0604020202020204" pitchFamily="34" charset="0"/>
                        </a:rPr>
                        <a:t>o</a:t>
                      </a:r>
                      <a:r>
                        <a:rPr lang="en-US" sz="1800" b="0" spc="-15" dirty="0">
                          <a:solidFill>
                            <a:schemeClr val="tx1"/>
                          </a:solidFill>
                          <a:effectLst/>
                          <a:latin typeface="+mn-lt"/>
                          <a:cs typeface="Arial" panose="020B0604020202020204" pitchFamily="34" charset="0"/>
                        </a:rPr>
                        <a:t>n</a:t>
                      </a:r>
                      <a:r>
                        <a:rPr lang="en-US" sz="1800" b="0" spc="-5" dirty="0">
                          <a:solidFill>
                            <a:schemeClr val="tx1"/>
                          </a:solidFill>
                          <a:effectLst/>
                          <a:latin typeface="+mn-lt"/>
                          <a:cs typeface="Arial" panose="020B0604020202020204" pitchFamily="34" charset="0"/>
                        </a:rPr>
                        <a:t>su</a:t>
                      </a:r>
                      <a:r>
                        <a:rPr lang="en-US" sz="1800" b="0" dirty="0">
                          <a:solidFill>
                            <a:schemeClr val="tx1"/>
                          </a:solidFill>
                          <a:effectLst/>
                          <a:latin typeface="+mn-lt"/>
                          <a:cs typeface="Arial" panose="020B0604020202020204" pitchFamily="34" charset="0"/>
                        </a:rPr>
                        <a:t>med</a:t>
                      </a:r>
                      <a:r>
                        <a:rPr lang="en-US" sz="1800" b="0" spc="55"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1</a:t>
                      </a:r>
                      <a:r>
                        <a:rPr lang="en-US" sz="1800" b="0" spc="-5" dirty="0">
                          <a:solidFill>
                            <a:schemeClr val="tx1"/>
                          </a:solidFill>
                          <a:effectLst/>
                          <a:latin typeface="+mn-lt"/>
                          <a:cs typeface="Arial" panose="020B0604020202020204" pitchFamily="34" charset="0"/>
                        </a:rPr>
                        <a:t>00</a:t>
                      </a:r>
                      <a:r>
                        <a:rPr lang="en-US" sz="1800" b="0" dirty="0">
                          <a:solidFill>
                            <a:schemeClr val="tx1"/>
                          </a:solidFill>
                          <a:effectLst/>
                          <a:latin typeface="+mn-lt"/>
                          <a:cs typeface="Arial" panose="020B0604020202020204" pitchFamily="34" charset="0"/>
                        </a:rPr>
                        <a:t>+</a:t>
                      </a:r>
                      <a:r>
                        <a:rPr lang="en-US" sz="1800" b="0" spc="85"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F</a:t>
                      </a:r>
                      <a:r>
                        <a:rPr lang="en-US" sz="1800" b="0" dirty="0">
                          <a:solidFill>
                            <a:schemeClr val="tx1"/>
                          </a:solidFill>
                          <a:effectLst/>
                          <a:latin typeface="+mn-lt"/>
                          <a:cs typeface="Arial" panose="020B0604020202020204" pitchFamily="34" charset="0"/>
                        </a:rPr>
                        <a:t>A</a:t>
                      </a:r>
                      <a:r>
                        <a:rPr lang="en-US" sz="1800" b="0" spc="6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ta</a:t>
                      </a:r>
                      <a:r>
                        <a:rPr lang="en-US" sz="1800" b="0" spc="-15" dirty="0">
                          <a:solidFill>
                            <a:schemeClr val="tx1"/>
                          </a:solidFill>
                          <a:effectLst/>
                          <a:latin typeface="+mn-lt"/>
                          <a:cs typeface="Arial" panose="020B0604020202020204" pitchFamily="34" charset="0"/>
                        </a:rPr>
                        <a:t>b</a:t>
                      </a:r>
                      <a:r>
                        <a:rPr lang="en-US" sz="1800" b="0" dirty="0">
                          <a:solidFill>
                            <a:schemeClr val="tx1"/>
                          </a:solidFill>
                          <a:effectLst/>
                          <a:latin typeface="+mn-lt"/>
                          <a:cs typeface="Arial" panose="020B0604020202020204" pitchFamily="34" charset="0"/>
                        </a:rPr>
                        <a:t>lets </a:t>
                      </a:r>
                      <a:r>
                        <a:rPr lang="en-US" sz="1800" b="0" spc="-5" dirty="0">
                          <a:solidFill>
                            <a:schemeClr val="tx1"/>
                          </a:solidFill>
                          <a:effectLst/>
                          <a:latin typeface="+mn-lt"/>
                          <a:cs typeface="Arial" panose="020B0604020202020204" pitchFamily="34" charset="0"/>
                        </a:rPr>
                        <a:t>dur</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r>
                        <a:rPr lang="en-US" sz="1800" b="0" spc="14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pr</a:t>
                      </a:r>
                      <a:r>
                        <a:rPr lang="en-US" sz="1800" b="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g</a:t>
                      </a:r>
                      <a:r>
                        <a:rPr lang="en-US" sz="1800" b="0" spc="-1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a</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cy and received TT injections </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09333">
                <a:tc>
                  <a:txBody>
                    <a:bodyPr/>
                    <a:lstStyle/>
                    <a:p>
                      <a:pPr marL="62865" eaLnBrk="0" hangingPunct="0">
                        <a:lnSpc>
                          <a:spcPct val="115000"/>
                        </a:lnSpc>
                        <a:spcAft>
                          <a:spcPts val="0"/>
                        </a:spcAft>
                      </a:pPr>
                      <a:r>
                        <a:rPr lang="en-US" sz="1800" b="0" spc="-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a</a:t>
                      </a:r>
                      <a:r>
                        <a:rPr lang="en-US" sz="1800" b="0" spc="-5" dirty="0">
                          <a:solidFill>
                            <a:schemeClr val="tx1"/>
                          </a:solidFill>
                          <a:effectLst/>
                          <a:latin typeface="+mn-lt"/>
                          <a:cs typeface="Arial" panose="020B0604020202020204" pitchFamily="34" charset="0"/>
                        </a:rPr>
                        <a:t>f</a:t>
                      </a:r>
                      <a:r>
                        <a:rPr lang="en-US" sz="1800" b="0" dirty="0">
                          <a:solidFill>
                            <a:schemeClr val="tx1"/>
                          </a:solidFill>
                          <a:effectLst/>
                          <a:latin typeface="+mn-lt"/>
                          <a:cs typeface="Arial" panose="020B0604020202020204" pitchFamily="34" charset="0"/>
                        </a:rPr>
                        <a:t>e</a:t>
                      </a:r>
                      <a:r>
                        <a:rPr lang="en-US" sz="1800" b="0" spc="11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d</a:t>
                      </a:r>
                      <a:r>
                        <a:rPr lang="en-US" sz="1800" b="0" spc="-10" dirty="0">
                          <a:solidFill>
                            <a:schemeClr val="tx1"/>
                          </a:solidFill>
                          <a:effectLst/>
                          <a:latin typeface="+mn-lt"/>
                          <a:cs typeface="Arial" panose="020B0604020202020204" pitchFamily="34" charset="0"/>
                        </a:rPr>
                        <a:t>el</a:t>
                      </a:r>
                      <a:r>
                        <a:rPr lang="en-US" sz="1800" b="0" spc="10" dirty="0">
                          <a:solidFill>
                            <a:schemeClr val="tx1"/>
                          </a:solidFill>
                          <a:effectLst/>
                          <a:latin typeface="+mn-lt"/>
                          <a:cs typeface="Arial" panose="020B0604020202020204" pitchFamily="34" charset="0"/>
                        </a:rPr>
                        <a:t>i</a:t>
                      </a:r>
                      <a:r>
                        <a:rPr lang="en-US" sz="1800" b="0" spc="-20" dirty="0">
                          <a:solidFill>
                            <a:schemeClr val="tx1"/>
                          </a:solidFill>
                          <a:effectLst/>
                          <a:latin typeface="+mn-lt"/>
                          <a:cs typeface="Arial" panose="020B0604020202020204" pitchFamily="34" charset="0"/>
                        </a:rPr>
                        <a:t>v</a:t>
                      </a:r>
                      <a:r>
                        <a:rPr lang="en-US" sz="1800" b="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y</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eaLnBrk="0" hangingPunct="0">
                        <a:lnSpc>
                          <a:spcPct val="115000"/>
                        </a:lnSpc>
                        <a:spcAft>
                          <a:spcPts val="0"/>
                        </a:spcAft>
                        <a:tabLst>
                          <a:tab pos="285750" algn="l"/>
                        </a:tabLst>
                      </a:pPr>
                      <a:r>
                        <a:rPr lang="en-US" sz="1800" b="0" spc="-5" dirty="0">
                          <a:solidFill>
                            <a:schemeClr val="tx1"/>
                          </a:solidFill>
                          <a:effectLst/>
                          <a:latin typeface="+mn-lt"/>
                          <a:cs typeface="Arial" panose="020B0604020202020204" pitchFamily="34" charset="0"/>
                        </a:rPr>
                        <a:t>In</a:t>
                      </a:r>
                      <a:r>
                        <a:rPr lang="en-US" sz="1800" b="0" spc="-15" dirty="0">
                          <a:solidFill>
                            <a:schemeClr val="tx1"/>
                          </a:solidFill>
                          <a:effectLst/>
                          <a:latin typeface="+mn-lt"/>
                          <a:cs typeface="Arial" panose="020B0604020202020204" pitchFamily="34" charset="0"/>
                        </a:rPr>
                        <a:t>st</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t</a:t>
                      </a:r>
                      <a:r>
                        <a:rPr lang="en-US" sz="1800" b="0" spc="-5" dirty="0">
                          <a:solidFill>
                            <a:schemeClr val="tx1"/>
                          </a:solidFill>
                          <a:effectLst/>
                          <a:latin typeface="+mn-lt"/>
                          <a:cs typeface="Arial" panose="020B0604020202020204" pitchFamily="34" charset="0"/>
                        </a:rPr>
                        <a:t>u</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on</a:t>
                      </a:r>
                      <a:r>
                        <a:rPr lang="en-US" sz="1800" b="0" spc="-2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l</a:t>
                      </a:r>
                      <a:r>
                        <a:rPr lang="en-US" sz="1800" b="0" spc="12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d</a:t>
                      </a:r>
                      <a:r>
                        <a:rPr lang="en-US" sz="1800" b="0" dirty="0">
                          <a:solidFill>
                            <a:schemeClr val="tx1"/>
                          </a:solidFill>
                          <a:effectLst/>
                          <a:latin typeface="+mn-lt"/>
                          <a:cs typeface="Arial" panose="020B0604020202020204" pitchFamily="34" charset="0"/>
                        </a:rPr>
                        <a:t>e</a:t>
                      </a:r>
                      <a:r>
                        <a:rPr lang="en-US" sz="1800" b="0" spc="-10" dirty="0">
                          <a:solidFill>
                            <a:schemeClr val="tx1"/>
                          </a:solidFill>
                          <a:effectLst/>
                          <a:latin typeface="+mn-lt"/>
                          <a:cs typeface="Arial" panose="020B0604020202020204" pitchFamily="34" charset="0"/>
                        </a:rPr>
                        <a:t>l</a:t>
                      </a:r>
                      <a:r>
                        <a:rPr lang="en-US" sz="1800" b="0" dirty="0">
                          <a:solidFill>
                            <a:schemeClr val="tx1"/>
                          </a:solidFill>
                          <a:effectLst/>
                          <a:latin typeface="+mn-lt"/>
                          <a:cs typeface="Arial" panose="020B0604020202020204" pitchFamily="34" charset="0"/>
                        </a:rPr>
                        <a:t>iv</a:t>
                      </a:r>
                      <a:r>
                        <a:rPr lang="en-US" sz="1800" b="0" spc="-1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es/</a:t>
                      </a:r>
                      <a:r>
                        <a:rPr lang="en-US" sz="1800" b="0" spc="-5" dirty="0">
                          <a:solidFill>
                            <a:schemeClr val="tx1"/>
                          </a:solidFill>
                          <a:effectLst/>
                          <a:latin typeface="+mn-lt"/>
                          <a:cs typeface="Arial" panose="020B0604020202020204" pitchFamily="34" charset="0"/>
                        </a:rPr>
                        <a:t>d</a:t>
                      </a:r>
                      <a:r>
                        <a:rPr lang="en-US" sz="1800" b="0" spc="-2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li</a:t>
                      </a:r>
                      <a:r>
                        <a:rPr lang="en-US" sz="1800" b="0" spc="-5" dirty="0">
                          <a:solidFill>
                            <a:schemeClr val="tx1"/>
                          </a:solidFill>
                          <a:effectLst/>
                          <a:latin typeface="+mn-lt"/>
                          <a:cs typeface="Arial" panose="020B0604020202020204" pitchFamily="34" charset="0"/>
                        </a:rPr>
                        <a:t>v</a:t>
                      </a:r>
                      <a:r>
                        <a:rPr lang="en-US" sz="1800" b="0" dirty="0">
                          <a:solidFill>
                            <a:schemeClr val="tx1"/>
                          </a:solidFill>
                          <a:effectLst/>
                          <a:latin typeface="+mn-lt"/>
                          <a:cs typeface="Arial" panose="020B0604020202020204" pitchFamily="34" charset="0"/>
                        </a:rPr>
                        <a:t>e</a:t>
                      </a:r>
                      <a:r>
                        <a:rPr lang="en-US" sz="1800" b="0" spc="-1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ies</a:t>
                      </a:r>
                      <a:r>
                        <a:rPr lang="en-US" sz="1800" b="0" spc="75"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t</a:t>
                      </a:r>
                      <a:r>
                        <a:rPr lang="en-US" sz="1800" b="0" spc="8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ho</a:t>
                      </a:r>
                      <a:r>
                        <a:rPr lang="en-US" sz="1800" b="0" dirty="0">
                          <a:solidFill>
                            <a:schemeClr val="tx1"/>
                          </a:solidFill>
                          <a:effectLst/>
                          <a:latin typeface="+mn-lt"/>
                          <a:cs typeface="Arial" panose="020B0604020202020204" pitchFamily="34" charset="0"/>
                        </a:rPr>
                        <a:t>me</a:t>
                      </a:r>
                      <a:endParaRPr lang="en-GB" sz="1800" b="0" dirty="0">
                        <a:solidFill>
                          <a:schemeClr val="tx1"/>
                        </a:solidFill>
                        <a:effectLst/>
                        <a:latin typeface="+mn-lt"/>
                        <a:cs typeface="Arial" panose="020B0604020202020204" pitchFamily="34" charset="0"/>
                      </a:endParaRPr>
                    </a:p>
                    <a:p>
                      <a:pPr eaLnBrk="0" hangingPunct="0">
                        <a:lnSpc>
                          <a:spcPct val="115000"/>
                        </a:lnSpc>
                        <a:spcAft>
                          <a:spcPts val="0"/>
                        </a:spcAft>
                        <a:tabLst>
                          <a:tab pos="285750" algn="l"/>
                        </a:tabLst>
                      </a:pPr>
                      <a:r>
                        <a:rPr lang="en-US" sz="1800" b="0" dirty="0">
                          <a:solidFill>
                            <a:schemeClr val="tx1"/>
                          </a:solidFill>
                          <a:effectLst/>
                          <a:latin typeface="+mn-lt"/>
                          <a:cs typeface="Arial" panose="020B0604020202020204" pitchFamily="34" charset="0"/>
                        </a:rPr>
                        <a:t>D</a:t>
                      </a:r>
                      <a:r>
                        <a:rPr lang="en-US" sz="1800" b="0" spc="-2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liv</a:t>
                      </a:r>
                      <a:r>
                        <a:rPr lang="en-US" sz="1800" b="0" spc="-1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es</a:t>
                      </a:r>
                      <a:r>
                        <a:rPr lang="en-US" sz="1800" b="0" spc="80"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t</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e</a:t>
                      </a:r>
                      <a:r>
                        <a:rPr lang="en-US" sz="1800" b="0" spc="-15" dirty="0">
                          <a:solidFill>
                            <a:schemeClr val="tx1"/>
                          </a:solidFill>
                          <a:effectLst/>
                          <a:latin typeface="+mn-lt"/>
                          <a:cs typeface="Arial" panose="020B0604020202020204" pitchFamily="34" charset="0"/>
                        </a:rPr>
                        <a:t>n</a:t>
                      </a:r>
                      <a:r>
                        <a:rPr lang="en-US" sz="1800" b="0" spc="-5" dirty="0">
                          <a:solidFill>
                            <a:schemeClr val="tx1"/>
                          </a:solidFill>
                          <a:effectLst/>
                          <a:latin typeface="+mn-lt"/>
                          <a:cs typeface="Arial" panose="020B0604020202020204" pitchFamily="34" charset="0"/>
                        </a:rPr>
                        <a:t>d</a:t>
                      </a:r>
                      <a:r>
                        <a:rPr lang="en-US" sz="1800" b="0" dirty="0">
                          <a:solidFill>
                            <a:schemeClr val="tx1"/>
                          </a:solidFill>
                          <a:effectLst/>
                          <a:latin typeface="+mn-lt"/>
                          <a:cs typeface="Arial" panose="020B0604020202020204" pitchFamily="34" charset="0"/>
                        </a:rPr>
                        <a:t>ed</a:t>
                      </a:r>
                      <a:r>
                        <a:rPr lang="en-US" sz="1800" b="0" spc="6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b</a:t>
                      </a:r>
                      <a:r>
                        <a:rPr lang="en-US" sz="1800" b="0" dirty="0">
                          <a:solidFill>
                            <a:schemeClr val="tx1"/>
                          </a:solidFill>
                          <a:effectLst/>
                          <a:latin typeface="+mn-lt"/>
                          <a:cs typeface="Arial" panose="020B0604020202020204" pitchFamily="34" charset="0"/>
                        </a:rPr>
                        <a:t>y</a:t>
                      </a:r>
                      <a:r>
                        <a:rPr lang="en-US" sz="1800" b="0" spc="7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a</a:t>
                      </a:r>
                      <a:r>
                        <a:rPr lang="en-US" sz="1800" b="0" spc="5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eath </a:t>
                      </a:r>
                      <a:r>
                        <a:rPr lang="en-US" sz="1800" b="0" spc="-5" dirty="0">
                          <a:solidFill>
                            <a:schemeClr val="tx1"/>
                          </a:solidFill>
                          <a:effectLst/>
                          <a:latin typeface="+mn-lt"/>
                          <a:cs typeface="Arial" panose="020B0604020202020204" pitchFamily="34" charset="0"/>
                        </a:rPr>
                        <a:t>prof</a:t>
                      </a:r>
                      <a:r>
                        <a:rPr lang="en-US" sz="1800" b="0" dirty="0">
                          <a:solidFill>
                            <a:schemeClr val="tx1"/>
                          </a:solidFill>
                          <a:effectLst/>
                          <a:latin typeface="+mn-lt"/>
                          <a:cs typeface="Arial" panose="020B0604020202020204" pitchFamily="34" charset="0"/>
                        </a:rPr>
                        <a:t>e</a:t>
                      </a:r>
                      <a:r>
                        <a:rPr lang="en-US" sz="1800" b="0" spc="-5" dirty="0">
                          <a:solidFill>
                            <a:schemeClr val="tx1"/>
                          </a:solidFill>
                          <a:effectLst/>
                          <a:latin typeface="+mn-lt"/>
                          <a:cs typeface="Arial" panose="020B0604020202020204" pitchFamily="34" charset="0"/>
                        </a:rPr>
                        <a:t>ss</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on</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l</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765404">
                <a:tc>
                  <a:txBody>
                    <a:bodyPr/>
                    <a:lstStyle/>
                    <a:p>
                      <a:pPr marL="62865" marR="80010" eaLnBrk="0" hangingPunct="0">
                        <a:lnSpc>
                          <a:spcPct val="100000"/>
                        </a:lnSpc>
                        <a:spcAft>
                          <a:spcPts val="0"/>
                        </a:spcAft>
                      </a:pPr>
                      <a:r>
                        <a:rPr lang="en-US" sz="1800" b="0" dirty="0">
                          <a:solidFill>
                            <a:schemeClr val="tx1"/>
                          </a:solidFill>
                          <a:effectLst/>
                          <a:latin typeface="+mn-lt"/>
                          <a:cs typeface="Arial" panose="020B0604020202020204" pitchFamily="34" charset="0"/>
                        </a:rPr>
                        <a:t>C</a:t>
                      </a:r>
                      <a:r>
                        <a:rPr lang="en-US" sz="1800" b="0" spc="-1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ild</a:t>
                      </a:r>
                      <a:r>
                        <a:rPr lang="en-US" sz="1800" b="0" spc="12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F</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e</a:t>
                      </a:r>
                      <a:r>
                        <a:rPr lang="en-US" sz="1800" b="0" spc="-15" dirty="0">
                          <a:solidFill>
                            <a:schemeClr val="tx1"/>
                          </a:solidFill>
                          <a:effectLst/>
                          <a:latin typeface="+mn-lt"/>
                          <a:cs typeface="Arial" panose="020B0604020202020204" pitchFamily="34" charset="0"/>
                        </a:rPr>
                        <a:t>d</a:t>
                      </a:r>
                      <a:r>
                        <a:rPr lang="en-US" sz="1800" b="0" spc="1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 a</a:t>
                      </a:r>
                      <a:r>
                        <a:rPr lang="en-US" sz="1800" b="0" spc="-1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d</a:t>
                      </a:r>
                      <a:r>
                        <a:rPr lang="en-US" sz="1800" b="0" spc="120"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n</a:t>
                      </a:r>
                      <a:r>
                        <a:rPr lang="en-US" sz="1800" b="0" spc="-5" dirty="0">
                          <a:solidFill>
                            <a:schemeClr val="tx1"/>
                          </a:solidFill>
                          <a:effectLst/>
                          <a:latin typeface="+mn-lt"/>
                          <a:cs typeface="Arial" panose="020B0604020202020204" pitchFamily="34" charset="0"/>
                        </a:rPr>
                        <a:t>u</a:t>
                      </a:r>
                      <a:r>
                        <a:rPr lang="en-US" sz="1800" b="0" dirty="0">
                          <a:solidFill>
                            <a:schemeClr val="tx1"/>
                          </a:solidFill>
                          <a:effectLst/>
                          <a:latin typeface="+mn-lt"/>
                          <a:cs typeface="Arial" panose="020B0604020202020204" pitchFamily="34" charset="0"/>
                        </a:rPr>
                        <a:t>t</a:t>
                      </a:r>
                      <a:r>
                        <a:rPr lang="en-US" sz="1800" b="0" spc="-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i</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n </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el</a:t>
                      </a:r>
                      <a:r>
                        <a:rPr lang="en-US" sz="1800" b="0" spc="-15" dirty="0">
                          <a:solidFill>
                            <a:schemeClr val="tx1"/>
                          </a:solidFill>
                          <a:effectLst/>
                          <a:latin typeface="+mn-lt"/>
                          <a:cs typeface="Arial" panose="020B0604020202020204" pitchFamily="34" charset="0"/>
                        </a:rPr>
                        <a:t>a</a:t>
                      </a:r>
                      <a:r>
                        <a:rPr lang="en-US" sz="1800" b="0" dirty="0">
                          <a:solidFill>
                            <a:schemeClr val="tx1"/>
                          </a:solidFill>
                          <a:effectLst/>
                          <a:latin typeface="+mn-lt"/>
                          <a:cs typeface="Arial" panose="020B0604020202020204" pitchFamily="34" charset="0"/>
                        </a:rPr>
                        <a:t>ted P</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a</a:t>
                      </a:r>
                      <a:r>
                        <a:rPr lang="en-US" sz="1800" b="0" spc="-15" dirty="0">
                          <a:solidFill>
                            <a:schemeClr val="tx1"/>
                          </a:solidFill>
                          <a:effectLst/>
                          <a:latin typeface="+mn-lt"/>
                          <a:cs typeface="Arial" panose="020B0604020202020204" pitchFamily="34" charset="0"/>
                        </a:rPr>
                        <a:t>c</a:t>
                      </a:r>
                      <a:r>
                        <a:rPr lang="en-US" sz="1800" b="0" dirty="0">
                          <a:solidFill>
                            <a:schemeClr val="tx1"/>
                          </a:solidFill>
                          <a:effectLst/>
                          <a:latin typeface="+mn-lt"/>
                          <a:cs typeface="Arial" panose="020B0604020202020204" pitchFamily="34" charset="0"/>
                        </a:rPr>
                        <a:t>ti</a:t>
                      </a:r>
                      <a:r>
                        <a:rPr lang="en-US" sz="1800" b="0" spc="-15" dirty="0">
                          <a:solidFill>
                            <a:schemeClr val="tx1"/>
                          </a:solidFill>
                          <a:effectLst/>
                          <a:latin typeface="+mn-lt"/>
                          <a:cs typeface="Arial" panose="020B0604020202020204" pitchFamily="34" charset="0"/>
                        </a:rPr>
                        <a:t>c</a:t>
                      </a:r>
                      <a:r>
                        <a:rPr lang="en-US" sz="1800" b="0" dirty="0">
                          <a:solidFill>
                            <a:schemeClr val="tx1"/>
                          </a:solidFill>
                          <a:effectLst/>
                          <a:latin typeface="+mn-lt"/>
                          <a:cs typeface="Arial" panose="020B0604020202020204" pitchFamily="34" charset="0"/>
                        </a:rPr>
                        <a:t>es</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eaLnBrk="0" hangingPunct="0">
                        <a:lnSpc>
                          <a:spcPct val="115000"/>
                        </a:lnSpc>
                        <a:spcAft>
                          <a:spcPts val="0"/>
                        </a:spcAft>
                        <a:tabLst>
                          <a:tab pos="285750" algn="l"/>
                        </a:tabLst>
                      </a:pP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nf</a:t>
                      </a:r>
                      <a:r>
                        <a:rPr lang="en-US" sz="1800" b="0" dirty="0">
                          <a:solidFill>
                            <a:schemeClr val="tx1"/>
                          </a:solidFill>
                          <a:effectLst/>
                          <a:latin typeface="+mn-lt"/>
                          <a:cs typeface="Arial" panose="020B0604020202020204" pitchFamily="34" charset="0"/>
                        </a:rPr>
                        <a:t>a</a:t>
                      </a:r>
                      <a:r>
                        <a:rPr lang="en-US" sz="1800" b="0" spc="-5" dirty="0">
                          <a:solidFill>
                            <a:schemeClr val="tx1"/>
                          </a:solidFill>
                          <a:effectLst/>
                          <a:latin typeface="+mn-lt"/>
                          <a:cs typeface="Arial" panose="020B0604020202020204" pitchFamily="34" charset="0"/>
                        </a:rPr>
                        <a:t>n</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s</a:t>
                      </a:r>
                      <a:r>
                        <a:rPr lang="en-US" sz="1800" b="0" spc="55"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br</a:t>
                      </a:r>
                      <a:r>
                        <a:rPr lang="en-US" sz="1800" b="0" dirty="0">
                          <a:solidFill>
                            <a:schemeClr val="tx1"/>
                          </a:solidFill>
                          <a:effectLst/>
                          <a:latin typeface="+mn-lt"/>
                          <a:cs typeface="Arial" panose="020B0604020202020204" pitchFamily="34" charset="0"/>
                        </a:rPr>
                        <a:t>ea</a:t>
                      </a:r>
                      <a:r>
                        <a:rPr lang="en-US" sz="1800" b="0" spc="-1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t</a:t>
                      </a:r>
                      <a:r>
                        <a:rPr lang="en-US" sz="1800" b="0" spc="5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f</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d</a:t>
                      </a:r>
                      <a:r>
                        <a:rPr lang="en-US" sz="1800" b="0" spc="55"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w</a:t>
                      </a:r>
                      <a:r>
                        <a:rPr lang="en-US" sz="1800" b="0" dirty="0">
                          <a:solidFill>
                            <a:schemeClr val="tx1"/>
                          </a:solidFill>
                          <a:effectLst/>
                          <a:latin typeface="+mn-lt"/>
                          <a:cs typeface="Arial" panose="020B0604020202020204" pitchFamily="34" charset="0"/>
                        </a:rPr>
                        <a:t>it</a:t>
                      </a:r>
                      <a:r>
                        <a:rPr lang="en-US" sz="1800" b="0" spc="-15" dirty="0">
                          <a:solidFill>
                            <a:schemeClr val="tx1"/>
                          </a:solidFill>
                          <a:effectLst/>
                          <a:latin typeface="+mn-lt"/>
                          <a:cs typeface="Arial" panose="020B0604020202020204" pitchFamily="34" charset="0"/>
                        </a:rPr>
                        <a:t>h</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n</a:t>
                      </a:r>
                      <a:r>
                        <a:rPr lang="en-US" sz="1800" b="0" spc="50" dirty="0">
                          <a:solidFill>
                            <a:schemeClr val="tx1"/>
                          </a:solidFill>
                          <a:effectLst/>
                          <a:latin typeface="+mn-lt"/>
                          <a:cs typeface="Arial" panose="020B0604020202020204" pitchFamily="34" charset="0"/>
                        </a:rPr>
                        <a:t> </a:t>
                      </a:r>
                      <a:r>
                        <a:rPr lang="en-US" sz="1800" b="0" spc="-15" dirty="0">
                          <a:solidFill>
                            <a:schemeClr val="tx1"/>
                          </a:solidFill>
                          <a:effectLst/>
                          <a:latin typeface="+mn-lt"/>
                          <a:cs typeface="Arial" panose="020B0604020202020204" pitchFamily="34" charset="0"/>
                        </a:rPr>
                        <a:t>o</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e</a:t>
                      </a:r>
                      <a:r>
                        <a:rPr lang="en-US" sz="1800" b="0" spc="6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hou</a:t>
                      </a:r>
                      <a:r>
                        <a:rPr lang="en-US" sz="1800" b="0" dirty="0">
                          <a:solidFill>
                            <a:schemeClr val="tx1"/>
                          </a:solidFill>
                          <a:effectLst/>
                          <a:latin typeface="+mn-lt"/>
                          <a:cs typeface="Arial" panose="020B0604020202020204" pitchFamily="34" charset="0"/>
                        </a:rPr>
                        <a:t>r</a:t>
                      </a:r>
                      <a:r>
                        <a:rPr lang="en-US" sz="1800" b="0" spc="5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f</a:t>
                      </a:r>
                      <a:r>
                        <a:rPr lang="en-US" sz="1800" b="0" spc="65" dirty="0">
                          <a:solidFill>
                            <a:schemeClr val="tx1"/>
                          </a:solidFill>
                          <a:effectLst/>
                          <a:latin typeface="+mn-lt"/>
                          <a:cs typeface="Arial" panose="020B0604020202020204" pitchFamily="34" charset="0"/>
                        </a:rPr>
                        <a:t> </a:t>
                      </a:r>
                      <a:r>
                        <a:rPr lang="en-US" sz="1800" b="0" spc="-15" dirty="0" smtClean="0">
                          <a:solidFill>
                            <a:schemeClr val="tx1"/>
                          </a:solidFill>
                          <a:effectLst/>
                          <a:latin typeface="+mn-lt"/>
                          <a:cs typeface="Arial" panose="020B0604020202020204" pitchFamily="34" charset="0"/>
                        </a:rPr>
                        <a:t>b</a:t>
                      </a:r>
                      <a:r>
                        <a:rPr lang="en-US" sz="1800" b="0" spc="10" dirty="0" smtClean="0">
                          <a:solidFill>
                            <a:schemeClr val="tx1"/>
                          </a:solidFill>
                          <a:effectLst/>
                          <a:latin typeface="+mn-lt"/>
                          <a:cs typeface="Arial" panose="020B0604020202020204" pitchFamily="34" charset="0"/>
                        </a:rPr>
                        <a:t>i</a:t>
                      </a:r>
                      <a:r>
                        <a:rPr lang="en-US" sz="1800" b="0" spc="-15" dirty="0" smtClean="0">
                          <a:solidFill>
                            <a:schemeClr val="tx1"/>
                          </a:solidFill>
                          <a:effectLst/>
                          <a:latin typeface="+mn-lt"/>
                          <a:cs typeface="Arial" panose="020B0604020202020204" pitchFamily="34" charset="0"/>
                        </a:rPr>
                        <a:t>r</a:t>
                      </a:r>
                      <a:r>
                        <a:rPr lang="en-US" sz="1800" b="0" dirty="0" smtClean="0">
                          <a:solidFill>
                            <a:schemeClr val="tx1"/>
                          </a:solidFill>
                          <a:effectLst/>
                          <a:latin typeface="+mn-lt"/>
                          <a:cs typeface="Arial" panose="020B0604020202020204" pitchFamily="34" charset="0"/>
                        </a:rPr>
                        <a:t>th; C</a:t>
                      </a:r>
                      <a:r>
                        <a:rPr lang="en-US" sz="1800" b="0" spc="-15" dirty="0" smtClean="0">
                          <a:solidFill>
                            <a:schemeClr val="tx1"/>
                          </a:solidFill>
                          <a:effectLst/>
                          <a:latin typeface="+mn-lt"/>
                          <a:cs typeface="Arial" panose="020B0604020202020204" pitchFamily="34" charset="0"/>
                        </a:rPr>
                        <a:t>h</a:t>
                      </a:r>
                      <a:r>
                        <a:rPr lang="en-US" sz="1800" b="0" dirty="0" smtClean="0">
                          <a:solidFill>
                            <a:schemeClr val="tx1"/>
                          </a:solidFill>
                          <a:effectLst/>
                          <a:latin typeface="+mn-lt"/>
                          <a:cs typeface="Arial" panose="020B0604020202020204" pitchFamily="34" charset="0"/>
                        </a:rPr>
                        <a:t>il</a:t>
                      </a:r>
                      <a:r>
                        <a:rPr lang="en-US" sz="1800" b="0" spc="-5" dirty="0" smtClean="0">
                          <a:solidFill>
                            <a:schemeClr val="tx1"/>
                          </a:solidFill>
                          <a:effectLst/>
                          <a:latin typeface="+mn-lt"/>
                          <a:cs typeface="Arial" panose="020B0604020202020204" pitchFamily="34" charset="0"/>
                        </a:rPr>
                        <a:t>d</a:t>
                      </a:r>
                      <a:r>
                        <a:rPr lang="en-US" sz="1800" b="0" spc="-15" dirty="0" smtClean="0">
                          <a:solidFill>
                            <a:schemeClr val="tx1"/>
                          </a:solidFill>
                          <a:effectLst/>
                          <a:latin typeface="+mn-lt"/>
                          <a:cs typeface="Arial" panose="020B0604020202020204" pitchFamily="34" charset="0"/>
                        </a:rPr>
                        <a:t>r</a:t>
                      </a:r>
                      <a:r>
                        <a:rPr lang="en-US" sz="1800" b="0" dirty="0" smtClean="0">
                          <a:solidFill>
                            <a:schemeClr val="tx1"/>
                          </a:solidFill>
                          <a:effectLst/>
                          <a:latin typeface="+mn-lt"/>
                          <a:cs typeface="Arial" panose="020B0604020202020204" pitchFamily="34" charset="0"/>
                        </a:rPr>
                        <a:t>en</a:t>
                      </a:r>
                      <a:r>
                        <a:rPr lang="en-US" sz="1800" b="0" spc="70" dirty="0" smtClean="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6</a:t>
                      </a:r>
                      <a:r>
                        <a:rPr lang="en-US" sz="1800" b="0" spc="-10" dirty="0">
                          <a:solidFill>
                            <a:schemeClr val="tx1"/>
                          </a:solidFill>
                          <a:effectLst/>
                          <a:latin typeface="+mn-lt"/>
                          <a:cs typeface="Arial" panose="020B0604020202020204" pitchFamily="34" charset="0"/>
                        </a:rPr>
                        <a:t>-</a:t>
                      </a:r>
                      <a:r>
                        <a:rPr lang="en-US" sz="1800" b="0" dirty="0">
                          <a:solidFill>
                            <a:schemeClr val="tx1"/>
                          </a:solidFill>
                          <a:effectLst/>
                          <a:latin typeface="+mn-lt"/>
                          <a:cs typeface="Arial" panose="020B0604020202020204" pitchFamily="34" charset="0"/>
                        </a:rPr>
                        <a:t>9</a:t>
                      </a:r>
                      <a:r>
                        <a:rPr lang="en-US" sz="1800" b="0" spc="6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m</a:t>
                      </a:r>
                      <a:r>
                        <a:rPr lang="en-US" sz="1800" b="0" spc="-5" dirty="0">
                          <a:solidFill>
                            <a:schemeClr val="tx1"/>
                          </a:solidFill>
                          <a:effectLst/>
                          <a:latin typeface="+mn-lt"/>
                          <a:cs typeface="Arial" panose="020B0604020202020204" pitchFamily="34" charset="0"/>
                        </a:rPr>
                        <a:t>on</a:t>
                      </a:r>
                      <a:r>
                        <a:rPr lang="en-US" sz="1800" b="0" dirty="0">
                          <a:solidFill>
                            <a:schemeClr val="tx1"/>
                          </a:solidFill>
                          <a:effectLst/>
                          <a:latin typeface="+mn-lt"/>
                          <a:cs typeface="Arial" panose="020B0604020202020204" pitchFamily="34" charset="0"/>
                        </a:rPr>
                        <a:t>t</a:t>
                      </a:r>
                      <a:r>
                        <a:rPr lang="en-US" sz="1800" b="0" spc="-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s</a:t>
                      </a:r>
                      <a:r>
                        <a:rPr lang="en-US" sz="1800" b="0" spc="7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w</a:t>
                      </a:r>
                      <a:r>
                        <a:rPr lang="en-US" sz="1800" b="0" spc="-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o</a:t>
                      </a:r>
                      <a:r>
                        <a:rPr lang="en-US" sz="1800" b="0" spc="6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r</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c</a:t>
                      </a:r>
                      <a:r>
                        <a:rPr lang="en-US" sz="1800" b="0" spc="-10" dirty="0">
                          <a:solidFill>
                            <a:schemeClr val="tx1"/>
                          </a:solidFill>
                          <a:effectLst/>
                          <a:latin typeface="+mn-lt"/>
                          <a:cs typeface="Arial" panose="020B0604020202020204" pitchFamily="34" charset="0"/>
                        </a:rPr>
                        <a:t>ei</a:t>
                      </a:r>
                      <a:r>
                        <a:rPr lang="en-US" sz="1800" b="0" dirty="0">
                          <a:solidFill>
                            <a:schemeClr val="tx1"/>
                          </a:solidFill>
                          <a:effectLst/>
                          <a:latin typeface="+mn-lt"/>
                          <a:cs typeface="Arial" panose="020B0604020202020204" pitchFamily="34" charset="0"/>
                        </a:rPr>
                        <a:t>ved</a:t>
                      </a:r>
                      <a:r>
                        <a:rPr lang="en-US" sz="1800" b="0" spc="70" dirty="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br</a:t>
                      </a:r>
                      <a:r>
                        <a:rPr lang="en-US" sz="1800" b="0" dirty="0">
                          <a:solidFill>
                            <a:schemeClr val="tx1"/>
                          </a:solidFill>
                          <a:effectLst/>
                          <a:latin typeface="+mn-lt"/>
                          <a:cs typeface="Arial" panose="020B0604020202020204" pitchFamily="34" charset="0"/>
                        </a:rPr>
                        <a:t>e</a:t>
                      </a:r>
                      <a:r>
                        <a:rPr lang="en-US" sz="1800" b="0" spc="-15" dirty="0">
                          <a:solidFill>
                            <a:schemeClr val="tx1"/>
                          </a:solidFill>
                          <a:effectLst/>
                          <a:latin typeface="+mn-lt"/>
                          <a:cs typeface="Arial" panose="020B0604020202020204" pitchFamily="34" charset="0"/>
                        </a:rPr>
                        <a:t>a</a:t>
                      </a:r>
                      <a:r>
                        <a:rPr lang="en-US" sz="1800" b="0" spc="-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t </a:t>
                      </a:r>
                      <a:r>
                        <a:rPr lang="en-US" sz="1800" b="0" spc="-10" dirty="0">
                          <a:solidFill>
                            <a:schemeClr val="tx1"/>
                          </a:solidFill>
                          <a:effectLst/>
                          <a:latin typeface="+mn-lt"/>
                          <a:cs typeface="Arial" panose="020B0604020202020204" pitchFamily="34" charset="0"/>
                        </a:rPr>
                        <a:t>mi</a:t>
                      </a:r>
                      <a:r>
                        <a:rPr lang="en-US" sz="1800" b="0" spc="10" dirty="0">
                          <a:solidFill>
                            <a:schemeClr val="tx1"/>
                          </a:solidFill>
                          <a:effectLst/>
                          <a:latin typeface="+mn-lt"/>
                          <a:cs typeface="Arial" panose="020B0604020202020204" pitchFamily="34" charset="0"/>
                        </a:rPr>
                        <a:t>l</a:t>
                      </a:r>
                      <a:r>
                        <a:rPr lang="en-US" sz="1800" b="0" dirty="0">
                          <a:solidFill>
                            <a:schemeClr val="tx1"/>
                          </a:solidFill>
                          <a:effectLst/>
                          <a:latin typeface="+mn-lt"/>
                          <a:cs typeface="Arial" panose="020B0604020202020204" pitchFamily="34" charset="0"/>
                        </a:rPr>
                        <a:t>k</a:t>
                      </a:r>
                      <a:r>
                        <a:rPr lang="en-US" sz="1800" b="0" spc="8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a</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d</a:t>
                      </a:r>
                      <a:r>
                        <a:rPr lang="en-US" sz="1800" b="0" spc="75" dirty="0">
                          <a:solidFill>
                            <a:schemeClr val="tx1"/>
                          </a:solidFill>
                          <a:effectLst/>
                          <a:latin typeface="+mn-lt"/>
                          <a:cs typeface="Arial" panose="020B0604020202020204" pitchFamily="34" charset="0"/>
                        </a:rPr>
                        <a:t> </a:t>
                      </a:r>
                      <a:r>
                        <a:rPr lang="en-US" sz="1800" b="0" spc="-5" dirty="0" smtClean="0">
                          <a:solidFill>
                            <a:schemeClr val="tx1"/>
                          </a:solidFill>
                          <a:effectLst/>
                          <a:latin typeface="+mn-lt"/>
                          <a:cs typeface="Arial" panose="020B0604020202020204" pitchFamily="34" charset="0"/>
                        </a:rPr>
                        <a:t>s</a:t>
                      </a:r>
                      <a:r>
                        <a:rPr lang="en-US" sz="1800" b="0" spc="-15" dirty="0" smtClean="0">
                          <a:solidFill>
                            <a:schemeClr val="tx1"/>
                          </a:solidFill>
                          <a:effectLst/>
                          <a:latin typeface="+mn-lt"/>
                          <a:cs typeface="Arial" panose="020B0604020202020204" pitchFamily="34" charset="0"/>
                        </a:rPr>
                        <a:t>o</a:t>
                      </a:r>
                      <a:r>
                        <a:rPr lang="en-US" sz="1800" b="0" spc="-10" dirty="0" smtClean="0">
                          <a:solidFill>
                            <a:schemeClr val="tx1"/>
                          </a:solidFill>
                          <a:effectLst/>
                          <a:latin typeface="+mn-lt"/>
                          <a:cs typeface="Arial" panose="020B0604020202020204" pitchFamily="34" charset="0"/>
                        </a:rPr>
                        <a:t>l</a:t>
                      </a:r>
                      <a:r>
                        <a:rPr lang="en-US" sz="1800" b="0" spc="10" dirty="0" smtClean="0">
                          <a:solidFill>
                            <a:schemeClr val="tx1"/>
                          </a:solidFill>
                          <a:effectLst/>
                          <a:latin typeface="+mn-lt"/>
                          <a:cs typeface="Arial" panose="020B0604020202020204" pitchFamily="34" charset="0"/>
                        </a:rPr>
                        <a:t>i</a:t>
                      </a:r>
                      <a:r>
                        <a:rPr lang="en-US" sz="1800" b="0" spc="-15" dirty="0" smtClean="0">
                          <a:solidFill>
                            <a:schemeClr val="tx1"/>
                          </a:solidFill>
                          <a:effectLst/>
                          <a:latin typeface="+mn-lt"/>
                          <a:cs typeface="Arial" panose="020B0604020202020204" pitchFamily="34" charset="0"/>
                        </a:rPr>
                        <a:t>d </a:t>
                      </a:r>
                      <a:r>
                        <a:rPr lang="en-US" sz="1800" b="0" spc="80" dirty="0" smtClean="0">
                          <a:solidFill>
                            <a:schemeClr val="tx1"/>
                          </a:solidFill>
                          <a:effectLst/>
                          <a:latin typeface="+mn-lt"/>
                          <a:cs typeface="Arial" panose="020B0604020202020204" pitchFamily="34" charset="0"/>
                        </a:rPr>
                        <a:t>food; </a:t>
                      </a:r>
                      <a:r>
                        <a:rPr lang="en-US" sz="1800" b="0" dirty="0" smtClean="0">
                          <a:solidFill>
                            <a:schemeClr val="tx1"/>
                          </a:solidFill>
                          <a:effectLst/>
                          <a:latin typeface="+mn-lt"/>
                          <a:cs typeface="Arial" panose="020B0604020202020204" pitchFamily="34" charset="0"/>
                        </a:rPr>
                        <a:t>C</a:t>
                      </a:r>
                      <a:r>
                        <a:rPr lang="en-US" sz="1800" b="0" spc="-15" dirty="0" smtClean="0">
                          <a:solidFill>
                            <a:schemeClr val="tx1"/>
                          </a:solidFill>
                          <a:effectLst/>
                          <a:latin typeface="+mn-lt"/>
                          <a:cs typeface="Arial" panose="020B0604020202020204" pitchFamily="34" charset="0"/>
                        </a:rPr>
                        <a:t>h</a:t>
                      </a:r>
                      <a:r>
                        <a:rPr lang="en-US" sz="1800" b="0" dirty="0" smtClean="0">
                          <a:solidFill>
                            <a:schemeClr val="tx1"/>
                          </a:solidFill>
                          <a:effectLst/>
                          <a:latin typeface="+mn-lt"/>
                          <a:cs typeface="Arial" panose="020B0604020202020204" pitchFamily="34" charset="0"/>
                        </a:rPr>
                        <a:t>il</a:t>
                      </a:r>
                      <a:r>
                        <a:rPr lang="en-US" sz="1800" b="0" spc="-5" dirty="0" smtClean="0">
                          <a:solidFill>
                            <a:schemeClr val="tx1"/>
                          </a:solidFill>
                          <a:effectLst/>
                          <a:latin typeface="+mn-lt"/>
                          <a:cs typeface="Arial" panose="020B0604020202020204" pitchFamily="34" charset="0"/>
                        </a:rPr>
                        <a:t>d</a:t>
                      </a:r>
                      <a:r>
                        <a:rPr lang="en-US" sz="1800" b="0" spc="-15" dirty="0" smtClean="0">
                          <a:solidFill>
                            <a:schemeClr val="tx1"/>
                          </a:solidFill>
                          <a:effectLst/>
                          <a:latin typeface="+mn-lt"/>
                          <a:cs typeface="Arial" panose="020B0604020202020204" pitchFamily="34" charset="0"/>
                        </a:rPr>
                        <a:t>r</a:t>
                      </a:r>
                      <a:r>
                        <a:rPr lang="en-US" sz="1800" b="0" dirty="0" smtClean="0">
                          <a:solidFill>
                            <a:schemeClr val="tx1"/>
                          </a:solidFill>
                          <a:effectLst/>
                          <a:latin typeface="+mn-lt"/>
                          <a:cs typeface="Arial" panose="020B0604020202020204" pitchFamily="34" charset="0"/>
                        </a:rPr>
                        <a:t>en</a:t>
                      </a:r>
                      <a:r>
                        <a:rPr lang="en-US" sz="1800" b="0" spc="65" dirty="0" smtClean="0">
                          <a:solidFill>
                            <a:schemeClr val="tx1"/>
                          </a:solidFill>
                          <a:effectLst/>
                          <a:latin typeface="+mn-lt"/>
                          <a:cs typeface="Arial" panose="020B0604020202020204" pitchFamily="34" charset="0"/>
                        </a:rPr>
                        <a:t> </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ec</a:t>
                      </a:r>
                      <a:r>
                        <a:rPr lang="en-US" sz="1800" b="0" spc="-10" dirty="0">
                          <a:solidFill>
                            <a:schemeClr val="tx1"/>
                          </a:solidFill>
                          <a:effectLst/>
                          <a:latin typeface="+mn-lt"/>
                          <a:cs typeface="Arial" panose="020B0604020202020204" pitchFamily="34" charset="0"/>
                        </a:rPr>
                        <a:t>ei</a:t>
                      </a:r>
                      <a:r>
                        <a:rPr lang="en-US" sz="1800" b="0" spc="-5" dirty="0">
                          <a:solidFill>
                            <a:schemeClr val="tx1"/>
                          </a:solidFill>
                          <a:effectLst/>
                          <a:latin typeface="+mn-lt"/>
                          <a:cs typeface="Arial" panose="020B0604020202020204" pitchFamily="34" charset="0"/>
                        </a:rPr>
                        <a:t>v</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r>
                        <a:rPr lang="en-US" sz="1800" b="0" spc="8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V</a:t>
                      </a:r>
                      <a:r>
                        <a:rPr lang="en-US" sz="1800" b="0" spc="-1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t</a:t>
                      </a:r>
                      <a:r>
                        <a:rPr lang="en-US" sz="1800" b="0" spc="-15" dirty="0">
                          <a:solidFill>
                            <a:schemeClr val="tx1"/>
                          </a:solidFill>
                          <a:effectLst/>
                          <a:latin typeface="+mn-lt"/>
                          <a:cs typeface="Arial" panose="020B0604020202020204" pitchFamily="34" charset="0"/>
                        </a:rPr>
                        <a:t>a</a:t>
                      </a:r>
                      <a:r>
                        <a:rPr lang="en-US" sz="1800" b="0" spc="-10" dirty="0">
                          <a:solidFill>
                            <a:schemeClr val="tx1"/>
                          </a:solidFill>
                          <a:effectLst/>
                          <a:latin typeface="+mn-lt"/>
                          <a:cs typeface="Arial" panose="020B0604020202020204" pitchFamily="34" charset="0"/>
                        </a:rPr>
                        <a:t>m</a:t>
                      </a:r>
                      <a:r>
                        <a:rPr lang="en-US" sz="1800" b="0" dirty="0">
                          <a:solidFill>
                            <a:schemeClr val="tx1"/>
                          </a:solidFill>
                          <a:effectLst/>
                          <a:latin typeface="+mn-lt"/>
                          <a:cs typeface="Arial" panose="020B0604020202020204" pitchFamily="34" charset="0"/>
                        </a:rPr>
                        <a:t>in</a:t>
                      </a:r>
                      <a:r>
                        <a:rPr lang="en-US" sz="1800" b="0" spc="80" dirty="0">
                          <a:solidFill>
                            <a:schemeClr val="tx1"/>
                          </a:solidFill>
                          <a:effectLst/>
                          <a:latin typeface="+mn-lt"/>
                          <a:cs typeface="Arial" panose="020B0604020202020204" pitchFamily="34" charset="0"/>
                        </a:rPr>
                        <a:t> </a:t>
                      </a:r>
                      <a:r>
                        <a:rPr lang="en-US" sz="1800" b="0" dirty="0">
                          <a:solidFill>
                            <a:schemeClr val="tx1"/>
                          </a:solidFill>
                          <a:effectLst/>
                          <a:latin typeface="+mn-lt"/>
                          <a:cs typeface="Arial" panose="020B0604020202020204" pitchFamily="34" charset="0"/>
                        </a:rPr>
                        <a:t>A</a:t>
                      </a:r>
                      <a:r>
                        <a:rPr lang="en-US" sz="1800" b="0" spc="90" dirty="0">
                          <a:solidFill>
                            <a:schemeClr val="tx1"/>
                          </a:solidFill>
                          <a:effectLst/>
                          <a:latin typeface="+mn-lt"/>
                          <a:cs typeface="Arial" panose="020B0604020202020204" pitchFamily="34" charset="0"/>
                        </a:rPr>
                        <a:t> </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09684">
                <a:tc>
                  <a:txBody>
                    <a:bodyPr/>
                    <a:lstStyle/>
                    <a:p>
                      <a:pPr marL="62865" marR="61595" eaLnBrk="0" hangingPunct="0">
                        <a:lnSpc>
                          <a:spcPct val="100000"/>
                        </a:lnSpc>
                        <a:spcAft>
                          <a:spcPts val="0"/>
                        </a:spcAft>
                      </a:pP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mm</a:t>
                      </a:r>
                      <a:r>
                        <a:rPr lang="en-US" sz="1800" b="0" spc="-5" dirty="0">
                          <a:solidFill>
                            <a:schemeClr val="tx1"/>
                          </a:solidFill>
                          <a:effectLst/>
                          <a:latin typeface="+mn-lt"/>
                          <a:cs typeface="Arial" panose="020B0604020202020204" pitchFamily="34" charset="0"/>
                        </a:rPr>
                        <a:t>u</a:t>
                      </a:r>
                      <a:r>
                        <a:rPr lang="en-US" sz="1800" b="0" spc="-15" dirty="0">
                          <a:solidFill>
                            <a:schemeClr val="tx1"/>
                          </a:solidFill>
                          <a:effectLst/>
                          <a:latin typeface="+mn-lt"/>
                          <a:cs typeface="Arial" panose="020B0604020202020204" pitchFamily="34" charset="0"/>
                        </a:rPr>
                        <a:t>n</a:t>
                      </a:r>
                      <a:r>
                        <a:rPr lang="en-US" sz="1800" b="0" spc="-10" dirty="0">
                          <a:solidFill>
                            <a:schemeClr val="tx1"/>
                          </a:solidFill>
                          <a:effectLst/>
                          <a:latin typeface="+mn-lt"/>
                          <a:cs typeface="Arial" panose="020B0604020202020204" pitchFamily="34" charset="0"/>
                        </a:rPr>
                        <a:t>i</a:t>
                      </a:r>
                      <a:r>
                        <a:rPr lang="en-US" sz="1800" b="0" dirty="0">
                          <a:solidFill>
                            <a:schemeClr val="tx1"/>
                          </a:solidFill>
                          <a:effectLst/>
                          <a:latin typeface="+mn-lt"/>
                          <a:cs typeface="Arial" panose="020B0604020202020204" pitchFamily="34" charset="0"/>
                        </a:rPr>
                        <a:t>za</a:t>
                      </a:r>
                      <a:r>
                        <a:rPr lang="en-US" sz="1800" b="0" spc="-15" dirty="0">
                          <a:solidFill>
                            <a:schemeClr val="tx1"/>
                          </a:solidFill>
                          <a:effectLst/>
                          <a:latin typeface="+mn-lt"/>
                          <a:cs typeface="Arial" panose="020B0604020202020204" pitchFamily="34" charset="0"/>
                        </a:rPr>
                        <a:t>t</a:t>
                      </a:r>
                      <a:r>
                        <a:rPr lang="en-US" sz="1800" b="0" spc="10" dirty="0">
                          <a:solidFill>
                            <a:schemeClr val="tx1"/>
                          </a:solidFill>
                          <a:effectLst/>
                          <a:latin typeface="+mn-lt"/>
                          <a:cs typeface="Arial" panose="020B0604020202020204" pitchFamily="34" charset="0"/>
                        </a:rPr>
                        <a:t>i</a:t>
                      </a:r>
                      <a:r>
                        <a:rPr lang="en-US" sz="1800" b="0" spc="-1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n R</a:t>
                      </a:r>
                      <a:r>
                        <a:rPr lang="en-US" sz="1800" b="0" spc="-15" dirty="0">
                          <a:solidFill>
                            <a:schemeClr val="tx1"/>
                          </a:solidFill>
                          <a:effectLst/>
                          <a:latin typeface="+mn-lt"/>
                          <a:cs typeface="Arial" panose="020B0604020202020204" pitchFamily="34" charset="0"/>
                        </a:rPr>
                        <a:t>a</a:t>
                      </a:r>
                      <a:r>
                        <a:rPr lang="en-US" sz="1800" b="0" spc="5" dirty="0">
                          <a:solidFill>
                            <a:schemeClr val="tx1"/>
                          </a:solidFill>
                          <a:effectLst/>
                          <a:latin typeface="+mn-lt"/>
                          <a:cs typeface="Arial" panose="020B0604020202020204" pitchFamily="34" charset="0"/>
                        </a:rPr>
                        <a:t>t</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s</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344805" eaLnBrk="0" hangingPunct="0">
                        <a:lnSpc>
                          <a:spcPct val="100000"/>
                        </a:lnSpc>
                        <a:spcAft>
                          <a:spcPts val="0"/>
                        </a:spcAft>
                        <a:tabLst>
                          <a:tab pos="285750" algn="l"/>
                        </a:tabLst>
                      </a:pPr>
                      <a:r>
                        <a:rPr lang="en-US" sz="1800" b="0" spc="-10" dirty="0">
                          <a:solidFill>
                            <a:schemeClr val="tx1"/>
                          </a:solidFill>
                          <a:effectLst/>
                          <a:latin typeface="+mn-lt"/>
                          <a:cs typeface="Arial" panose="020B0604020202020204" pitchFamily="34" charset="0"/>
                        </a:rPr>
                        <a:t>C</a:t>
                      </a:r>
                      <a:r>
                        <a:rPr lang="en-US" sz="1800" b="0" spc="-1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il</a:t>
                      </a:r>
                      <a:r>
                        <a:rPr lang="en-US" sz="1800" b="0" spc="-5" dirty="0">
                          <a:solidFill>
                            <a:schemeClr val="tx1"/>
                          </a:solidFill>
                          <a:effectLst/>
                          <a:latin typeface="+mn-lt"/>
                          <a:cs typeface="Arial" panose="020B0604020202020204" pitchFamily="34" charset="0"/>
                        </a:rPr>
                        <a:t>d</a:t>
                      </a:r>
                      <a:r>
                        <a:rPr lang="en-US" sz="1800" b="0" spc="-1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en</a:t>
                      </a:r>
                      <a:r>
                        <a:rPr lang="en-US" sz="1800" b="0" spc="75" dirty="0">
                          <a:solidFill>
                            <a:schemeClr val="tx1"/>
                          </a:solidFill>
                          <a:effectLst/>
                          <a:latin typeface="+mn-lt"/>
                          <a:cs typeface="Arial" panose="020B0604020202020204" pitchFamily="34" charset="0"/>
                        </a:rPr>
                        <a:t> </a:t>
                      </a:r>
                      <a:r>
                        <a:rPr lang="en-US" sz="1800" b="0" spc="10" dirty="0">
                          <a:solidFill>
                            <a:schemeClr val="tx1"/>
                          </a:solidFill>
                          <a:effectLst/>
                          <a:latin typeface="+mn-lt"/>
                          <a:cs typeface="Arial" panose="020B0604020202020204" pitchFamily="34" charset="0"/>
                        </a:rPr>
                        <a:t>i</a:t>
                      </a:r>
                      <a:r>
                        <a:rPr lang="en-US" sz="1800" b="0" spc="-10" dirty="0">
                          <a:solidFill>
                            <a:schemeClr val="tx1"/>
                          </a:solidFill>
                          <a:effectLst/>
                          <a:latin typeface="+mn-lt"/>
                          <a:cs typeface="Arial" panose="020B0604020202020204" pitchFamily="34" charset="0"/>
                        </a:rPr>
                        <a:t>m</a:t>
                      </a:r>
                      <a:r>
                        <a:rPr lang="en-US" sz="1800" b="0" dirty="0">
                          <a:solidFill>
                            <a:schemeClr val="tx1"/>
                          </a:solidFill>
                          <a:effectLst/>
                          <a:latin typeface="+mn-lt"/>
                          <a:cs typeface="Arial" panose="020B0604020202020204" pitchFamily="34" charset="0"/>
                        </a:rPr>
                        <a:t>m</a:t>
                      </a:r>
                      <a:r>
                        <a:rPr lang="en-US" sz="1800" b="0" spc="-5" dirty="0">
                          <a:solidFill>
                            <a:schemeClr val="tx1"/>
                          </a:solidFill>
                          <a:effectLst/>
                          <a:latin typeface="+mn-lt"/>
                          <a:cs typeface="Arial" panose="020B0604020202020204" pitchFamily="34" charset="0"/>
                        </a:rPr>
                        <a:t>u</a:t>
                      </a:r>
                      <a:r>
                        <a:rPr lang="en-US" sz="1800" b="0" spc="-2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ized</a:t>
                      </a:r>
                      <a:r>
                        <a:rPr lang="en-US" sz="1800" b="0" spc="80" dirty="0">
                          <a:solidFill>
                            <a:schemeClr val="tx1"/>
                          </a:solidFill>
                          <a:effectLst/>
                          <a:latin typeface="+mn-lt"/>
                          <a:cs typeface="Arial" panose="020B0604020202020204" pitchFamily="34" charset="0"/>
                        </a:rPr>
                        <a:t> - </a:t>
                      </a:r>
                      <a:r>
                        <a:rPr lang="en-US" sz="1800" b="0" spc="-5" dirty="0">
                          <a:solidFill>
                            <a:schemeClr val="tx1"/>
                          </a:solidFill>
                          <a:effectLst/>
                          <a:latin typeface="+mn-lt"/>
                          <a:cs typeface="Arial" panose="020B0604020202020204" pitchFamily="34" charset="0"/>
                        </a:rPr>
                        <a:t>r</a:t>
                      </a:r>
                      <a:r>
                        <a:rPr lang="en-US" sz="1800" b="0" dirty="0">
                          <a:solidFill>
                            <a:schemeClr val="tx1"/>
                          </a:solidFill>
                          <a:effectLst/>
                          <a:latin typeface="+mn-lt"/>
                          <a:cs typeface="Arial" panose="020B0604020202020204" pitchFamily="34" charset="0"/>
                        </a:rPr>
                        <a:t>e</a:t>
                      </a:r>
                      <a:r>
                        <a:rPr lang="en-US" sz="1800" b="0" spc="-15" dirty="0">
                          <a:solidFill>
                            <a:schemeClr val="tx1"/>
                          </a:solidFill>
                          <a:effectLst/>
                          <a:latin typeface="+mn-lt"/>
                          <a:cs typeface="Arial" panose="020B0604020202020204" pitchFamily="34" charset="0"/>
                        </a:rPr>
                        <a:t>c</a:t>
                      </a:r>
                      <a:r>
                        <a:rPr lang="en-US" sz="1800" b="0" dirty="0">
                          <a:solidFill>
                            <a:schemeClr val="tx1"/>
                          </a:solidFill>
                          <a:effectLst/>
                          <a:latin typeface="+mn-lt"/>
                          <a:cs typeface="Arial" panose="020B0604020202020204" pitchFamily="34" charset="0"/>
                        </a:rPr>
                        <a:t>e</a:t>
                      </a:r>
                      <a:r>
                        <a:rPr lang="en-US" sz="1800" b="0" spc="-1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v</a:t>
                      </a:r>
                      <a:r>
                        <a:rPr lang="en-US" sz="1800" b="0" dirty="0">
                          <a:solidFill>
                            <a:schemeClr val="tx1"/>
                          </a:solidFill>
                          <a:effectLst/>
                          <a:latin typeface="+mn-lt"/>
                          <a:cs typeface="Arial" panose="020B0604020202020204" pitchFamily="34" charset="0"/>
                        </a:rPr>
                        <a:t>i</a:t>
                      </a:r>
                      <a:r>
                        <a:rPr lang="en-US" sz="1800" b="0" spc="-5" dirty="0">
                          <a:solidFill>
                            <a:schemeClr val="tx1"/>
                          </a:solidFill>
                          <a:effectLst/>
                          <a:latin typeface="+mn-lt"/>
                          <a:cs typeface="Arial" panose="020B0604020202020204" pitchFamily="34" charset="0"/>
                        </a:rPr>
                        <a:t>n</a:t>
                      </a:r>
                      <a:r>
                        <a:rPr lang="en-US" sz="1800" b="0" dirty="0">
                          <a:solidFill>
                            <a:schemeClr val="tx1"/>
                          </a:solidFill>
                          <a:effectLst/>
                          <a:latin typeface="+mn-lt"/>
                          <a:cs typeface="Arial" panose="020B0604020202020204" pitchFamily="34" charset="0"/>
                        </a:rPr>
                        <a:t>g</a:t>
                      </a:r>
                      <a:r>
                        <a:rPr lang="en-US" sz="1800" b="0" spc="50" dirty="0">
                          <a:solidFill>
                            <a:schemeClr val="tx1"/>
                          </a:solidFill>
                          <a:effectLst/>
                          <a:latin typeface="+mn-lt"/>
                          <a:cs typeface="Arial" panose="020B0604020202020204" pitchFamily="34" charset="0"/>
                        </a:rPr>
                        <a:t> Polio vaccine, </a:t>
                      </a:r>
                      <a:r>
                        <a:rPr lang="en-US" sz="1800" b="0" dirty="0">
                          <a:solidFill>
                            <a:schemeClr val="tx1"/>
                          </a:solidFill>
                          <a:effectLst/>
                          <a:latin typeface="+mn-lt"/>
                          <a:cs typeface="Arial" panose="020B0604020202020204" pitchFamily="34" charset="0"/>
                        </a:rPr>
                        <a:t>mea</a:t>
                      </a:r>
                      <a:r>
                        <a:rPr lang="en-US" sz="1800" b="0" spc="-15" dirty="0">
                          <a:solidFill>
                            <a:schemeClr val="tx1"/>
                          </a:solidFill>
                          <a:effectLst/>
                          <a:latin typeface="+mn-lt"/>
                          <a:cs typeface="Arial" panose="020B0604020202020204" pitchFamily="34" charset="0"/>
                        </a:rPr>
                        <a:t>s</a:t>
                      </a:r>
                      <a:r>
                        <a:rPr lang="en-US" sz="1800" b="0" dirty="0">
                          <a:solidFill>
                            <a:schemeClr val="tx1"/>
                          </a:solidFill>
                          <a:effectLst/>
                          <a:latin typeface="+mn-lt"/>
                          <a:cs typeface="Arial" panose="020B0604020202020204" pitchFamily="34" charset="0"/>
                        </a:rPr>
                        <a:t>l</a:t>
                      </a:r>
                      <a:r>
                        <a:rPr lang="en-US" sz="1800" b="0" spc="-10" dirty="0">
                          <a:solidFill>
                            <a:schemeClr val="tx1"/>
                          </a:solidFill>
                          <a:effectLst/>
                          <a:latin typeface="+mn-lt"/>
                          <a:cs typeface="Arial" panose="020B0604020202020204" pitchFamily="34" charset="0"/>
                        </a:rPr>
                        <a:t>e</a:t>
                      </a:r>
                      <a:r>
                        <a:rPr lang="en-US" sz="1800" b="0" dirty="0">
                          <a:solidFill>
                            <a:schemeClr val="tx1"/>
                          </a:solidFill>
                          <a:effectLst/>
                          <a:latin typeface="+mn-lt"/>
                          <a:cs typeface="Arial" panose="020B0604020202020204" pitchFamily="34" charset="0"/>
                        </a:rPr>
                        <a:t>s, DPT </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509333">
                <a:tc>
                  <a:txBody>
                    <a:bodyPr/>
                    <a:lstStyle/>
                    <a:p>
                      <a:pPr marL="62865" marR="80010" eaLnBrk="0" hangingPunct="0">
                        <a:lnSpc>
                          <a:spcPct val="115000"/>
                        </a:lnSpc>
                        <a:spcAft>
                          <a:spcPts val="0"/>
                        </a:spcAft>
                      </a:pPr>
                      <a:r>
                        <a:rPr lang="en-US" sz="1800" b="0" dirty="0" smtClean="0">
                          <a:solidFill>
                            <a:schemeClr val="tx1"/>
                          </a:solidFill>
                          <a:effectLst/>
                          <a:latin typeface="+mn-lt"/>
                          <a:cs typeface="Arial" panose="020B0604020202020204" pitchFamily="34" charset="0"/>
                        </a:rPr>
                        <a:t>HIV/AIDS,</a:t>
                      </a:r>
                      <a:r>
                        <a:rPr lang="en-US" sz="1800" b="0" baseline="0" dirty="0" smtClean="0">
                          <a:solidFill>
                            <a:schemeClr val="tx1"/>
                          </a:solidFill>
                          <a:effectLst/>
                          <a:latin typeface="+mn-lt"/>
                          <a:cs typeface="Arial" panose="020B0604020202020204" pitchFamily="34" charset="0"/>
                        </a:rPr>
                        <a:t> RTI/STI</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eaLnBrk="0" hangingPunct="0">
                        <a:lnSpc>
                          <a:spcPts val="1275"/>
                        </a:lnSpc>
                        <a:spcAft>
                          <a:spcPts val="0"/>
                        </a:spcAft>
                      </a:pPr>
                      <a:endParaRPr lang="en-US" sz="1800" b="0" spc="50" dirty="0" smtClean="0">
                        <a:solidFill>
                          <a:schemeClr val="tx1"/>
                        </a:solidFill>
                        <a:effectLst/>
                        <a:latin typeface="+mn-lt"/>
                        <a:cs typeface="Arial" panose="020B0604020202020204" pitchFamily="34" charset="0"/>
                      </a:endParaRPr>
                    </a:p>
                    <a:p>
                      <a:pPr eaLnBrk="0" hangingPunct="0">
                        <a:lnSpc>
                          <a:spcPts val="1275"/>
                        </a:lnSpc>
                        <a:spcAft>
                          <a:spcPts val="0"/>
                        </a:spcAft>
                      </a:pPr>
                      <a:r>
                        <a:rPr lang="en-US" sz="1800" b="0" spc="50" dirty="0" smtClean="0">
                          <a:solidFill>
                            <a:schemeClr val="tx1"/>
                          </a:solidFill>
                          <a:effectLst/>
                          <a:latin typeface="+mn-lt"/>
                          <a:cs typeface="Arial" panose="020B0604020202020204" pitchFamily="34" charset="0"/>
                        </a:rPr>
                        <a:t>Awareness amongst </a:t>
                      </a:r>
                      <a:r>
                        <a:rPr lang="en-US" sz="1800" b="0" dirty="0" smtClean="0">
                          <a:solidFill>
                            <a:schemeClr val="tx1"/>
                          </a:solidFill>
                          <a:effectLst/>
                          <a:latin typeface="+mn-lt"/>
                          <a:cs typeface="Arial" panose="020B0604020202020204" pitchFamily="34" charset="0"/>
                        </a:rPr>
                        <a:t>w</a:t>
                      </a:r>
                      <a:r>
                        <a:rPr lang="en-US" sz="1800" b="0" spc="-5" dirty="0" smtClean="0">
                          <a:solidFill>
                            <a:schemeClr val="tx1"/>
                          </a:solidFill>
                          <a:effectLst/>
                          <a:latin typeface="+mn-lt"/>
                          <a:cs typeface="Arial" panose="020B0604020202020204" pitchFamily="34" charset="0"/>
                        </a:rPr>
                        <a:t>o</a:t>
                      </a:r>
                      <a:r>
                        <a:rPr lang="en-US" sz="1800" b="0" spc="-10" dirty="0" smtClean="0">
                          <a:solidFill>
                            <a:schemeClr val="tx1"/>
                          </a:solidFill>
                          <a:effectLst/>
                          <a:latin typeface="+mn-lt"/>
                          <a:cs typeface="Arial" panose="020B0604020202020204" pitchFamily="34" charset="0"/>
                        </a:rPr>
                        <a:t>me</a:t>
                      </a:r>
                      <a:r>
                        <a:rPr lang="en-US" sz="1800" b="0" dirty="0" smtClean="0">
                          <a:solidFill>
                            <a:schemeClr val="tx1"/>
                          </a:solidFill>
                          <a:effectLst/>
                          <a:latin typeface="+mn-lt"/>
                          <a:cs typeface="Arial" panose="020B0604020202020204" pitchFamily="34" charset="0"/>
                        </a:rPr>
                        <a:t>n</a:t>
                      </a:r>
                      <a:r>
                        <a:rPr lang="en-US" sz="1800" b="0" spc="65" dirty="0" smtClean="0">
                          <a:solidFill>
                            <a:schemeClr val="tx1"/>
                          </a:solidFill>
                          <a:effectLst/>
                          <a:latin typeface="+mn-lt"/>
                          <a:cs typeface="Arial" panose="020B0604020202020204" pitchFamily="34" charset="0"/>
                        </a:rPr>
                        <a:t> about AIDS/HIV/</a:t>
                      </a:r>
                      <a:r>
                        <a:rPr lang="en-US" sz="1800" b="0" spc="-10" dirty="0" smtClean="0">
                          <a:solidFill>
                            <a:schemeClr val="tx1"/>
                          </a:solidFill>
                          <a:effectLst/>
                          <a:latin typeface="+mn-lt"/>
                          <a:cs typeface="Arial" panose="020B0604020202020204" pitchFamily="34" charset="0"/>
                        </a:rPr>
                        <a:t>RT</a:t>
                      </a:r>
                      <a:r>
                        <a:rPr lang="en-US" sz="1800" b="0" dirty="0" smtClean="0">
                          <a:solidFill>
                            <a:schemeClr val="tx1"/>
                          </a:solidFill>
                          <a:effectLst/>
                          <a:latin typeface="+mn-lt"/>
                          <a:cs typeface="Arial" panose="020B0604020202020204" pitchFamily="34" charset="0"/>
                        </a:rPr>
                        <a:t>I/</a:t>
                      </a:r>
                      <a:r>
                        <a:rPr lang="en-US" sz="1800" b="0" spc="-5" dirty="0" smtClean="0">
                          <a:solidFill>
                            <a:schemeClr val="tx1"/>
                          </a:solidFill>
                          <a:effectLst/>
                          <a:latin typeface="+mn-lt"/>
                          <a:cs typeface="Arial" panose="020B0604020202020204" pitchFamily="34" charset="0"/>
                        </a:rPr>
                        <a:t>S</a:t>
                      </a:r>
                      <a:r>
                        <a:rPr lang="en-US" sz="1800" b="0" spc="-20" dirty="0" smtClean="0">
                          <a:solidFill>
                            <a:schemeClr val="tx1"/>
                          </a:solidFill>
                          <a:effectLst/>
                          <a:latin typeface="+mn-lt"/>
                          <a:cs typeface="Arial" panose="020B0604020202020204" pitchFamily="34" charset="0"/>
                        </a:rPr>
                        <a:t>T</a:t>
                      </a:r>
                      <a:r>
                        <a:rPr lang="en-US" sz="1800" b="0" dirty="0" smtClean="0">
                          <a:solidFill>
                            <a:schemeClr val="tx1"/>
                          </a:solidFill>
                          <a:effectLst/>
                          <a:latin typeface="+mn-lt"/>
                          <a:cs typeface="Arial" panose="020B0604020202020204" pitchFamily="34" charset="0"/>
                        </a:rPr>
                        <a:t>I</a:t>
                      </a:r>
                      <a:r>
                        <a:rPr lang="en-US" sz="1800" b="0" spc="75" dirty="0" smtClean="0">
                          <a:solidFill>
                            <a:schemeClr val="tx1"/>
                          </a:solidFill>
                          <a:effectLst/>
                          <a:latin typeface="+mn-lt"/>
                          <a:cs typeface="Arial" panose="020B0604020202020204" pitchFamily="34" charset="0"/>
                        </a:rPr>
                        <a:t> </a:t>
                      </a:r>
                    </a:p>
                    <a:p>
                      <a:pPr eaLnBrk="0" hangingPunct="0">
                        <a:lnSpc>
                          <a:spcPts val="1275"/>
                        </a:lnSpc>
                        <a:spcAft>
                          <a:spcPts val="0"/>
                        </a:spcAft>
                      </a:pPr>
                      <a:endParaRPr lang="en-US" sz="1800" b="0" spc="75" dirty="0" smtClean="0">
                        <a:solidFill>
                          <a:schemeClr val="tx1"/>
                        </a:solidFill>
                        <a:effectLst/>
                        <a:latin typeface="+mn-lt"/>
                        <a:cs typeface="Arial" panose="020B0604020202020204" pitchFamily="34" charset="0"/>
                      </a:endParaRPr>
                    </a:p>
                    <a:p>
                      <a:pPr eaLnBrk="0" hangingPunct="0">
                        <a:lnSpc>
                          <a:spcPts val="1275"/>
                        </a:lnSpc>
                        <a:spcAft>
                          <a:spcPts val="0"/>
                        </a:spcAft>
                      </a:pPr>
                      <a:r>
                        <a:rPr lang="en-US" sz="1800" b="0" spc="75" dirty="0" smtClean="0">
                          <a:solidFill>
                            <a:schemeClr val="tx1"/>
                          </a:solidFill>
                          <a:effectLst/>
                          <a:latin typeface="+mn-lt"/>
                          <a:cs typeface="Arial" panose="020B0604020202020204" pitchFamily="34" charset="0"/>
                        </a:rPr>
                        <a:t>Treatment of RTI/STI</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763999">
                <a:tc>
                  <a:txBody>
                    <a:bodyPr/>
                    <a:lstStyle/>
                    <a:p>
                      <a:pPr marL="62865" marR="278765" eaLnBrk="0" hangingPunct="0">
                        <a:lnSpc>
                          <a:spcPct val="100000"/>
                        </a:lnSpc>
                        <a:spcAft>
                          <a:spcPts val="0"/>
                        </a:spcAft>
                      </a:pPr>
                      <a:r>
                        <a:rPr lang="en-US" sz="1800" b="0" dirty="0">
                          <a:solidFill>
                            <a:schemeClr val="tx1"/>
                          </a:solidFill>
                          <a:effectLst/>
                          <a:latin typeface="+mn-lt"/>
                          <a:cs typeface="Arial" panose="020B0604020202020204" pitchFamily="34" charset="0"/>
                        </a:rPr>
                        <a:t>C</a:t>
                      </a:r>
                      <a:r>
                        <a:rPr lang="en-US" sz="1800" b="0" spc="-15" dirty="0">
                          <a:solidFill>
                            <a:schemeClr val="tx1"/>
                          </a:solidFill>
                          <a:effectLst/>
                          <a:latin typeface="+mn-lt"/>
                          <a:cs typeface="Arial" panose="020B0604020202020204" pitchFamily="34" charset="0"/>
                        </a:rPr>
                        <a:t>h</a:t>
                      </a:r>
                      <a:r>
                        <a:rPr lang="en-US" sz="1800" b="0" dirty="0">
                          <a:solidFill>
                            <a:schemeClr val="tx1"/>
                          </a:solidFill>
                          <a:effectLst/>
                          <a:latin typeface="+mn-lt"/>
                          <a:cs typeface="Arial" panose="020B0604020202020204" pitchFamily="34" charset="0"/>
                        </a:rPr>
                        <a:t>ild M</a:t>
                      </a:r>
                      <a:r>
                        <a:rPr lang="en-US" sz="1800" b="0" spc="-15" dirty="0">
                          <a:solidFill>
                            <a:schemeClr val="tx1"/>
                          </a:solidFill>
                          <a:effectLst/>
                          <a:latin typeface="+mn-lt"/>
                          <a:cs typeface="Arial" panose="020B0604020202020204" pitchFamily="34" charset="0"/>
                        </a:rPr>
                        <a:t>o</a:t>
                      </a:r>
                      <a:r>
                        <a:rPr lang="en-US" sz="1800" b="0" dirty="0">
                          <a:solidFill>
                            <a:schemeClr val="tx1"/>
                          </a:solidFill>
                          <a:effectLst/>
                          <a:latin typeface="+mn-lt"/>
                          <a:cs typeface="Arial" panose="020B0604020202020204" pitchFamily="34" charset="0"/>
                        </a:rPr>
                        <a:t>r</a:t>
                      </a:r>
                      <a:r>
                        <a:rPr lang="en-US" sz="1800" b="0" spc="-15" dirty="0">
                          <a:solidFill>
                            <a:schemeClr val="tx1"/>
                          </a:solidFill>
                          <a:effectLst/>
                          <a:latin typeface="+mn-lt"/>
                          <a:cs typeface="Arial" panose="020B0604020202020204" pitchFamily="34" charset="0"/>
                        </a:rPr>
                        <a:t>b</a:t>
                      </a:r>
                      <a:r>
                        <a:rPr lang="en-US" sz="1800" b="0" spc="10" dirty="0">
                          <a:solidFill>
                            <a:schemeClr val="tx1"/>
                          </a:solidFill>
                          <a:effectLst/>
                          <a:latin typeface="+mn-lt"/>
                          <a:cs typeface="Arial" panose="020B0604020202020204" pitchFamily="34" charset="0"/>
                        </a:rPr>
                        <a:t>i</a:t>
                      </a:r>
                      <a:r>
                        <a:rPr lang="en-US" sz="1800" b="0" spc="-25" dirty="0">
                          <a:solidFill>
                            <a:schemeClr val="tx1"/>
                          </a:solidFill>
                          <a:effectLst/>
                          <a:latin typeface="+mn-lt"/>
                          <a:cs typeface="Arial" panose="020B0604020202020204" pitchFamily="34" charset="0"/>
                        </a:rPr>
                        <a:t>d</a:t>
                      </a:r>
                      <a:r>
                        <a:rPr lang="en-US" sz="1800" b="0" spc="10" dirty="0">
                          <a:solidFill>
                            <a:schemeClr val="tx1"/>
                          </a:solidFill>
                          <a:effectLst/>
                          <a:latin typeface="+mn-lt"/>
                          <a:cs typeface="Arial" panose="020B0604020202020204" pitchFamily="34" charset="0"/>
                        </a:rPr>
                        <a:t>i</a:t>
                      </a:r>
                      <a:r>
                        <a:rPr lang="en-US" sz="1800" b="0" spc="-15" dirty="0">
                          <a:solidFill>
                            <a:schemeClr val="tx1"/>
                          </a:solidFill>
                          <a:effectLst/>
                          <a:latin typeface="+mn-lt"/>
                          <a:cs typeface="Arial" panose="020B0604020202020204" pitchFamily="34" charset="0"/>
                        </a:rPr>
                        <a:t>t</a:t>
                      </a:r>
                      <a:r>
                        <a:rPr lang="en-US" sz="1800" b="0" dirty="0">
                          <a:solidFill>
                            <a:schemeClr val="tx1"/>
                          </a:solidFill>
                          <a:effectLst/>
                          <a:latin typeface="+mn-lt"/>
                          <a:cs typeface="Arial" panose="020B0604020202020204" pitchFamily="34" charset="0"/>
                        </a:rPr>
                        <a:t>y and care seeking </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eaLnBrk="0" hangingPunct="0">
                        <a:lnSpc>
                          <a:spcPct val="115000"/>
                        </a:lnSpc>
                        <a:spcAft>
                          <a:spcPts val="0"/>
                        </a:spcAft>
                        <a:tabLst>
                          <a:tab pos="285750" algn="l"/>
                        </a:tabLst>
                      </a:pPr>
                      <a:r>
                        <a:rPr lang="en-US" sz="1800" b="0" spc="55" dirty="0" smtClean="0">
                          <a:solidFill>
                            <a:schemeClr val="tx1"/>
                          </a:solidFill>
                          <a:effectLst/>
                          <a:latin typeface="+mn-lt"/>
                          <a:cs typeface="Arial" panose="020B0604020202020204" pitchFamily="34" charset="0"/>
                        </a:rPr>
                        <a:t>C</a:t>
                      </a:r>
                      <a:r>
                        <a:rPr lang="en-US" sz="1800" b="0" spc="-15" dirty="0" smtClean="0">
                          <a:solidFill>
                            <a:schemeClr val="tx1"/>
                          </a:solidFill>
                          <a:effectLst/>
                          <a:latin typeface="+mn-lt"/>
                          <a:cs typeface="Arial" panose="020B0604020202020204" pitchFamily="34" charset="0"/>
                        </a:rPr>
                        <a:t>h</a:t>
                      </a:r>
                      <a:r>
                        <a:rPr lang="en-US" sz="1800" b="0" dirty="0" smtClean="0">
                          <a:solidFill>
                            <a:schemeClr val="tx1"/>
                          </a:solidFill>
                          <a:effectLst/>
                          <a:latin typeface="+mn-lt"/>
                          <a:cs typeface="Arial" panose="020B0604020202020204" pitchFamily="34" charset="0"/>
                        </a:rPr>
                        <a:t>il</a:t>
                      </a:r>
                      <a:r>
                        <a:rPr lang="en-US" sz="1800" b="0" spc="-5" dirty="0" smtClean="0">
                          <a:solidFill>
                            <a:schemeClr val="tx1"/>
                          </a:solidFill>
                          <a:effectLst/>
                          <a:latin typeface="+mn-lt"/>
                          <a:cs typeface="Arial" panose="020B0604020202020204" pitchFamily="34" charset="0"/>
                        </a:rPr>
                        <a:t>d</a:t>
                      </a:r>
                      <a:r>
                        <a:rPr lang="en-US" sz="1800" b="0" spc="-15" dirty="0" smtClean="0">
                          <a:solidFill>
                            <a:schemeClr val="tx1"/>
                          </a:solidFill>
                          <a:effectLst/>
                          <a:latin typeface="+mn-lt"/>
                          <a:cs typeface="Arial" panose="020B0604020202020204" pitchFamily="34" charset="0"/>
                        </a:rPr>
                        <a:t>r</a:t>
                      </a:r>
                      <a:r>
                        <a:rPr lang="en-US" sz="1800" b="0" dirty="0" smtClean="0">
                          <a:solidFill>
                            <a:schemeClr val="tx1"/>
                          </a:solidFill>
                          <a:effectLst/>
                          <a:latin typeface="+mn-lt"/>
                          <a:cs typeface="Arial" panose="020B0604020202020204" pitchFamily="34" charset="0"/>
                        </a:rPr>
                        <a:t>en</a:t>
                      </a:r>
                      <a:r>
                        <a:rPr lang="en-US" sz="1800" b="0" spc="65" dirty="0" smtClean="0">
                          <a:solidFill>
                            <a:schemeClr val="tx1"/>
                          </a:solidFill>
                          <a:effectLst/>
                          <a:latin typeface="+mn-lt"/>
                          <a:cs typeface="Arial" panose="020B0604020202020204" pitchFamily="34" charset="0"/>
                        </a:rPr>
                        <a:t> </a:t>
                      </a:r>
                      <a:r>
                        <a:rPr lang="en-US" sz="1800" b="0" spc="-5" dirty="0" smtClean="0">
                          <a:solidFill>
                            <a:schemeClr val="tx1"/>
                          </a:solidFill>
                          <a:effectLst/>
                          <a:latin typeface="+mn-lt"/>
                          <a:cs typeface="Arial" panose="020B0604020202020204" pitchFamily="34" charset="0"/>
                        </a:rPr>
                        <a:t>suf</a:t>
                      </a:r>
                      <a:r>
                        <a:rPr lang="en-US" sz="1800" b="0" spc="-20" dirty="0" smtClean="0">
                          <a:solidFill>
                            <a:schemeClr val="tx1"/>
                          </a:solidFill>
                          <a:effectLst/>
                          <a:latin typeface="+mn-lt"/>
                          <a:cs typeface="Arial" panose="020B0604020202020204" pitchFamily="34" charset="0"/>
                        </a:rPr>
                        <a:t>f</a:t>
                      </a:r>
                      <a:r>
                        <a:rPr lang="en-US" sz="1800" b="0" dirty="0" smtClean="0">
                          <a:solidFill>
                            <a:schemeClr val="tx1"/>
                          </a:solidFill>
                          <a:effectLst/>
                          <a:latin typeface="+mn-lt"/>
                          <a:cs typeface="Arial" panose="020B0604020202020204" pitchFamily="34" charset="0"/>
                        </a:rPr>
                        <a:t>e</a:t>
                      </a:r>
                      <a:r>
                        <a:rPr lang="en-US" sz="1800" b="0" spc="-5" dirty="0" smtClean="0">
                          <a:solidFill>
                            <a:schemeClr val="tx1"/>
                          </a:solidFill>
                          <a:effectLst/>
                          <a:latin typeface="+mn-lt"/>
                          <a:cs typeface="Arial" panose="020B0604020202020204" pitchFamily="34" charset="0"/>
                        </a:rPr>
                        <a:t>r</a:t>
                      </a:r>
                      <a:r>
                        <a:rPr lang="en-US" sz="1800" b="0" spc="10" dirty="0" smtClean="0">
                          <a:solidFill>
                            <a:schemeClr val="tx1"/>
                          </a:solidFill>
                          <a:effectLst/>
                          <a:latin typeface="+mn-lt"/>
                          <a:cs typeface="Arial" panose="020B0604020202020204" pitchFamily="34" charset="0"/>
                        </a:rPr>
                        <a:t>i</a:t>
                      </a:r>
                      <a:r>
                        <a:rPr lang="en-US" sz="1800" b="0" spc="-15" dirty="0" smtClean="0">
                          <a:solidFill>
                            <a:schemeClr val="tx1"/>
                          </a:solidFill>
                          <a:effectLst/>
                          <a:latin typeface="+mn-lt"/>
                          <a:cs typeface="Arial" panose="020B0604020202020204" pitchFamily="34" charset="0"/>
                        </a:rPr>
                        <a:t>n</a:t>
                      </a:r>
                      <a:r>
                        <a:rPr lang="en-US" sz="1800" b="0" dirty="0" smtClean="0">
                          <a:solidFill>
                            <a:schemeClr val="tx1"/>
                          </a:solidFill>
                          <a:effectLst/>
                          <a:latin typeface="+mn-lt"/>
                          <a:cs typeface="Arial" panose="020B0604020202020204" pitchFamily="34" charset="0"/>
                        </a:rPr>
                        <a:t>g</a:t>
                      </a:r>
                      <a:r>
                        <a:rPr lang="en-US" sz="1800" b="0" spc="60" dirty="0" smtClean="0">
                          <a:solidFill>
                            <a:schemeClr val="tx1"/>
                          </a:solidFill>
                          <a:effectLst/>
                          <a:latin typeface="+mn-lt"/>
                          <a:cs typeface="Arial" panose="020B0604020202020204" pitchFamily="34" charset="0"/>
                        </a:rPr>
                        <a:t> </a:t>
                      </a:r>
                      <a:r>
                        <a:rPr lang="en-US" sz="1800" b="0" dirty="0" smtClean="0">
                          <a:solidFill>
                            <a:schemeClr val="tx1"/>
                          </a:solidFill>
                          <a:effectLst/>
                          <a:latin typeface="+mn-lt"/>
                          <a:cs typeface="Arial" panose="020B0604020202020204" pitchFamily="34" charset="0"/>
                        </a:rPr>
                        <a:t>in</a:t>
                      </a:r>
                      <a:r>
                        <a:rPr lang="en-US" sz="1800" b="0" spc="60" dirty="0" smtClean="0">
                          <a:solidFill>
                            <a:schemeClr val="tx1"/>
                          </a:solidFill>
                          <a:effectLst/>
                          <a:latin typeface="+mn-lt"/>
                          <a:cs typeface="Arial" panose="020B0604020202020204" pitchFamily="34" charset="0"/>
                        </a:rPr>
                        <a:t> </a:t>
                      </a:r>
                      <a:r>
                        <a:rPr lang="en-US" sz="1800" b="0" spc="-5" dirty="0" smtClean="0">
                          <a:solidFill>
                            <a:schemeClr val="tx1"/>
                          </a:solidFill>
                          <a:effectLst/>
                          <a:latin typeface="+mn-lt"/>
                          <a:cs typeface="Arial" panose="020B0604020202020204" pitchFamily="34" charset="0"/>
                        </a:rPr>
                        <a:t>p</a:t>
                      </a:r>
                      <a:r>
                        <a:rPr lang="en-US" sz="1800" b="0" dirty="0" smtClean="0">
                          <a:solidFill>
                            <a:schemeClr val="tx1"/>
                          </a:solidFill>
                          <a:effectLst/>
                          <a:latin typeface="+mn-lt"/>
                          <a:cs typeface="Arial" panose="020B0604020202020204" pitchFamily="34" charset="0"/>
                        </a:rPr>
                        <a:t>a</a:t>
                      </a:r>
                      <a:r>
                        <a:rPr lang="en-US" sz="1800" b="0" spc="-15" dirty="0" smtClean="0">
                          <a:solidFill>
                            <a:schemeClr val="tx1"/>
                          </a:solidFill>
                          <a:effectLst/>
                          <a:latin typeface="+mn-lt"/>
                          <a:cs typeface="Arial" panose="020B0604020202020204" pitchFamily="34" charset="0"/>
                        </a:rPr>
                        <a:t>s</a:t>
                      </a:r>
                      <a:r>
                        <a:rPr lang="en-US" sz="1800" b="0" dirty="0" smtClean="0">
                          <a:solidFill>
                            <a:schemeClr val="tx1"/>
                          </a:solidFill>
                          <a:effectLst/>
                          <a:latin typeface="+mn-lt"/>
                          <a:cs typeface="Arial" panose="020B0604020202020204" pitchFamily="34" charset="0"/>
                        </a:rPr>
                        <a:t>t</a:t>
                      </a:r>
                      <a:r>
                        <a:rPr lang="en-US" sz="1800" b="0" spc="65" dirty="0" smtClean="0">
                          <a:solidFill>
                            <a:schemeClr val="tx1"/>
                          </a:solidFill>
                          <a:effectLst/>
                          <a:latin typeface="+mn-lt"/>
                          <a:cs typeface="Arial" panose="020B0604020202020204" pitchFamily="34" charset="0"/>
                        </a:rPr>
                        <a:t> </a:t>
                      </a:r>
                      <a:r>
                        <a:rPr lang="en-US" sz="1800" b="0" dirty="0" smtClean="0">
                          <a:solidFill>
                            <a:schemeClr val="tx1"/>
                          </a:solidFill>
                          <a:effectLst/>
                          <a:latin typeface="+mn-lt"/>
                          <a:cs typeface="Arial" panose="020B0604020202020204" pitchFamily="34" charset="0"/>
                        </a:rPr>
                        <a:t>two</a:t>
                      </a:r>
                      <a:r>
                        <a:rPr lang="en-US" sz="1800" b="0" spc="55" dirty="0" smtClean="0">
                          <a:solidFill>
                            <a:schemeClr val="tx1"/>
                          </a:solidFill>
                          <a:effectLst/>
                          <a:latin typeface="+mn-lt"/>
                          <a:cs typeface="Arial" panose="020B0604020202020204" pitchFamily="34" charset="0"/>
                        </a:rPr>
                        <a:t> </a:t>
                      </a:r>
                      <a:r>
                        <a:rPr lang="en-US" sz="1800" b="0" spc="-15" dirty="0" smtClean="0">
                          <a:solidFill>
                            <a:schemeClr val="tx1"/>
                          </a:solidFill>
                          <a:effectLst/>
                          <a:latin typeface="+mn-lt"/>
                          <a:cs typeface="Arial" panose="020B0604020202020204" pitchFamily="34" charset="0"/>
                        </a:rPr>
                        <a:t>w</a:t>
                      </a:r>
                      <a:r>
                        <a:rPr lang="en-US" sz="1800" b="0" dirty="0" smtClean="0">
                          <a:solidFill>
                            <a:schemeClr val="tx1"/>
                          </a:solidFill>
                          <a:effectLst/>
                          <a:latin typeface="+mn-lt"/>
                          <a:cs typeface="Arial" panose="020B0604020202020204" pitchFamily="34" charset="0"/>
                        </a:rPr>
                        <a:t>eeks</a:t>
                      </a:r>
                      <a:r>
                        <a:rPr lang="en-US" sz="1800" b="0" spc="50" dirty="0" smtClean="0">
                          <a:solidFill>
                            <a:schemeClr val="tx1"/>
                          </a:solidFill>
                          <a:effectLst/>
                          <a:latin typeface="+mn-lt"/>
                          <a:cs typeface="Arial" panose="020B0604020202020204" pitchFamily="34" charset="0"/>
                        </a:rPr>
                        <a:t> </a:t>
                      </a:r>
                      <a:r>
                        <a:rPr lang="en-US" sz="1800" b="0" spc="-5" dirty="0" smtClean="0">
                          <a:solidFill>
                            <a:schemeClr val="tx1"/>
                          </a:solidFill>
                          <a:effectLst/>
                          <a:latin typeface="+mn-lt"/>
                          <a:cs typeface="Arial" panose="020B0604020202020204" pitchFamily="34" charset="0"/>
                        </a:rPr>
                        <a:t>f</a:t>
                      </a:r>
                      <a:r>
                        <a:rPr lang="en-US" sz="1800" b="0" dirty="0" smtClean="0">
                          <a:solidFill>
                            <a:schemeClr val="tx1"/>
                          </a:solidFill>
                          <a:effectLst/>
                          <a:latin typeface="+mn-lt"/>
                          <a:cs typeface="Arial" panose="020B0604020202020204" pitchFamily="34" charset="0"/>
                        </a:rPr>
                        <a:t>r</a:t>
                      </a:r>
                      <a:r>
                        <a:rPr lang="en-US" sz="1800" b="0" spc="-15" dirty="0" smtClean="0">
                          <a:solidFill>
                            <a:schemeClr val="tx1"/>
                          </a:solidFill>
                          <a:effectLst/>
                          <a:latin typeface="+mn-lt"/>
                          <a:cs typeface="Arial" panose="020B0604020202020204" pitchFamily="34" charset="0"/>
                        </a:rPr>
                        <a:t>o</a:t>
                      </a:r>
                      <a:r>
                        <a:rPr lang="en-US" sz="1800" b="0" dirty="0" smtClean="0">
                          <a:solidFill>
                            <a:schemeClr val="tx1"/>
                          </a:solidFill>
                          <a:effectLst/>
                          <a:latin typeface="+mn-lt"/>
                          <a:cs typeface="Arial" panose="020B0604020202020204" pitchFamily="34" charset="0"/>
                        </a:rPr>
                        <a:t>m survey – </a:t>
                      </a:r>
                      <a:r>
                        <a:rPr lang="en-US" sz="1800" b="0" spc="-15" dirty="0" smtClean="0">
                          <a:solidFill>
                            <a:schemeClr val="tx1"/>
                          </a:solidFill>
                          <a:effectLst/>
                          <a:latin typeface="+mn-lt"/>
                          <a:cs typeface="Arial" panose="020B0604020202020204" pitchFamily="34" charset="0"/>
                        </a:rPr>
                        <a:t>d</a:t>
                      </a:r>
                      <a:r>
                        <a:rPr lang="en-US" sz="1800" b="0" spc="10" dirty="0" smtClean="0">
                          <a:solidFill>
                            <a:schemeClr val="tx1"/>
                          </a:solidFill>
                          <a:effectLst/>
                          <a:latin typeface="+mn-lt"/>
                          <a:cs typeface="Arial" panose="020B0604020202020204" pitchFamily="34" charset="0"/>
                        </a:rPr>
                        <a:t>i</a:t>
                      </a:r>
                      <a:r>
                        <a:rPr lang="en-US" sz="1800" b="0" dirty="0" smtClean="0">
                          <a:solidFill>
                            <a:schemeClr val="tx1"/>
                          </a:solidFill>
                          <a:effectLst/>
                          <a:latin typeface="+mn-lt"/>
                          <a:cs typeface="Arial" panose="020B0604020202020204" pitchFamily="34" charset="0"/>
                        </a:rPr>
                        <a:t>a</a:t>
                      </a:r>
                      <a:r>
                        <a:rPr lang="en-US" sz="1800" b="0" spc="-15" dirty="0" smtClean="0">
                          <a:solidFill>
                            <a:schemeClr val="tx1"/>
                          </a:solidFill>
                          <a:effectLst/>
                          <a:latin typeface="+mn-lt"/>
                          <a:cs typeface="Arial" panose="020B0604020202020204" pitchFamily="34" charset="0"/>
                        </a:rPr>
                        <a:t>r</a:t>
                      </a:r>
                      <a:r>
                        <a:rPr lang="en-US" sz="1800" b="0" spc="-5" dirty="0" smtClean="0">
                          <a:solidFill>
                            <a:schemeClr val="tx1"/>
                          </a:solidFill>
                          <a:effectLst/>
                          <a:latin typeface="+mn-lt"/>
                          <a:cs typeface="Arial" panose="020B0604020202020204" pitchFamily="34" charset="0"/>
                        </a:rPr>
                        <a:t>rh</a:t>
                      </a:r>
                      <a:r>
                        <a:rPr lang="en-US" sz="1800" b="0" spc="-10" dirty="0" smtClean="0">
                          <a:solidFill>
                            <a:schemeClr val="tx1"/>
                          </a:solidFill>
                          <a:effectLst/>
                          <a:latin typeface="+mn-lt"/>
                          <a:cs typeface="Arial" panose="020B0604020202020204" pitchFamily="34" charset="0"/>
                        </a:rPr>
                        <a:t>e</a:t>
                      </a:r>
                      <a:r>
                        <a:rPr lang="en-US" sz="1800" b="0" dirty="0" smtClean="0">
                          <a:solidFill>
                            <a:schemeClr val="tx1"/>
                          </a:solidFill>
                          <a:effectLst/>
                          <a:latin typeface="+mn-lt"/>
                          <a:cs typeface="Arial" panose="020B0604020202020204" pitchFamily="34" charset="0"/>
                        </a:rPr>
                        <a:t>a and </a:t>
                      </a:r>
                      <a:r>
                        <a:rPr lang="en-US" sz="1800" b="0" spc="-10" dirty="0" smtClean="0">
                          <a:solidFill>
                            <a:schemeClr val="tx1"/>
                          </a:solidFill>
                          <a:effectLst/>
                          <a:latin typeface="+mn-lt"/>
                          <a:cs typeface="Arial" panose="020B0604020202020204" pitchFamily="34" charset="0"/>
                        </a:rPr>
                        <a:t>AR</a:t>
                      </a:r>
                      <a:r>
                        <a:rPr lang="en-US" sz="1800" b="0" dirty="0" smtClean="0">
                          <a:solidFill>
                            <a:schemeClr val="tx1"/>
                          </a:solidFill>
                          <a:effectLst/>
                          <a:latin typeface="+mn-lt"/>
                          <a:cs typeface="Arial" panose="020B0604020202020204" pitchFamily="34" charset="0"/>
                        </a:rPr>
                        <a:t>I, Fluid intake,</a:t>
                      </a:r>
                      <a:r>
                        <a:rPr lang="en-US" sz="1800" b="0" baseline="0" dirty="0" smtClean="0">
                          <a:solidFill>
                            <a:schemeClr val="tx1"/>
                          </a:solidFill>
                          <a:effectLst/>
                          <a:latin typeface="+mn-lt"/>
                          <a:cs typeface="Arial" panose="020B0604020202020204" pitchFamily="34" charset="0"/>
                        </a:rPr>
                        <a:t> P</a:t>
                      </a:r>
                      <a:r>
                        <a:rPr lang="en-US" sz="1800" b="0" dirty="0" smtClean="0">
                          <a:solidFill>
                            <a:schemeClr val="tx1"/>
                          </a:solidFill>
                          <a:effectLst/>
                          <a:latin typeface="+mn-lt"/>
                          <a:cs typeface="Arial" panose="020B0604020202020204" pitchFamily="34" charset="0"/>
                        </a:rPr>
                        <a:t>lace of treatment</a:t>
                      </a: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940103">
                <a:tc>
                  <a:txBody>
                    <a:bodyPr/>
                    <a:lstStyle/>
                    <a:p>
                      <a:pPr marL="62865" eaLnBrk="0" hangingPunct="0">
                        <a:lnSpc>
                          <a:spcPts val="1275"/>
                        </a:lnSpc>
                        <a:spcAft>
                          <a:spcPts val="0"/>
                        </a:spcAft>
                      </a:pPr>
                      <a:endParaRPr lang="en-US" sz="1800" b="0" dirty="0" smtClean="0">
                        <a:solidFill>
                          <a:schemeClr val="tx1"/>
                        </a:solidFill>
                        <a:effectLst/>
                        <a:latin typeface="+mn-lt"/>
                        <a:cs typeface="Arial" panose="020B0604020202020204" pitchFamily="34" charset="0"/>
                      </a:endParaRPr>
                    </a:p>
                    <a:p>
                      <a:pPr marL="62865" eaLnBrk="0" hangingPunct="0">
                        <a:lnSpc>
                          <a:spcPts val="1275"/>
                        </a:lnSpc>
                        <a:spcAft>
                          <a:spcPts val="0"/>
                        </a:spcAft>
                      </a:pPr>
                      <a:r>
                        <a:rPr lang="en-US" sz="1800" b="0" dirty="0" smtClean="0">
                          <a:solidFill>
                            <a:schemeClr val="tx1"/>
                          </a:solidFill>
                          <a:effectLst/>
                          <a:latin typeface="+mn-lt"/>
                          <a:cs typeface="Arial" panose="020B0604020202020204" pitchFamily="34" charset="0"/>
                        </a:rPr>
                        <a:t>Nutritional Data</a:t>
                      </a:r>
                    </a:p>
                    <a:p>
                      <a:pPr marL="62865" eaLnBrk="0" hangingPunct="0">
                        <a:lnSpc>
                          <a:spcPts val="1275"/>
                        </a:lnSpc>
                        <a:spcAft>
                          <a:spcPts val="0"/>
                        </a:spcAft>
                      </a:pPr>
                      <a:endParaRPr lang="en-US" sz="1800" b="0" dirty="0" smtClean="0">
                        <a:solidFill>
                          <a:schemeClr val="tx1"/>
                        </a:solidFill>
                        <a:effectLst/>
                        <a:latin typeface="+mn-lt"/>
                        <a:cs typeface="Arial" panose="020B0604020202020204" pitchFamily="34" charset="0"/>
                      </a:endParaRPr>
                    </a:p>
                    <a:p>
                      <a:pPr marL="62865" eaLnBrk="0" hangingPunct="0">
                        <a:lnSpc>
                          <a:spcPts val="1275"/>
                        </a:lnSpc>
                        <a:spcAft>
                          <a:spcPts val="0"/>
                        </a:spcAft>
                      </a:pPr>
                      <a:endParaRPr lang="en-GB" sz="1800" b="0" dirty="0">
                        <a:solidFill>
                          <a:schemeClr val="tx1"/>
                        </a:solidFill>
                        <a:effectLst/>
                        <a:latin typeface="+mn-lt"/>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R="253365" eaLnBrk="0" hangingPunct="0">
                        <a:lnSpc>
                          <a:spcPct val="115000"/>
                        </a:lnSpc>
                        <a:spcAft>
                          <a:spcPts val="0"/>
                        </a:spcAft>
                        <a:tabLst>
                          <a:tab pos="285750" algn="l"/>
                        </a:tabLst>
                      </a:pPr>
                      <a:r>
                        <a:rPr lang="en-US" sz="1800" b="0" spc="-15" dirty="0" smtClean="0">
                          <a:solidFill>
                            <a:schemeClr val="tx1"/>
                          </a:solidFill>
                          <a:effectLst/>
                          <a:latin typeface="+mn-lt"/>
                          <a:cs typeface="Arial" panose="020B0604020202020204" pitchFamily="34" charset="0"/>
                        </a:rPr>
                        <a:t>Nutritional status: Mid Upper</a:t>
                      </a:r>
                      <a:r>
                        <a:rPr lang="en-US" sz="1800" b="0" spc="-15" baseline="0" dirty="0" smtClean="0">
                          <a:solidFill>
                            <a:schemeClr val="tx1"/>
                          </a:solidFill>
                          <a:effectLst/>
                          <a:latin typeface="+mn-lt"/>
                          <a:cs typeface="Arial" panose="020B0604020202020204" pitchFamily="34" charset="0"/>
                        </a:rPr>
                        <a:t> Arm Circumference Measurement for assessing nutritional status of children (0 to 59 months) </a:t>
                      </a:r>
                      <a:r>
                        <a:rPr lang="en-US" sz="1800" b="0" spc="-15" dirty="0" smtClean="0">
                          <a:solidFill>
                            <a:schemeClr val="tx1"/>
                          </a:solidFill>
                          <a:effectLst/>
                          <a:latin typeface="+mn-lt"/>
                          <a:cs typeface="Arial" panose="020B0604020202020204" pitchFamily="34" charset="0"/>
                        </a:rPr>
                        <a:t>and Body</a:t>
                      </a:r>
                      <a:r>
                        <a:rPr lang="en-US" sz="1800" b="0" spc="-15" baseline="0" dirty="0" smtClean="0">
                          <a:solidFill>
                            <a:schemeClr val="tx1"/>
                          </a:solidFill>
                          <a:effectLst/>
                          <a:latin typeface="+mn-lt"/>
                          <a:cs typeface="Arial" panose="020B0604020202020204" pitchFamily="34" charset="0"/>
                        </a:rPr>
                        <a:t> Mass Index (</a:t>
                      </a:r>
                      <a:r>
                        <a:rPr lang="en-US" sz="1800" b="0" spc="-15" dirty="0" smtClean="0">
                          <a:solidFill>
                            <a:schemeClr val="tx1"/>
                          </a:solidFill>
                          <a:effectLst/>
                          <a:latin typeface="+mn-lt"/>
                          <a:cs typeface="Arial" panose="020B0604020202020204" pitchFamily="34" charset="0"/>
                        </a:rPr>
                        <a:t>BMI)</a:t>
                      </a:r>
                      <a:r>
                        <a:rPr lang="en-US" sz="1800" b="0" spc="-15" baseline="0" dirty="0" smtClean="0">
                          <a:solidFill>
                            <a:schemeClr val="tx1"/>
                          </a:solidFill>
                          <a:effectLst/>
                          <a:latin typeface="+mn-lt"/>
                          <a:cs typeface="Arial" panose="020B0604020202020204" pitchFamily="34" charset="0"/>
                        </a:rPr>
                        <a:t> of </a:t>
                      </a:r>
                      <a:r>
                        <a:rPr lang="en-US" sz="1800" b="0" dirty="0" smtClean="0">
                          <a:solidFill>
                            <a:schemeClr val="tx1"/>
                          </a:solidFill>
                          <a:effectLst/>
                          <a:latin typeface="+mn-lt"/>
                          <a:cs typeface="Arial" panose="020B0604020202020204" pitchFamily="34" charset="0"/>
                        </a:rPr>
                        <a:t>w</a:t>
                      </a:r>
                      <a:r>
                        <a:rPr lang="en-US" sz="1800" b="0" spc="-5" dirty="0" smtClean="0">
                          <a:solidFill>
                            <a:schemeClr val="tx1"/>
                          </a:solidFill>
                          <a:effectLst/>
                          <a:latin typeface="+mn-lt"/>
                          <a:cs typeface="Arial" panose="020B0604020202020204" pitchFamily="34" charset="0"/>
                        </a:rPr>
                        <a:t>o</a:t>
                      </a:r>
                      <a:r>
                        <a:rPr lang="en-US" sz="1800" b="0" spc="-10" dirty="0" smtClean="0">
                          <a:solidFill>
                            <a:schemeClr val="tx1"/>
                          </a:solidFill>
                          <a:effectLst/>
                          <a:latin typeface="+mn-lt"/>
                          <a:cs typeface="Arial" panose="020B0604020202020204" pitchFamily="34" charset="0"/>
                        </a:rPr>
                        <a:t>m</a:t>
                      </a:r>
                      <a:r>
                        <a:rPr lang="en-US" sz="1800" b="0" dirty="0" smtClean="0">
                          <a:solidFill>
                            <a:schemeClr val="tx1"/>
                          </a:solidFill>
                          <a:effectLst/>
                          <a:latin typeface="+mn-lt"/>
                          <a:cs typeface="Arial" panose="020B0604020202020204" pitchFamily="34" charset="0"/>
                        </a:rPr>
                        <a:t>en</a:t>
                      </a:r>
                      <a:endParaRPr lang="en-US" sz="1800" b="0" spc="50" dirty="0" smtClean="0">
                        <a:solidFill>
                          <a:schemeClr val="tx1"/>
                        </a:solidFill>
                        <a:effectLst/>
                        <a:latin typeface="+mn-lt"/>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5" name="Title 1"/>
          <p:cNvSpPr txBox="1">
            <a:spLocks/>
          </p:cNvSpPr>
          <p:nvPr/>
        </p:nvSpPr>
        <p:spPr>
          <a:xfrm>
            <a:off x="0" y="0"/>
            <a:ext cx="12192000" cy="996286"/>
          </a:xfrm>
          <a:prstGeom prst="rect">
            <a:avLst/>
          </a:prstGeom>
          <a:solidFill>
            <a:schemeClr val="accent6">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dirty="0" smtClean="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Terms of Reference</a:t>
            </a:r>
            <a:endParaRPr lang="en-IN"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491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611085"/>
            <a:ext cx="12192000" cy="2757715"/>
          </a:xfrm>
          <a:solidFill>
            <a:schemeClr val="accent6">
              <a:lumMod val="75000"/>
            </a:schemeClr>
          </a:solidFill>
        </p:spPr>
        <p:txBody>
          <a:bodyPr>
            <a:normAutofit fontScale="90000"/>
          </a:bodyPr>
          <a:lstStyle/>
          <a:p>
            <a:pPr algn="ctr"/>
            <a: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Findings</a:t>
            </a:r>
            <a:br>
              <a:rPr lang="en-IN" sz="6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IN"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IN" sz="6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IN"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04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52589912"/>
              </p:ext>
            </p:extLst>
          </p:nvPr>
        </p:nvGraphicFramePr>
        <p:xfrm>
          <a:off x="0" y="646331"/>
          <a:ext cx="12191999" cy="6400800"/>
        </p:xfrm>
        <a:graphic>
          <a:graphicData uri="http://schemas.openxmlformats.org/drawingml/2006/table">
            <a:tbl>
              <a:tblPr firstRow="1" bandRow="1">
                <a:tableStyleId>{5C22544A-7EE6-4342-B048-85BDC9FD1C3A}</a:tableStyleId>
              </a:tblPr>
              <a:tblGrid>
                <a:gridCol w="1207129"/>
                <a:gridCol w="5203097"/>
                <a:gridCol w="2884664"/>
                <a:gridCol w="2897109"/>
              </a:tblGrid>
              <a:tr h="279058">
                <a:tc>
                  <a:txBody>
                    <a:bodyPr/>
                    <a:lstStyle/>
                    <a:p>
                      <a:pPr algn="ctr"/>
                      <a:r>
                        <a:rPr lang="en-IN" sz="1600" b="1" dirty="0" smtClean="0"/>
                        <a:t>S. No.</a:t>
                      </a:r>
                      <a:endParaRPr lang="en-IN" sz="1600" b="1" dirty="0"/>
                    </a:p>
                  </a:txBody>
                  <a:tcPr>
                    <a:solidFill>
                      <a:schemeClr val="accent5">
                        <a:lumMod val="60000"/>
                        <a:lumOff val="40000"/>
                      </a:schemeClr>
                    </a:solidFill>
                  </a:tcPr>
                </a:tc>
                <a:tc>
                  <a:txBody>
                    <a:bodyPr/>
                    <a:lstStyle/>
                    <a:p>
                      <a:pPr algn="ctr"/>
                      <a:r>
                        <a:rPr lang="en-US" sz="1600" b="1" dirty="0" smtClean="0">
                          <a:latin typeface="Arial" pitchFamily="34" charset="0"/>
                          <a:cs typeface="Arial" pitchFamily="34" charset="0"/>
                        </a:rPr>
                        <a:t>Key Findings</a:t>
                      </a:r>
                      <a:endParaRPr lang="en-IN" sz="1600" b="1" dirty="0"/>
                    </a:p>
                  </a:txBody>
                  <a:tcP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lt1"/>
                          </a:solidFill>
                          <a:latin typeface="+mn-lt"/>
                          <a:ea typeface="Times New Roman" panose="02020603050405020304" pitchFamily="18" charset="0"/>
                          <a:cs typeface="Arial" panose="020B0604020202020204" pitchFamily="34" charset="0"/>
                        </a:rPr>
                        <a:t>Slums</a:t>
                      </a:r>
                      <a:endParaRPr lang="en-IN" sz="1600" b="1" dirty="0" smtClean="0"/>
                    </a:p>
                  </a:txBody>
                  <a:tcPr>
                    <a:solidFill>
                      <a:schemeClr val="accent5">
                        <a:lumMod val="60000"/>
                        <a:lumOff val="40000"/>
                      </a:schemeClr>
                    </a:solidFill>
                  </a:tcPr>
                </a:tc>
                <a:tc>
                  <a:txBody>
                    <a:bodyPr/>
                    <a:lstStyle/>
                    <a:p>
                      <a:pPr algn="ctr"/>
                      <a:r>
                        <a:rPr lang="en-US" sz="1600" b="1" kern="1200" dirty="0" smtClean="0">
                          <a:solidFill>
                            <a:schemeClr val="lt1"/>
                          </a:solidFill>
                          <a:latin typeface="+mn-lt"/>
                          <a:ea typeface="Times New Roman" panose="02020603050405020304" pitchFamily="18" charset="0"/>
                          <a:cs typeface="Arial" panose="020B0604020202020204" pitchFamily="34" charset="0"/>
                        </a:rPr>
                        <a:t>Non-slums</a:t>
                      </a:r>
                      <a:endParaRPr lang="en-IN" sz="1600" b="1" dirty="0"/>
                    </a:p>
                  </a:txBody>
                  <a:tcPr>
                    <a:solidFill>
                      <a:schemeClr val="accent5">
                        <a:lumMod val="60000"/>
                        <a:lumOff val="40000"/>
                      </a:schemeClr>
                    </a:solidFill>
                  </a:tcPr>
                </a:tc>
              </a:tr>
              <a:tr h="279058">
                <a:tc gridSpan="2">
                  <a:txBody>
                    <a:bodyPr/>
                    <a:lstStyle/>
                    <a:p>
                      <a:r>
                        <a:rPr kumimoji="0" lang="en-GB" sz="1600" b="1" kern="1200" dirty="0" smtClean="0">
                          <a:solidFill>
                            <a:schemeClr val="dk1"/>
                          </a:solidFill>
                          <a:latin typeface="+mn-lt"/>
                          <a:ea typeface="+mn-ea"/>
                          <a:cs typeface="Arial" panose="020B0604020202020204" pitchFamily="34" charset="0"/>
                        </a:rPr>
                        <a:t>Ante Natal Care: Slum</a:t>
                      </a:r>
                      <a:endParaRPr lang="en-IN" sz="1600" b="1" dirty="0"/>
                    </a:p>
                  </a:txBody>
                  <a:tcPr>
                    <a:solidFill>
                      <a:schemeClr val="accent5">
                        <a:lumMod val="60000"/>
                        <a:lumOff val="40000"/>
                      </a:schemeClr>
                    </a:solidFill>
                  </a:tcPr>
                </a:tc>
                <a:tc hMerge="1">
                  <a:txBody>
                    <a:bodyPr/>
                    <a:lstStyle/>
                    <a:p>
                      <a:endParaRPr lang="en-IN" sz="1600" dirty="0"/>
                    </a:p>
                  </a:txBody>
                  <a:tcPr/>
                </a:tc>
                <a:tc>
                  <a:txBody>
                    <a:bodyPr/>
                    <a:lstStyle/>
                    <a:p>
                      <a:endParaRPr lang="en-IN" sz="1600" b="1" dirty="0"/>
                    </a:p>
                  </a:txBody>
                  <a:tcPr>
                    <a:solidFill>
                      <a:schemeClr val="accent5">
                        <a:lumMod val="60000"/>
                        <a:lumOff val="40000"/>
                      </a:schemeClr>
                    </a:solidFill>
                  </a:tcPr>
                </a:tc>
                <a:tc>
                  <a:txBody>
                    <a:bodyPr/>
                    <a:lstStyle/>
                    <a:p>
                      <a:endParaRPr lang="en-IN" sz="1600" b="1" dirty="0"/>
                    </a:p>
                  </a:txBody>
                  <a:tcPr>
                    <a:solidFill>
                      <a:schemeClr val="accent5">
                        <a:lumMod val="60000"/>
                        <a:lumOff val="40000"/>
                      </a:schemeClr>
                    </a:solidFill>
                  </a:tcPr>
                </a:tc>
              </a:tr>
              <a:tr h="279058">
                <a:tc>
                  <a:txBody>
                    <a:bodyPr/>
                    <a:lstStyle/>
                    <a:p>
                      <a:r>
                        <a:rPr lang="en-IN" sz="1600" b="1" dirty="0" smtClean="0"/>
                        <a:t>1</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BP</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93.2%</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91.9%</a:t>
                      </a:r>
                      <a:endParaRPr lang="en-IN" sz="1600" b="1" dirty="0"/>
                    </a:p>
                  </a:txBody>
                  <a:tcPr>
                    <a:solidFill>
                      <a:schemeClr val="accent5">
                        <a:lumMod val="60000"/>
                        <a:lumOff val="40000"/>
                      </a:schemeClr>
                    </a:solidFill>
                  </a:tcPr>
                </a:tc>
              </a:tr>
              <a:tr h="279058">
                <a:tc>
                  <a:txBody>
                    <a:bodyPr/>
                    <a:lstStyle/>
                    <a:p>
                      <a:r>
                        <a:rPr lang="en-IN" sz="1600" b="1" dirty="0" smtClean="0"/>
                        <a:t>2</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Weight</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92.1%</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94.9</a:t>
                      </a:r>
                      <a:endParaRPr lang="en-IN" sz="1600" b="1" dirty="0"/>
                    </a:p>
                  </a:txBody>
                  <a:tcPr>
                    <a:solidFill>
                      <a:schemeClr val="accent5">
                        <a:lumMod val="60000"/>
                        <a:lumOff val="40000"/>
                      </a:schemeClr>
                    </a:solidFill>
                  </a:tcPr>
                </a:tc>
              </a:tr>
              <a:tr h="279058">
                <a:tc>
                  <a:txBody>
                    <a:bodyPr/>
                    <a:lstStyle/>
                    <a:p>
                      <a:r>
                        <a:rPr lang="en-IN" sz="1600" b="1" dirty="0" smtClean="0"/>
                        <a:t>3</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Blood group test </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88.1%</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94.7% </a:t>
                      </a:r>
                      <a:endParaRPr lang="en-IN" sz="1600" b="1" dirty="0"/>
                    </a:p>
                  </a:txBody>
                  <a:tcPr>
                    <a:solidFill>
                      <a:schemeClr val="accent5">
                        <a:lumMod val="60000"/>
                        <a:lumOff val="40000"/>
                      </a:schemeClr>
                    </a:solidFill>
                  </a:tcPr>
                </a:tc>
              </a:tr>
              <a:tr h="279058">
                <a:tc>
                  <a:txBody>
                    <a:bodyPr/>
                    <a:lstStyle/>
                    <a:p>
                      <a:r>
                        <a:rPr lang="en-IN" sz="1600" b="1" dirty="0" smtClean="0"/>
                        <a:t>4</a:t>
                      </a:r>
                      <a:endParaRPr lang="en-IN" sz="1600" b="1" dirty="0"/>
                    </a:p>
                  </a:txBody>
                  <a:tcPr>
                    <a:solidFill>
                      <a:schemeClr val="accent5">
                        <a:lumMod val="60000"/>
                        <a:lumOff val="40000"/>
                      </a:schemeClr>
                    </a:solidFill>
                  </a:tcPr>
                </a:tc>
                <a:tc>
                  <a:txBody>
                    <a:bodyPr/>
                    <a:lstStyle/>
                    <a:p>
                      <a:r>
                        <a:rPr kumimoji="0" lang="en-GB" sz="1600" b="1" kern="1200" dirty="0" err="1" smtClean="0">
                          <a:solidFill>
                            <a:schemeClr val="dk1"/>
                          </a:solidFill>
                          <a:latin typeface="+mn-lt"/>
                          <a:ea typeface="+mn-ea"/>
                          <a:cs typeface="Arial" panose="020B0604020202020204" pitchFamily="34" charset="0"/>
                        </a:rPr>
                        <a:t>Hb</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83.6% </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94.6%</a:t>
                      </a:r>
                      <a:endParaRPr lang="en-IN" sz="1600" b="1" dirty="0"/>
                    </a:p>
                  </a:txBody>
                  <a:tcPr>
                    <a:solidFill>
                      <a:schemeClr val="accent5">
                        <a:lumMod val="60000"/>
                        <a:lumOff val="40000"/>
                      </a:schemeClr>
                    </a:solidFill>
                  </a:tcPr>
                </a:tc>
              </a:tr>
              <a:tr h="279058">
                <a:tc>
                  <a:txBody>
                    <a:bodyPr/>
                    <a:lstStyle/>
                    <a:p>
                      <a:r>
                        <a:rPr lang="en-IN" sz="1600" b="1" dirty="0" smtClean="0"/>
                        <a:t>5</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Abdomen check</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93.5%</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96.1%</a:t>
                      </a:r>
                      <a:endParaRPr lang="en-IN" sz="1600" b="1" dirty="0"/>
                    </a:p>
                  </a:txBody>
                  <a:tcPr>
                    <a:solidFill>
                      <a:schemeClr val="accent5">
                        <a:lumMod val="60000"/>
                        <a:lumOff val="40000"/>
                      </a:schemeClr>
                    </a:solidFill>
                  </a:tcPr>
                </a:tc>
              </a:tr>
              <a:tr h="279058">
                <a:tc>
                  <a:txBody>
                    <a:bodyPr/>
                    <a:lstStyle/>
                    <a:p>
                      <a:r>
                        <a:rPr lang="en-IN" sz="1600" b="1" dirty="0" smtClean="0"/>
                        <a:t>6</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Urine/Sugar Test </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81.5%</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93.8%</a:t>
                      </a:r>
                      <a:endParaRPr lang="en-IN" sz="1600" b="1" dirty="0"/>
                    </a:p>
                  </a:txBody>
                  <a:tcPr>
                    <a:solidFill>
                      <a:schemeClr val="accent5">
                        <a:lumMod val="60000"/>
                        <a:lumOff val="40000"/>
                      </a:schemeClr>
                    </a:solidFill>
                  </a:tcPr>
                </a:tc>
              </a:tr>
              <a:tr h="279058">
                <a:tc>
                  <a:txBody>
                    <a:bodyPr/>
                    <a:lstStyle/>
                    <a:p>
                      <a:r>
                        <a:rPr lang="en-IN" sz="1600" b="1" dirty="0" smtClean="0"/>
                        <a:t>7</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Ultrasound</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61.8%</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60.1%</a:t>
                      </a:r>
                      <a:endParaRPr lang="en-IN" sz="1600" b="1" dirty="0"/>
                    </a:p>
                  </a:txBody>
                  <a:tcPr>
                    <a:solidFill>
                      <a:schemeClr val="accent5">
                        <a:lumMod val="60000"/>
                        <a:lumOff val="40000"/>
                      </a:schemeClr>
                    </a:solidFill>
                  </a:tcPr>
                </a:tc>
              </a:tr>
              <a:tr h="279058">
                <a:tc gridSpan="2">
                  <a:txBody>
                    <a:bodyPr/>
                    <a:lstStyle/>
                    <a:p>
                      <a:r>
                        <a:rPr kumimoji="0" lang="en-GB" sz="1600" b="1" kern="1200" dirty="0" smtClean="0">
                          <a:solidFill>
                            <a:schemeClr val="dk1"/>
                          </a:solidFill>
                          <a:latin typeface="+mn-lt"/>
                          <a:ea typeface="+mn-ea"/>
                          <a:cs typeface="Arial" panose="020B0604020202020204" pitchFamily="34" charset="0"/>
                        </a:rPr>
                        <a:t>Institutional delivery</a:t>
                      </a:r>
                      <a:endParaRPr lang="en-IN" sz="1600" b="1" dirty="0"/>
                    </a:p>
                  </a:txBody>
                  <a:tcPr>
                    <a:solidFill>
                      <a:schemeClr val="accent5">
                        <a:lumMod val="60000"/>
                        <a:lumOff val="40000"/>
                      </a:schemeClr>
                    </a:solidFill>
                  </a:tcPr>
                </a:tc>
                <a:tc hMerge="1">
                  <a:txBody>
                    <a:bodyPr/>
                    <a:lstStyle/>
                    <a:p>
                      <a:endParaRPr lang="en-IN" sz="1600" b="1" dirty="0"/>
                    </a:p>
                  </a:txBody>
                  <a:tcPr/>
                </a:tc>
                <a:tc>
                  <a:txBody>
                    <a:bodyPr/>
                    <a:lstStyle/>
                    <a:p>
                      <a:pPr algn="ctr"/>
                      <a:endParaRPr lang="en-IN" sz="1600" b="1" dirty="0"/>
                    </a:p>
                  </a:txBody>
                  <a:tcPr>
                    <a:solidFill>
                      <a:schemeClr val="accent5">
                        <a:lumMod val="60000"/>
                        <a:lumOff val="40000"/>
                      </a:schemeClr>
                    </a:solidFill>
                  </a:tcPr>
                </a:tc>
                <a:tc>
                  <a:txBody>
                    <a:bodyPr/>
                    <a:lstStyle/>
                    <a:p>
                      <a:pPr algn="ctr"/>
                      <a:endParaRPr lang="en-IN" sz="1600" b="1" dirty="0"/>
                    </a:p>
                  </a:txBody>
                  <a:tcPr>
                    <a:solidFill>
                      <a:schemeClr val="accent5">
                        <a:lumMod val="60000"/>
                        <a:lumOff val="40000"/>
                      </a:schemeClr>
                    </a:solidFill>
                  </a:tcPr>
                </a:tc>
              </a:tr>
              <a:tr h="279058">
                <a:tc>
                  <a:txBody>
                    <a:bodyPr/>
                    <a:lstStyle/>
                    <a:p>
                      <a:r>
                        <a:rPr lang="en-IN" sz="1600" b="1" dirty="0" smtClean="0"/>
                        <a:t>1</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Govt. hospital</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67.5%</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66.7%</a:t>
                      </a:r>
                      <a:endParaRPr lang="en-IN" sz="1600" b="1" dirty="0"/>
                    </a:p>
                  </a:txBody>
                  <a:tcPr>
                    <a:solidFill>
                      <a:schemeClr val="accent5">
                        <a:lumMod val="60000"/>
                        <a:lumOff val="40000"/>
                      </a:schemeClr>
                    </a:solidFill>
                  </a:tcPr>
                </a:tc>
              </a:tr>
              <a:tr h="279058">
                <a:tc>
                  <a:txBody>
                    <a:bodyPr/>
                    <a:lstStyle/>
                    <a:p>
                      <a:r>
                        <a:rPr lang="en-IN" sz="1600" b="1" dirty="0" smtClean="0"/>
                        <a:t>2</a:t>
                      </a:r>
                      <a:endParaRPr lang="en-IN" sz="1600" b="1" dirty="0"/>
                    </a:p>
                  </a:txBody>
                  <a:tcPr>
                    <a:solidFill>
                      <a:schemeClr val="accent5">
                        <a:lumMod val="60000"/>
                        <a:lumOff val="40000"/>
                      </a:schemeClr>
                    </a:solidFill>
                  </a:tcPr>
                </a:tc>
                <a:tc>
                  <a:txBody>
                    <a:bodyPr/>
                    <a:lstStyle/>
                    <a:p>
                      <a:r>
                        <a:rPr kumimoji="0" lang="en-GB" sz="1600" b="1" kern="1200" dirty="0" smtClean="0">
                          <a:solidFill>
                            <a:schemeClr val="dk1"/>
                          </a:solidFill>
                          <a:latin typeface="+mn-lt"/>
                          <a:ea typeface="+mn-ea"/>
                          <a:cs typeface="Arial" panose="020B0604020202020204" pitchFamily="34" charset="0"/>
                        </a:rPr>
                        <a:t>Private hospital</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8.9%</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16.5%</a:t>
                      </a:r>
                      <a:endParaRPr lang="en-IN" sz="1600" b="1" dirty="0"/>
                    </a:p>
                  </a:txBody>
                  <a:tcPr>
                    <a:solidFill>
                      <a:schemeClr val="accent5">
                        <a:lumMod val="60000"/>
                        <a:lumOff val="40000"/>
                      </a:schemeClr>
                    </a:solidFill>
                  </a:tcPr>
                </a:tc>
              </a:tr>
              <a:tr h="279058">
                <a:tc gridSpan="2">
                  <a:txBody>
                    <a:bodyPr/>
                    <a:lstStyle/>
                    <a:p>
                      <a:r>
                        <a:rPr kumimoji="0" lang="en-GB" sz="1600" b="1" kern="1200" dirty="0" smtClean="0">
                          <a:solidFill>
                            <a:schemeClr val="dk1"/>
                          </a:solidFill>
                          <a:latin typeface="+mn-lt"/>
                          <a:ea typeface="+mn-ea"/>
                          <a:cs typeface="Arial" panose="020B0604020202020204" pitchFamily="34" charset="0"/>
                        </a:rPr>
                        <a:t>Post Natal Care</a:t>
                      </a:r>
                      <a:endParaRPr lang="en-IN" sz="1600" b="1" dirty="0"/>
                    </a:p>
                  </a:txBody>
                  <a:tcPr>
                    <a:solidFill>
                      <a:schemeClr val="accent5">
                        <a:lumMod val="60000"/>
                        <a:lumOff val="40000"/>
                      </a:schemeClr>
                    </a:solidFill>
                  </a:tcPr>
                </a:tc>
                <a:tc hMerge="1">
                  <a:txBody>
                    <a:bodyPr/>
                    <a:lstStyle/>
                    <a:p>
                      <a:endParaRPr lang="en-IN" sz="1600" b="1" dirty="0"/>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42.2%</a:t>
                      </a:r>
                      <a:endParaRPr lang="en-IN" sz="1600" b="1" dirty="0"/>
                    </a:p>
                  </a:txBody>
                  <a:tcP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600" b="1" kern="1200" dirty="0" smtClean="0">
                          <a:solidFill>
                            <a:schemeClr val="dk1"/>
                          </a:solidFill>
                          <a:latin typeface="+mn-lt"/>
                          <a:ea typeface="+mn-ea"/>
                          <a:cs typeface="Arial" panose="020B0604020202020204" pitchFamily="34" charset="0"/>
                        </a:rPr>
                        <a:t>44.8%</a:t>
                      </a:r>
                    </a:p>
                  </a:txBody>
                  <a:tcPr>
                    <a:solidFill>
                      <a:schemeClr val="accent5">
                        <a:lumMod val="60000"/>
                        <a:lumOff val="40000"/>
                      </a:schemeClr>
                    </a:solidFill>
                  </a:tcPr>
                </a:tc>
              </a:tr>
              <a:tr h="279058">
                <a:tc gridSpan="2">
                  <a:txBody>
                    <a:bodyPr/>
                    <a:lstStyle/>
                    <a:p>
                      <a:r>
                        <a:rPr kumimoji="0" lang="en-GB" sz="1600" b="1" kern="1200" dirty="0" smtClean="0">
                          <a:solidFill>
                            <a:schemeClr val="dk1"/>
                          </a:solidFill>
                          <a:latin typeface="+mn-lt"/>
                          <a:ea typeface="+mn-ea"/>
                          <a:cs typeface="Arial" panose="020B0604020202020204" pitchFamily="34" charset="0"/>
                        </a:rPr>
                        <a:t>Weight at birth &lt;2.5 </a:t>
                      </a:r>
                      <a:r>
                        <a:rPr kumimoji="0" lang="en-GB" sz="1600" b="1" kern="1200" dirty="0" err="1" smtClean="0">
                          <a:solidFill>
                            <a:schemeClr val="dk1"/>
                          </a:solidFill>
                          <a:latin typeface="+mn-lt"/>
                          <a:ea typeface="+mn-ea"/>
                          <a:cs typeface="Arial" panose="020B0604020202020204" pitchFamily="34" charset="0"/>
                        </a:rPr>
                        <a:t>Kgs</a:t>
                      </a:r>
                      <a:r>
                        <a:rPr kumimoji="0" lang="en-GB" sz="1600" b="1" kern="1200" dirty="0" smtClean="0">
                          <a:solidFill>
                            <a:schemeClr val="dk1"/>
                          </a:solidFill>
                          <a:latin typeface="+mn-lt"/>
                          <a:ea typeface="+mn-ea"/>
                          <a:cs typeface="Arial" panose="020B0604020202020204" pitchFamily="34" charset="0"/>
                        </a:rPr>
                        <a:t> </a:t>
                      </a:r>
                      <a:endParaRPr lang="en-IN" sz="1600" b="1" dirty="0"/>
                    </a:p>
                  </a:txBody>
                  <a:tcPr>
                    <a:solidFill>
                      <a:schemeClr val="accent5">
                        <a:lumMod val="60000"/>
                        <a:lumOff val="40000"/>
                      </a:schemeClr>
                    </a:solidFill>
                  </a:tcPr>
                </a:tc>
                <a:tc hMerge="1">
                  <a:txBody>
                    <a:bodyPr/>
                    <a:lstStyle/>
                    <a:p>
                      <a:endParaRPr lang="en-IN" sz="1600" b="1" dirty="0"/>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48.8% </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47%</a:t>
                      </a:r>
                      <a:endParaRPr lang="en-IN" sz="1600" b="1" dirty="0"/>
                    </a:p>
                  </a:txBody>
                  <a:tcPr>
                    <a:solidFill>
                      <a:schemeClr val="accent5">
                        <a:lumMod val="60000"/>
                        <a:lumOff val="40000"/>
                      </a:schemeClr>
                    </a:solidFill>
                  </a:tcPr>
                </a:tc>
              </a:tr>
              <a:tr h="279058">
                <a:tc gridSpan="2">
                  <a:txBody>
                    <a:bodyPr/>
                    <a:lstStyle/>
                    <a:p>
                      <a:r>
                        <a:rPr kumimoji="0" lang="en-GB" sz="1600" b="1" kern="1200" dirty="0" smtClean="0">
                          <a:solidFill>
                            <a:schemeClr val="dk1"/>
                          </a:solidFill>
                          <a:latin typeface="+mn-lt"/>
                          <a:ea typeface="+mn-ea"/>
                          <a:cs typeface="Arial" panose="020B0604020202020204" pitchFamily="34" charset="0"/>
                        </a:rPr>
                        <a:t>Immunization</a:t>
                      </a:r>
                      <a:endParaRPr lang="en-IN" sz="1600" b="1" dirty="0"/>
                    </a:p>
                  </a:txBody>
                  <a:tcPr>
                    <a:solidFill>
                      <a:schemeClr val="accent5">
                        <a:lumMod val="60000"/>
                        <a:lumOff val="40000"/>
                      </a:schemeClr>
                    </a:solidFill>
                  </a:tcPr>
                </a:tc>
                <a:tc hMerge="1">
                  <a:txBody>
                    <a:bodyPr/>
                    <a:lstStyle/>
                    <a:p>
                      <a:endParaRPr lang="en-IN" sz="1600" b="1" dirty="0"/>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92.5%</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95.5%</a:t>
                      </a:r>
                      <a:endParaRPr lang="en-IN" sz="1600" b="1" dirty="0"/>
                    </a:p>
                  </a:txBody>
                  <a:tcPr>
                    <a:solidFill>
                      <a:schemeClr val="accent5">
                        <a:lumMod val="60000"/>
                        <a:lumOff val="40000"/>
                      </a:schemeClr>
                    </a:solidFill>
                  </a:tcPr>
                </a:tc>
              </a:tr>
              <a:tr h="292347">
                <a:tc gridSpan="2">
                  <a:txBody>
                    <a:bodyPr/>
                    <a:lstStyle/>
                    <a:p>
                      <a:endParaRPr/>
                    </a:p>
                  </a:txBody>
                  <a:tcPr>
                    <a:solidFill>
                      <a:schemeClr val="accent5">
                        <a:lumMod val="60000"/>
                        <a:lumOff val="40000"/>
                      </a:schemeClr>
                    </a:solidFill>
                  </a:tcPr>
                </a:tc>
                <a:tc hMerge="1">
                  <a:txBody>
                    <a:bodyPr/>
                    <a:lstStyle/>
                    <a:p>
                      <a:endParaRPr lang="en-IN" sz="1600" b="1" dirty="0"/>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13.8%</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14.2%</a:t>
                      </a:r>
                      <a:endParaRPr lang="en-IN" sz="1600" b="1" dirty="0"/>
                    </a:p>
                  </a:txBody>
                  <a:tcPr>
                    <a:solidFill>
                      <a:schemeClr val="accent5">
                        <a:lumMod val="60000"/>
                        <a:lumOff val="40000"/>
                      </a:schemeClr>
                    </a:solidFill>
                  </a:tcPr>
                </a:tc>
              </a:tr>
              <a:tr h="292347">
                <a:tc gridSpan="2">
                  <a:txBody>
                    <a:bodyPr/>
                    <a:lstStyle/>
                    <a:p>
                      <a:r>
                        <a:rPr lang="en-IN" sz="1600" b="1" dirty="0" smtClean="0"/>
                        <a:t>ARI</a:t>
                      </a:r>
                      <a:endParaRPr lang="en-IN" sz="1600" b="1" dirty="0"/>
                    </a:p>
                  </a:txBody>
                  <a:tcPr>
                    <a:solidFill>
                      <a:schemeClr val="accent5">
                        <a:lumMod val="60000"/>
                        <a:lumOff val="40000"/>
                      </a:schemeClr>
                    </a:solidFill>
                  </a:tcPr>
                </a:tc>
                <a:tc hMerge="1">
                  <a:txBody>
                    <a:bodyPr/>
                    <a:lstStyle/>
                    <a:p>
                      <a:endParaRPr lang="en-IN"/>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16.1%</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17.1%</a:t>
                      </a:r>
                      <a:endParaRPr lang="en-IN" sz="1600" b="1" dirty="0"/>
                    </a:p>
                  </a:txBody>
                  <a:tcPr>
                    <a:solidFill>
                      <a:schemeClr val="accent5">
                        <a:lumMod val="60000"/>
                        <a:lumOff val="40000"/>
                      </a:schemeClr>
                    </a:solidFill>
                  </a:tcPr>
                </a:tc>
              </a:tr>
              <a:tr h="313611">
                <a:tc gridSpan="2">
                  <a:txBody>
                    <a:bodyPr/>
                    <a:lstStyle/>
                    <a:p>
                      <a:r>
                        <a:rPr kumimoji="0" lang="en-GB" sz="1600" b="1" kern="1200" dirty="0" smtClean="0">
                          <a:solidFill>
                            <a:schemeClr val="dk1"/>
                          </a:solidFill>
                          <a:latin typeface="+mn-lt"/>
                          <a:ea typeface="+mn-ea"/>
                          <a:cs typeface="Arial" panose="020B0604020202020204" pitchFamily="34" charset="0"/>
                        </a:rPr>
                        <a:t>Awareness of RTI/STI</a:t>
                      </a:r>
                      <a:endParaRPr lang="en-IN" sz="1600" b="1" dirty="0"/>
                    </a:p>
                  </a:txBody>
                  <a:tcPr>
                    <a:solidFill>
                      <a:schemeClr val="accent5">
                        <a:lumMod val="60000"/>
                        <a:lumOff val="40000"/>
                      </a:schemeClr>
                    </a:solidFill>
                  </a:tcPr>
                </a:tc>
                <a:tc hMerge="1">
                  <a:txBody>
                    <a:bodyPr/>
                    <a:lstStyle/>
                    <a:p>
                      <a:endParaRPr lang="en-IN"/>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13%</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17%</a:t>
                      </a:r>
                      <a:endParaRPr lang="en-IN" sz="1600" b="1" dirty="0"/>
                    </a:p>
                  </a:txBody>
                  <a:tcPr>
                    <a:solidFill>
                      <a:schemeClr val="accent5">
                        <a:lumMod val="60000"/>
                        <a:lumOff val="40000"/>
                      </a:schemeClr>
                    </a:solidFill>
                  </a:tcPr>
                </a:tc>
              </a:tr>
              <a:tr h="292347">
                <a:tc gridSpan="2">
                  <a:txBody>
                    <a:bodyPr/>
                    <a:lstStyle/>
                    <a:p>
                      <a:r>
                        <a:rPr kumimoji="0" lang="en-GB" sz="1600" b="1" kern="1200" dirty="0" smtClean="0">
                          <a:solidFill>
                            <a:schemeClr val="dk1"/>
                          </a:solidFill>
                          <a:latin typeface="+mn-lt"/>
                          <a:ea typeface="+mn-ea"/>
                          <a:cs typeface="Arial" panose="020B0604020202020204" pitchFamily="34" charset="0"/>
                        </a:rPr>
                        <a:t>Awareness of AIDS</a:t>
                      </a:r>
                      <a:endParaRPr lang="en-IN" sz="1600" b="1" dirty="0"/>
                    </a:p>
                  </a:txBody>
                  <a:tcPr>
                    <a:solidFill>
                      <a:schemeClr val="accent5">
                        <a:lumMod val="60000"/>
                        <a:lumOff val="40000"/>
                      </a:schemeClr>
                    </a:solidFill>
                  </a:tcPr>
                </a:tc>
                <a:tc hMerge="1">
                  <a:txBody>
                    <a:bodyPr/>
                    <a:lstStyle/>
                    <a:p>
                      <a:endParaRPr lang="en-IN"/>
                    </a:p>
                  </a:txBody>
                  <a:tcPr/>
                </a:tc>
                <a:tc>
                  <a:txBody>
                    <a:bodyPr/>
                    <a:lstStyle/>
                    <a:p>
                      <a:pPr algn="ctr"/>
                      <a:r>
                        <a:rPr kumimoji="0" lang="en-GB" sz="1600" b="1" kern="1200" dirty="0" smtClean="0">
                          <a:solidFill>
                            <a:schemeClr val="dk1"/>
                          </a:solidFill>
                          <a:latin typeface="+mn-lt"/>
                          <a:ea typeface="+mn-ea"/>
                          <a:cs typeface="Arial" panose="020B0604020202020204" pitchFamily="34" charset="0"/>
                        </a:rPr>
                        <a:t>54.9%</a:t>
                      </a:r>
                      <a:endParaRPr lang="en-IN" sz="1600" b="1" dirty="0"/>
                    </a:p>
                  </a:txBody>
                  <a:tcPr>
                    <a:solidFill>
                      <a:schemeClr val="accent5">
                        <a:lumMod val="60000"/>
                        <a:lumOff val="40000"/>
                      </a:schemeClr>
                    </a:solidFill>
                  </a:tcPr>
                </a:tc>
                <a:tc>
                  <a:txBody>
                    <a:bodyPr/>
                    <a:lstStyle/>
                    <a:p>
                      <a:pPr algn="ctr"/>
                      <a:r>
                        <a:rPr kumimoji="0" lang="en-GB" sz="1600" b="1" kern="1200" dirty="0" smtClean="0">
                          <a:solidFill>
                            <a:schemeClr val="dk1"/>
                          </a:solidFill>
                          <a:latin typeface="+mn-lt"/>
                          <a:ea typeface="+mn-ea"/>
                          <a:cs typeface="Arial" panose="020B0604020202020204" pitchFamily="34" charset="0"/>
                        </a:rPr>
                        <a:t>66.5%</a:t>
                      </a:r>
                      <a:endParaRPr lang="en-IN" sz="1600" b="1" dirty="0"/>
                    </a:p>
                  </a:txBody>
                  <a:tcPr>
                    <a:solidFill>
                      <a:schemeClr val="accent5">
                        <a:lumMod val="60000"/>
                        <a:lumOff val="40000"/>
                      </a:schemeClr>
                    </a:solidFill>
                  </a:tcPr>
                </a:tc>
              </a:tr>
            </a:tbl>
          </a:graphicData>
        </a:graphic>
      </p:graphicFrame>
      <p:sp>
        <p:nvSpPr>
          <p:cNvPr id="3" name="TextBox 2"/>
          <p:cNvSpPr txBox="1"/>
          <p:nvPr/>
        </p:nvSpPr>
        <p:spPr>
          <a:xfrm>
            <a:off x="0" y="0"/>
            <a:ext cx="12192000" cy="646331"/>
          </a:xfrm>
          <a:prstGeom prst="rect">
            <a:avLst/>
          </a:prstGeom>
          <a:solidFill>
            <a:schemeClr val="accent6">
              <a:lumMod val="75000"/>
            </a:schemeClr>
          </a:solidFill>
        </p:spPr>
        <p:txBody>
          <a:bodyPr wrap="square" rtlCol="0">
            <a:spAutoFit/>
          </a:bodyPr>
          <a:lstStyle/>
          <a:p>
            <a:pPr algn="ctr"/>
            <a:r>
              <a:rPr lang="en-IN" sz="3600" dirty="0" smtClean="0">
                <a:solidFill>
                  <a:schemeClr val="bg1"/>
                </a:solidFill>
                <a:effectLst>
                  <a:outerShdw blurRad="38100" dist="38100" dir="2700000" algn="tl">
                    <a:srgbClr val="000000">
                      <a:alpha val="43137"/>
                    </a:srgbClr>
                  </a:outerShdw>
                </a:effectLst>
                <a:latin typeface="Segoe Print" pitchFamily="2" charset="0"/>
                <a:cs typeface="Times New Roman" pitchFamily="18" charset="0"/>
              </a:rPr>
              <a:t>Key Findings </a:t>
            </a:r>
            <a:endParaRPr lang="en-IN" sz="3600" dirty="0">
              <a:solidFill>
                <a:schemeClr val="bg1"/>
              </a:solidFill>
              <a:effectLst>
                <a:outerShdw blurRad="38100" dist="38100" dir="2700000" algn="tl">
                  <a:srgbClr val="000000">
                    <a:alpha val="43137"/>
                  </a:srgbClr>
                </a:outerShdw>
              </a:effectLst>
              <a:latin typeface="Segoe Print" pitchFamily="2" charset="0"/>
              <a:cs typeface="Times New Roman" pitchFamily="18" charset="0"/>
            </a:endParaRPr>
          </a:p>
        </p:txBody>
      </p:sp>
    </p:spTree>
    <p:extLst>
      <p:ext uri="{BB962C8B-B14F-4D97-AF65-F5344CB8AC3E}">
        <p14:creationId xmlns:p14="http://schemas.microsoft.com/office/powerpoint/2010/main" val="1868564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Key Findings</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srcRect/>
          <a:stretch>
            <a:fillRect/>
          </a:stretch>
        </p:blipFill>
        <p:spPr bwMode="auto">
          <a:xfrm>
            <a:off x="185533" y="1137726"/>
            <a:ext cx="11790157" cy="5091230"/>
          </a:xfrm>
          <a:prstGeom prst="rect">
            <a:avLst/>
          </a:prstGeom>
          <a:noFill/>
          <a:ln w="9525">
            <a:noFill/>
            <a:miter lim="800000"/>
            <a:headEnd/>
            <a:tailEnd/>
          </a:ln>
          <a:effectLst/>
        </p:spPr>
      </p:pic>
    </p:spTree>
    <p:extLst>
      <p:ext uri="{BB962C8B-B14F-4D97-AF65-F5344CB8AC3E}">
        <p14:creationId xmlns:p14="http://schemas.microsoft.com/office/powerpoint/2010/main" val="201280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998806"/>
          </a:xfrm>
          <a:solidFill>
            <a:schemeClr val="accent6">
              <a:lumMod val="75000"/>
            </a:schemeClr>
          </a:solidFill>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Key Findings</a:t>
            </a:r>
            <a:endParaRPr lang="en-IN" sz="18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a:srcRect/>
          <a:stretch>
            <a:fillRect/>
          </a:stretch>
        </p:blipFill>
        <p:spPr bwMode="auto">
          <a:xfrm>
            <a:off x="321137" y="1124037"/>
            <a:ext cx="11167857" cy="5556191"/>
          </a:xfrm>
          <a:prstGeom prst="rect">
            <a:avLst/>
          </a:prstGeom>
          <a:noFill/>
          <a:ln w="9525">
            <a:noFill/>
            <a:miter lim="800000"/>
            <a:headEnd/>
            <a:tailEnd/>
          </a:ln>
          <a:effectLst/>
        </p:spPr>
      </p:pic>
    </p:spTree>
    <p:extLst>
      <p:ext uri="{BB962C8B-B14F-4D97-AF65-F5344CB8AC3E}">
        <p14:creationId xmlns:p14="http://schemas.microsoft.com/office/powerpoint/2010/main" val="201280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5218</TotalTime>
  <Words>2059</Words>
  <Application>Microsoft Office PowerPoint</Application>
  <PresentationFormat>Widescreen</PresentationFormat>
  <Paragraphs>228</Paragraphs>
  <Slides>31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Book Antiqua</vt:lpstr>
      <vt:lpstr>Calibri</vt:lpstr>
      <vt:lpstr>Calibri Light</vt:lpstr>
      <vt:lpstr>Segoe Print</vt:lpstr>
      <vt:lpstr>Times New Roman</vt:lpstr>
      <vt:lpstr>Wingdings</vt:lpstr>
      <vt:lpstr>Office Theme</vt:lpstr>
      <vt:lpstr>MP NUHM  “Urban Baseline Survey”</vt:lpstr>
      <vt:lpstr>Objective, Training and Coverage</vt:lpstr>
      <vt:lpstr>PowerPoint Presentation</vt:lpstr>
      <vt:lpstr>PowerPoint Presentation</vt:lpstr>
      <vt:lpstr>PowerPoint Presentation</vt:lpstr>
      <vt:lpstr> Key Findings  </vt:lpstr>
      <vt:lpstr>PowerPoint Presentation</vt:lpstr>
      <vt:lpstr>Key Findings</vt:lpstr>
      <vt:lpstr>Key Findings</vt:lpstr>
      <vt:lpstr>Key Findings</vt:lpstr>
      <vt:lpstr>Key Findings</vt:lpstr>
      <vt:lpstr>Key Findings</vt:lpstr>
      <vt:lpstr>Sources of Drinking Water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Observations   </vt:lpstr>
      <vt:lpstr>Observations (1 of 6)</vt:lpstr>
      <vt:lpstr>Observations (2 of 6)</vt:lpstr>
      <vt:lpstr>Observations (3 of 6)</vt:lpstr>
      <vt:lpstr>Observations (4 of 6)</vt:lpstr>
      <vt:lpstr>Observations (5 of 6)</vt:lpstr>
      <vt:lpstr>Observations (6 of 6)</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 NUHM BASELINE PPT</dc:title>
  <dc:creator>HQ</dc:creator>
  <cp:lastModifiedBy>Acer1</cp:lastModifiedBy>
  <cp:revision>640</cp:revision>
  <dcterms:created xsi:type="dcterms:W3CDTF">2016-02-22T04:37:37Z</dcterms:created>
  <dcterms:modified xsi:type="dcterms:W3CDTF">2016-08-29T17:02:34Z</dcterms:modified>
</cp:coreProperties>
</file>