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66" r:id="rId5"/>
    <p:sldId id="268" r:id="rId6"/>
    <p:sldId id="259" r:id="rId7"/>
    <p:sldId id="260" r:id="rId8"/>
    <p:sldId id="261" r:id="rId9"/>
    <p:sldId id="262" r:id="rId10"/>
    <p:sldId id="263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5024C-FA91-4DB3-9643-5AB83EE5CA89}" type="datetimeFigureOut">
              <a:rPr lang="en-IN" smtClean="0"/>
              <a:pPr/>
              <a:t>30-08-2016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7CC10-1BA9-428A-83D3-665279B1513E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D8E3C-AF1E-4440-999E-29F9882AEE27}" type="datetimeFigureOut">
              <a:rPr lang="en-IN" smtClean="0"/>
              <a:pPr/>
              <a:t>30-08-2016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7935F-5821-4239-B464-9AA303F5C87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DFEA1C-5BDB-4E9F-B604-AAED30B766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75F1D7-F35C-41ED-8FAD-DBCC163213FF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0723" name="Rectangle 7"/>
          <p:cNvSpPr txBox="1">
            <a:spLocks noGrp="1" noChangeArrowheads="1"/>
          </p:cNvSpPr>
          <p:nvPr/>
        </p:nvSpPr>
        <p:spPr bwMode="auto">
          <a:xfrm>
            <a:off x="3885404" y="8685782"/>
            <a:ext cx="2971003" cy="456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DFC5C7C-F245-40E4-B086-ACD6D948CF93}" type="slidenum">
              <a:rPr lang="en-US" sz="1200"/>
              <a:pPr algn="r"/>
              <a:t>11</a:t>
            </a:fld>
            <a:endParaRPr lang="en-US" sz="1200"/>
          </a:p>
        </p:txBody>
      </p:sp>
      <p:sp>
        <p:nvSpPr>
          <p:cNvPr id="307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re.gov.in/" TargetMode="External"/><Relationship Id="rId2" Type="http://schemas.openxmlformats.org/officeDocument/2006/relationships/hyperlink" Target="http://www.seci.gov.in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4648200" y="4343400"/>
            <a:ext cx="4495800" cy="1905000"/>
          </a:xfrm>
        </p:spPr>
        <p:txBody>
          <a:bodyPr>
            <a:normAutofit/>
          </a:bodyPr>
          <a:lstStyle/>
          <a:p>
            <a:r>
              <a:rPr lang="en-IN" sz="2000" b="1" dirty="0" smtClean="0">
                <a:latin typeface="+mn-lt"/>
              </a:rPr>
              <a:t>Dr. Shailesh K. Yadav, IAS</a:t>
            </a:r>
            <a:br>
              <a:rPr lang="en-IN" sz="2000" b="1" dirty="0" smtClean="0">
                <a:latin typeface="+mn-lt"/>
              </a:rPr>
            </a:br>
            <a:r>
              <a:rPr lang="en-IN" sz="2000" b="1" dirty="0" smtClean="0">
                <a:latin typeface="+mn-lt"/>
              </a:rPr>
              <a:t>MD NHM Tripura</a:t>
            </a:r>
            <a:br>
              <a:rPr lang="en-IN" sz="2000" b="1" dirty="0" smtClean="0">
                <a:latin typeface="+mn-lt"/>
              </a:rPr>
            </a:br>
            <a:r>
              <a:rPr lang="en-IN" sz="2000" b="1" dirty="0" smtClean="0">
                <a:solidFill>
                  <a:srgbClr val="002060"/>
                </a:solidFill>
                <a:latin typeface="+mn-lt"/>
              </a:rPr>
              <a:t>drshaileshkyadav@gmail.com</a:t>
            </a:r>
            <a:endParaRPr lang="en-IN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209800"/>
            <a:ext cx="6400800" cy="838200"/>
          </a:xfrm>
          <a:solidFill>
            <a:srgbClr val="00B050"/>
          </a:solidFill>
          <a:effectLst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40000" lnSpcReduction="20000"/>
          </a:bodyPr>
          <a:lstStyle/>
          <a:p>
            <a:endParaRPr lang="en-US" sz="4000" b="1" dirty="0" smtClean="0">
              <a:solidFill>
                <a:schemeClr val="accent6">
                  <a:lumMod val="75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7600" b="1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Health Goes Green</a:t>
            </a:r>
            <a:endParaRPr lang="en-US" sz="7600" b="1" dirty="0">
              <a:solidFill>
                <a:srgbClr val="FFFF00"/>
              </a:solidFill>
              <a:latin typeface="Aharoni" pitchFamily="2" charset="-79"/>
              <a:cs typeface="Aharoni" pitchFamily="2" charset="-79"/>
            </a:endParaRPr>
          </a:p>
        </p:txBody>
      </p:sp>
      <p:grpSp>
        <p:nvGrpSpPr>
          <p:cNvPr id="2" name="Group 6"/>
          <p:cNvGrpSpPr/>
          <p:nvPr/>
        </p:nvGrpSpPr>
        <p:grpSpPr bwMode="auto">
          <a:xfrm>
            <a:off x="0" y="0"/>
            <a:ext cx="9144000" cy="1676400"/>
            <a:chOff x="0" y="4992914"/>
            <a:chExt cx="9144000" cy="1865087"/>
          </a:xfrm>
        </p:grpSpPr>
        <p:pic>
          <p:nvPicPr>
            <p:cNvPr id="8" name="Picture 2" descr="https://encrypted-tbn3.gstatic.com/images?q=tbn:ANd9GcSfibePqlZFUqk4Z2krmQFi1kR42ofyLGlJdY_cg9I5mpGCjIIi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4992915"/>
              <a:ext cx="2293257" cy="1865086"/>
            </a:xfrm>
            <a:prstGeom prst="rect">
              <a:avLst/>
            </a:prstGeom>
            <a:noFill/>
          </p:spPr>
        </p:pic>
        <p:pic>
          <p:nvPicPr>
            <p:cNvPr id="9" name="Picture 8" descr="https://c2.staticflickr.com/6/5135/5452969912_9a4a61747a_z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285984" y="4992914"/>
              <a:ext cx="2316178" cy="1865086"/>
            </a:xfrm>
            <a:prstGeom prst="rect">
              <a:avLst/>
            </a:prstGeom>
            <a:noFill/>
          </p:spPr>
        </p:pic>
        <p:pic>
          <p:nvPicPr>
            <p:cNvPr id="10" name="Picture 16" descr="UNOKOTI - NORTH TRIPUR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572000" y="4992914"/>
              <a:ext cx="2214578" cy="1865086"/>
            </a:xfrm>
            <a:prstGeom prst="rect">
              <a:avLst/>
            </a:prstGeom>
            <a:noFill/>
          </p:spPr>
        </p:pic>
        <p:pic>
          <p:nvPicPr>
            <p:cNvPr id="11" name="Picture 18" descr="http://www.journeymart.com/de/StateImages/ujjayanta-palace-tripura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786578" y="4992914"/>
              <a:ext cx="2357422" cy="1865086"/>
            </a:xfrm>
            <a:prstGeom prst="rect">
              <a:avLst/>
            </a:prstGeom>
            <a:noFill/>
          </p:spPr>
        </p:pic>
      </p:grpSp>
      <p:sp>
        <p:nvSpPr>
          <p:cNvPr id="15" name="Rectangle 14"/>
          <p:cNvSpPr/>
          <p:nvPr/>
        </p:nvSpPr>
        <p:spPr>
          <a:xfrm>
            <a:off x="1295400" y="3352800"/>
            <a:ext cx="62484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Book Antiqua" pitchFamily="18" charset="0"/>
              </a:rPr>
              <a:t>TRIPURA EXPERIENCE</a:t>
            </a:r>
            <a:endParaRPr lang="en-IN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343400"/>
            <a:ext cx="318052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4000" b="1" dirty="0" smtClean="0"/>
              <a:t>Scalability/</a:t>
            </a:r>
            <a:r>
              <a:rPr lang="en-IN" sz="4000" b="1" dirty="0" err="1" smtClean="0"/>
              <a:t>Replicability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763000" cy="4724400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One time installation, minimum maintenance</a:t>
            </a:r>
          </a:p>
          <a:p>
            <a:pPr lvl="0"/>
            <a:r>
              <a:rPr lang="en-US" dirty="0" smtClean="0"/>
              <a:t>Average lifespan :  25 yrs</a:t>
            </a:r>
            <a:endParaRPr lang="en-US" dirty="0" smtClean="0"/>
          </a:p>
          <a:p>
            <a:pPr lvl="0"/>
            <a:r>
              <a:rPr lang="en-US" dirty="0" smtClean="0"/>
              <a:t>Certainly a solution for remote/inaccessible areas &amp; power cuts</a:t>
            </a:r>
          </a:p>
          <a:p>
            <a:pPr lvl="0"/>
            <a:r>
              <a:rPr lang="en-US" dirty="0" smtClean="0"/>
              <a:t>Cost of fossil fuel based electricity increasing</a:t>
            </a:r>
          </a:p>
          <a:p>
            <a:pPr lvl="0"/>
            <a:r>
              <a:rPr lang="en-US" dirty="0" smtClean="0"/>
              <a:t>Cost of Solar power </a:t>
            </a:r>
            <a:r>
              <a:rPr lang="en-US" dirty="0" smtClean="0"/>
              <a:t>declining </a:t>
            </a:r>
            <a:endParaRPr lang="en-US" dirty="0" smtClean="0"/>
          </a:p>
          <a:p>
            <a:pPr lvl="0"/>
            <a:r>
              <a:rPr lang="en-US" dirty="0" smtClean="0"/>
              <a:t>Guidelines : MNRE Letter No.</a:t>
            </a:r>
          </a:p>
          <a:p>
            <a:pPr lvl="1"/>
            <a:r>
              <a:rPr lang="en-US" dirty="0" smtClean="0"/>
              <a:t> 5/23</a:t>
            </a:r>
            <a:r>
              <a:rPr lang="en-US" dirty="0" smtClean="0"/>
              <a:t>//2009-P&amp;C (Pt.III) dated 03</a:t>
            </a:r>
            <a:r>
              <a:rPr lang="en-US" baseline="30000" dirty="0" smtClean="0"/>
              <a:t>rd</a:t>
            </a:r>
            <a:r>
              <a:rPr lang="en-US" dirty="0" smtClean="0"/>
              <a:t> Nov 2014</a:t>
            </a:r>
          </a:p>
          <a:p>
            <a:pPr lvl="1"/>
            <a:r>
              <a:rPr lang="en-US" dirty="0" smtClean="0"/>
              <a:t> 30/11/2012-13/NSM dated 26</a:t>
            </a:r>
            <a:r>
              <a:rPr lang="en-US" baseline="30000" dirty="0" smtClean="0"/>
              <a:t>th</a:t>
            </a:r>
            <a:r>
              <a:rPr lang="en-US" dirty="0" smtClean="0"/>
              <a:t> May 2014</a:t>
            </a:r>
          </a:p>
          <a:p>
            <a:pPr lvl="0"/>
            <a:endParaRPr lang="en-IN" dirty="0" smtClean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180892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3716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janaganama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91440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0" y="228600"/>
            <a:ext cx="9144000" cy="838200"/>
            <a:chOff x="0" y="960"/>
            <a:chExt cx="5760" cy="336"/>
          </a:xfrm>
        </p:grpSpPr>
        <p:pic>
          <p:nvPicPr>
            <p:cNvPr id="13319" name="Picture 67" descr="India_flag_backgroun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960"/>
              <a:ext cx="5760" cy="2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20" name="Picture 69" descr="ashoka-chakra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784" y="960"/>
              <a:ext cx="336" cy="3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8" name="Rectangle 9"/>
          <p:cNvSpPr>
            <a:spLocks noChangeArrowheads="1"/>
          </p:cNvSpPr>
          <p:nvPr/>
        </p:nvSpPr>
        <p:spPr bwMode="auto">
          <a:xfrm>
            <a:off x="827088" y="4652963"/>
            <a:ext cx="7772400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en-US" sz="2400" b="1">
              <a:solidFill>
                <a:srgbClr val="1317AD"/>
              </a:solidFill>
              <a:latin typeface="Garamond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71600" y="3581400"/>
            <a:ext cx="7772400" cy="144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638800" y="1524000"/>
            <a:ext cx="3505200" cy="4800600"/>
            <a:chOff x="4643438" y="357166"/>
            <a:chExt cx="4240256" cy="5929354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43438" y="357166"/>
              <a:ext cx="4240256" cy="5929354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chemeClr val="accent6">
                  <a:lumMod val="20000"/>
                  <a:lumOff val="80000"/>
                </a:schemeClr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928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6737039">
              <a:off x="4377100" y="5427850"/>
              <a:ext cx="1401547" cy="210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8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4005074">
              <a:off x="6601873" y="4937940"/>
              <a:ext cx="1401547" cy="210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285720" y="114308"/>
            <a:ext cx="5286412" cy="671486"/>
          </a:xfrm>
          <a:gradFill flip="none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>
              <a:fillToRect l="100000" b="100000"/>
            </a:path>
            <a:tileRect t="-100000" r="-100000"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 smtClean="0"/>
              <a:t>Demography &amp; Health  Situation</a:t>
            </a:r>
            <a:endParaRPr lang="en-IN" sz="2000" b="1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285750" y="1000121"/>
          <a:ext cx="5286412" cy="5400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2942"/>
                <a:gridCol w="2786082"/>
                <a:gridCol w="1857388"/>
              </a:tblGrid>
              <a:tr h="3846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SL</a:t>
                      </a:r>
                      <a:endParaRPr lang="en-IN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Item</a:t>
                      </a:r>
                      <a:endParaRPr lang="en-IN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Number</a:t>
                      </a:r>
                      <a:endParaRPr lang="en-IN" sz="1600" dirty="0"/>
                    </a:p>
                  </a:txBody>
                  <a:tcPr anchor="ctr"/>
                </a:tc>
              </a:tr>
              <a:tr h="41964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</a:t>
                      </a:r>
                      <a:endParaRPr lang="en-IN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Population</a:t>
                      </a:r>
                      <a:endParaRPr lang="en-IN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/>
                        <a:t>36.71 L</a:t>
                      </a:r>
                      <a:endParaRPr lang="en-IN" sz="1800" b="1" dirty="0"/>
                    </a:p>
                  </a:txBody>
                  <a:tcPr anchor="ctr"/>
                </a:tc>
              </a:tr>
              <a:tr h="41964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2</a:t>
                      </a:r>
                      <a:endParaRPr lang="en-IN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District</a:t>
                      </a: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08</a:t>
                      </a: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964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3</a:t>
                      </a:r>
                      <a:endParaRPr lang="en-IN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Birth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14.9</a:t>
                      </a:r>
                      <a:endParaRPr lang="en-IN" sz="1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964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4</a:t>
                      </a:r>
                      <a:endParaRPr lang="en-IN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Death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4.7</a:t>
                      </a: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964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5</a:t>
                      </a:r>
                      <a:endParaRPr lang="en-IN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</a:rPr>
                        <a:t>IMR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964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6</a:t>
                      </a:r>
                      <a:endParaRPr lang="en-IN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Institutional</a:t>
                      </a:r>
                      <a:r>
                        <a:rPr lang="en-US" sz="1800" b="1" baseline="0" dirty="0" smtClean="0"/>
                        <a:t> </a:t>
                      </a:r>
                      <a:r>
                        <a:rPr lang="en-US" sz="1800" b="1" dirty="0" smtClean="0"/>
                        <a:t>Delivery</a:t>
                      </a:r>
                      <a:endParaRPr lang="en-IN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89%</a:t>
                      </a: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399920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IN" sz="100" b="1" dirty="0"/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sz="1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41964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7</a:t>
                      </a:r>
                      <a:endParaRPr lang="en-IN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b="1" dirty="0" smtClean="0"/>
                        <a:t>Medical College</a:t>
                      </a:r>
                      <a:endParaRPr lang="en-IN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1" dirty="0" smtClean="0">
                          <a:solidFill>
                            <a:schemeClr val="tx1"/>
                          </a:solidFill>
                        </a:rPr>
                        <a:t>02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964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8</a:t>
                      </a:r>
                      <a:endParaRPr lang="en-IN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State level</a:t>
                      </a:r>
                      <a:r>
                        <a:rPr lang="en-US" sz="1800" b="1" baseline="0" dirty="0" smtClean="0"/>
                        <a:t> Hospital</a:t>
                      </a:r>
                      <a:endParaRPr lang="en-IN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05</a:t>
                      </a: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964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9</a:t>
                      </a:r>
                      <a:endParaRPr lang="en-IN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District Hospital</a:t>
                      </a:r>
                      <a:endParaRPr lang="en-IN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06</a:t>
                      </a:r>
                      <a:endParaRPr lang="en-IN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964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10</a:t>
                      </a:r>
                      <a:endParaRPr lang="en-IN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Sub-Div Hospital</a:t>
                      </a:r>
                      <a:endParaRPr lang="en-IN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11</a:t>
                      </a: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19644">
                <a:tc>
                  <a:txBody>
                    <a:bodyPr/>
                    <a:lstStyle/>
                    <a:p>
                      <a:pPr algn="ctr"/>
                      <a:r>
                        <a:rPr lang="en-IN" sz="1800" b="1" dirty="0" smtClean="0"/>
                        <a:t>11</a:t>
                      </a:r>
                      <a:endParaRPr lang="en-IN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b="1" dirty="0" smtClean="0"/>
                        <a:t>PHC, CHC</a:t>
                      </a:r>
                      <a:endParaRPr lang="en-IN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94,</a:t>
                      </a: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</a:rPr>
                        <a:t> 21</a:t>
                      </a:r>
                      <a:endParaRPr lang="en-IN" sz="1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0"/>
            <a:ext cx="1808922" cy="130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4000" b="1" dirty="0" smtClean="0"/>
              <a:t>Problem Statement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8534400" cy="50292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/>
              <a:t>Difficult areas, hilly terrain</a:t>
            </a:r>
          </a:p>
          <a:p>
            <a:pPr algn="just"/>
            <a:r>
              <a:rPr lang="en-US" dirty="0" smtClean="0"/>
              <a:t>Power cuts</a:t>
            </a:r>
          </a:p>
          <a:p>
            <a:pPr algn="just"/>
            <a:r>
              <a:rPr lang="en-US" dirty="0" smtClean="0"/>
              <a:t>Transmission lines disturbed in rainy, stormy </a:t>
            </a:r>
            <a:r>
              <a:rPr lang="en-US" dirty="0" smtClean="0"/>
              <a:t>weather</a:t>
            </a:r>
          </a:p>
          <a:p>
            <a:pPr algn="just"/>
            <a:r>
              <a:rPr lang="en-US" dirty="0" smtClean="0"/>
              <a:t>Need for alternate power back up system</a:t>
            </a:r>
            <a:endParaRPr lang="en-US" dirty="0" smtClean="0"/>
          </a:p>
          <a:p>
            <a:pPr algn="just"/>
            <a:r>
              <a:rPr lang="en-US" dirty="0" smtClean="0"/>
              <a:t>Smooth service delivery in </a:t>
            </a:r>
            <a:r>
              <a:rPr lang="en-US" dirty="0" err="1" smtClean="0"/>
              <a:t>Labour</a:t>
            </a:r>
            <a:r>
              <a:rPr lang="en-US" dirty="0" smtClean="0"/>
              <a:t> </a:t>
            </a:r>
            <a:r>
              <a:rPr lang="en-US" dirty="0" err="1" smtClean="0"/>
              <a:t>Room,OT</a:t>
            </a:r>
            <a:r>
              <a:rPr lang="en-US" dirty="0" smtClean="0"/>
              <a:t>, </a:t>
            </a:r>
            <a:r>
              <a:rPr lang="en-US" dirty="0" smtClean="0"/>
              <a:t>IPD</a:t>
            </a:r>
          </a:p>
          <a:p>
            <a:pPr algn="just"/>
            <a:r>
              <a:rPr lang="en-US" dirty="0" smtClean="0"/>
              <a:t>Maintaining cold chain</a:t>
            </a:r>
          </a:p>
          <a:p>
            <a:pPr algn="just"/>
            <a:endParaRPr lang="en-US" dirty="0" smtClean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180892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3716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239000" cy="1143000"/>
          </a:xfrm>
        </p:spPr>
        <p:txBody>
          <a:bodyPr>
            <a:normAutofit/>
          </a:bodyPr>
          <a:lstStyle/>
          <a:p>
            <a:r>
              <a:rPr lang="en-IN" sz="4000" b="1" dirty="0" smtClean="0"/>
              <a:t>Solar Power-</a:t>
            </a:r>
            <a:r>
              <a:rPr lang="en-IN" sz="4000" i="1" dirty="0" smtClean="0"/>
              <a:t>Options</a:t>
            </a:r>
            <a:endParaRPr lang="en-IN" sz="40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5181600"/>
          </a:xfrm>
        </p:spPr>
        <p:txBody>
          <a:bodyPr>
            <a:normAutofit fontScale="92500" lnSpcReduction="10000"/>
          </a:bodyPr>
          <a:lstStyle/>
          <a:p>
            <a:pPr lvl="0" algn="just"/>
            <a:r>
              <a:rPr lang="en-IN" dirty="0" smtClean="0"/>
              <a:t>Grid connected / Grid interactive </a:t>
            </a:r>
          </a:p>
          <a:p>
            <a:pPr lvl="1" algn="just"/>
            <a:r>
              <a:rPr lang="en-IN" dirty="0" smtClean="0"/>
              <a:t>Net metering / Gross metering</a:t>
            </a:r>
          </a:p>
          <a:p>
            <a:pPr lvl="2" algn="just"/>
            <a:r>
              <a:rPr lang="en-IN" dirty="0" smtClean="0"/>
              <a:t>Govt. Incentive : 15% subsidy </a:t>
            </a:r>
          </a:p>
          <a:p>
            <a:pPr lvl="2" algn="just"/>
            <a:r>
              <a:rPr lang="en-IN" dirty="0" smtClean="0"/>
              <a:t>Priority sector lending</a:t>
            </a:r>
          </a:p>
          <a:p>
            <a:pPr lvl="2" algn="just"/>
            <a:r>
              <a:rPr lang="en-IN" dirty="0" smtClean="0"/>
              <a:t>Loans with housing loan interest rate from PSBs</a:t>
            </a:r>
          </a:p>
          <a:p>
            <a:pPr lvl="2" algn="just">
              <a:buNone/>
            </a:pPr>
            <a:endParaRPr lang="en-IN" dirty="0" smtClean="0"/>
          </a:p>
          <a:p>
            <a:pPr lvl="0" algn="just"/>
            <a:r>
              <a:rPr lang="en-IN" dirty="0" smtClean="0"/>
              <a:t>Off Grid </a:t>
            </a:r>
          </a:p>
          <a:p>
            <a:pPr lvl="1" algn="just"/>
            <a:r>
              <a:rPr lang="en-IN" dirty="0" smtClean="0"/>
              <a:t>Portable lanterns, home lighting system, street lighting system, Solar Photo Voltaic (PV) Power Plant</a:t>
            </a:r>
          </a:p>
          <a:p>
            <a:pPr lvl="1" algn="just"/>
            <a:r>
              <a:rPr lang="en-IN" dirty="0" smtClean="0"/>
              <a:t>Government Incentive</a:t>
            </a:r>
          </a:p>
          <a:p>
            <a:pPr lvl="2" algn="just"/>
            <a:r>
              <a:rPr lang="en-IN" dirty="0" smtClean="0"/>
              <a:t>Capital subsidy : 30% Gen States, 90% </a:t>
            </a:r>
            <a:r>
              <a:rPr lang="en-IN" dirty="0" smtClean="0"/>
              <a:t>NER, </a:t>
            </a:r>
            <a:r>
              <a:rPr lang="en-IN" dirty="0" smtClean="0"/>
              <a:t>Islands &amp; Special category States</a:t>
            </a:r>
          </a:p>
          <a:p>
            <a:pPr algn="just"/>
            <a:endParaRPr lang="en-US" dirty="0" smtClean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0"/>
            <a:ext cx="2133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3716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239000" cy="1143000"/>
          </a:xfrm>
        </p:spPr>
        <p:txBody>
          <a:bodyPr>
            <a:normAutofit/>
          </a:bodyPr>
          <a:lstStyle/>
          <a:p>
            <a:r>
              <a:rPr lang="en-IN" sz="3600" b="1" dirty="0" smtClean="0"/>
              <a:t>Implementing </a:t>
            </a:r>
            <a:r>
              <a:rPr lang="en-IN" sz="3600" b="1" dirty="0" smtClean="0"/>
              <a:t>Agencies (NSM)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915400" cy="4953000"/>
          </a:xfrm>
        </p:spPr>
        <p:txBody>
          <a:bodyPr>
            <a:normAutofit/>
          </a:bodyPr>
          <a:lstStyle/>
          <a:p>
            <a:pPr lvl="0" algn="just"/>
            <a:r>
              <a:rPr lang="en-IN" dirty="0" smtClean="0"/>
              <a:t>State Nodal Agencies (REDAs)</a:t>
            </a:r>
          </a:p>
          <a:p>
            <a:pPr lvl="0" algn="just"/>
            <a:r>
              <a:rPr lang="en-IN" dirty="0" smtClean="0"/>
              <a:t>SECI (</a:t>
            </a:r>
            <a:r>
              <a:rPr lang="en-IN" dirty="0" smtClean="0">
                <a:hlinkClick r:id="rId2"/>
              </a:rPr>
              <a:t>www.seci.gov.in</a:t>
            </a:r>
            <a:r>
              <a:rPr lang="en-IN" dirty="0" smtClean="0"/>
              <a:t>)</a:t>
            </a:r>
          </a:p>
          <a:p>
            <a:pPr lvl="0" algn="just"/>
            <a:r>
              <a:rPr lang="en-IN" dirty="0" smtClean="0"/>
              <a:t>Empanelled channel partners (</a:t>
            </a:r>
            <a:r>
              <a:rPr lang="en-IN" dirty="0" smtClean="0">
                <a:hlinkClick r:id="rId3"/>
              </a:rPr>
              <a:t>www.mnre.gov.in</a:t>
            </a:r>
            <a:r>
              <a:rPr lang="en-IN" dirty="0" smtClean="0"/>
              <a:t>)</a:t>
            </a:r>
          </a:p>
          <a:p>
            <a:pPr lvl="0" algn="just"/>
            <a:r>
              <a:rPr lang="en-IN" dirty="0" smtClean="0"/>
              <a:t>Few CPSUs</a:t>
            </a:r>
          </a:p>
          <a:p>
            <a:pPr lvl="0" algn="just"/>
            <a:r>
              <a:rPr lang="en-IN" dirty="0" smtClean="0"/>
              <a:t>Govt Departments can directly avail subsidy from MNRE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0"/>
            <a:ext cx="2133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3716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239000" cy="1143000"/>
          </a:xfrm>
        </p:spPr>
        <p:txBody>
          <a:bodyPr>
            <a:normAutofit/>
          </a:bodyPr>
          <a:lstStyle/>
          <a:p>
            <a:r>
              <a:rPr lang="en-IN" sz="4000" b="1" dirty="0" smtClean="0"/>
              <a:t>Programme Description</a:t>
            </a:r>
            <a:endParaRPr lang="en-IN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10600" cy="525780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/>
              <a:t>Off-grid Roof top Solar Photovoltaic (PV) Power </a:t>
            </a:r>
            <a:r>
              <a:rPr lang="en-US" sz="2800" dirty="0" smtClean="0"/>
              <a:t>Plants</a:t>
            </a:r>
          </a:p>
          <a:p>
            <a:pPr algn="just"/>
            <a:r>
              <a:rPr lang="en-US" sz="2800" dirty="0" smtClean="0"/>
              <a:t>Implemented by Tripura renewa</a:t>
            </a:r>
            <a:r>
              <a:rPr lang="en-US" sz="2800" dirty="0" smtClean="0"/>
              <a:t>ble Energy Development </a:t>
            </a:r>
            <a:r>
              <a:rPr lang="en-US" sz="2800" dirty="0" smtClean="0"/>
              <a:t>Agency (TREDA</a:t>
            </a:r>
            <a:r>
              <a:rPr lang="en-US" sz="2800" dirty="0" smtClean="0"/>
              <a:t>) by open tender</a:t>
            </a:r>
          </a:p>
          <a:p>
            <a:pPr algn="just"/>
            <a:r>
              <a:rPr lang="en-US" sz="2800" dirty="0" smtClean="0"/>
              <a:t>1</a:t>
            </a:r>
            <a:r>
              <a:rPr lang="en-US" sz="2800" baseline="30000" dirty="0" smtClean="0"/>
              <a:t>st</a:t>
            </a:r>
            <a:r>
              <a:rPr lang="en-US" sz="2800" dirty="0" smtClean="0"/>
              <a:t> Phase in 2014-15 in 85 PHCs</a:t>
            </a:r>
          </a:p>
          <a:p>
            <a:pPr algn="just"/>
            <a:r>
              <a:rPr lang="en-US" sz="2800" dirty="0" smtClean="0"/>
              <a:t>2</a:t>
            </a:r>
            <a:r>
              <a:rPr lang="en-US" sz="2800" baseline="30000" dirty="0" smtClean="0"/>
              <a:t>nd</a:t>
            </a:r>
            <a:r>
              <a:rPr lang="en-US" sz="2800" dirty="0" smtClean="0"/>
              <a:t> </a:t>
            </a:r>
            <a:r>
              <a:rPr lang="en-US" sz="2800" dirty="0" smtClean="0"/>
              <a:t>Phase in 2015-16 in all remaining PHCs, CHCs, District Hospital</a:t>
            </a:r>
          </a:p>
          <a:p>
            <a:pPr algn="just"/>
            <a:r>
              <a:rPr lang="en-US" sz="2800" dirty="0" smtClean="0"/>
              <a:t>3</a:t>
            </a:r>
            <a:r>
              <a:rPr lang="en-US" sz="2800" baseline="30000" dirty="0" smtClean="0"/>
              <a:t>rd</a:t>
            </a:r>
            <a:r>
              <a:rPr lang="en-US" sz="2800" dirty="0" smtClean="0"/>
              <a:t> Phase </a:t>
            </a:r>
            <a:r>
              <a:rPr lang="en-US" sz="2800" dirty="0" smtClean="0"/>
              <a:t>being implemented </a:t>
            </a:r>
            <a:r>
              <a:rPr lang="en-US" sz="2800" dirty="0" smtClean="0"/>
              <a:t>in CHCs </a:t>
            </a:r>
            <a:r>
              <a:rPr lang="en-US" sz="2800" dirty="0" smtClean="0"/>
              <a:t>upgraded to DH</a:t>
            </a:r>
          </a:p>
          <a:p>
            <a:pPr lvl="0" algn="just"/>
            <a:r>
              <a:rPr lang="en-US" sz="2800" dirty="0" smtClean="0"/>
              <a:t>In built Comprehensive Maintenance Contract (CMC) for Five (05) </a:t>
            </a:r>
            <a:r>
              <a:rPr lang="en-US" sz="2800" dirty="0" smtClean="0"/>
              <a:t>years</a:t>
            </a:r>
          </a:p>
          <a:p>
            <a:pPr lvl="0" algn="just"/>
            <a:r>
              <a:rPr lang="en-US" sz="2800" dirty="0" smtClean="0"/>
              <a:t>Remote Monitoring unit with </a:t>
            </a:r>
            <a:r>
              <a:rPr lang="en-US" sz="2800" dirty="0" err="1" smtClean="0"/>
              <a:t>sms</a:t>
            </a:r>
            <a:r>
              <a:rPr lang="en-US" sz="2800" dirty="0" smtClean="0"/>
              <a:t> linkage with TREDA</a:t>
            </a:r>
            <a:endParaRPr lang="en-IN" sz="2800" dirty="0" smtClean="0"/>
          </a:p>
          <a:p>
            <a:pPr algn="just"/>
            <a:endParaRPr lang="en-US" sz="2800" dirty="0" smtClean="0"/>
          </a:p>
          <a:p>
            <a:pPr lvl="0" algn="just">
              <a:buNone/>
            </a:pPr>
            <a:endParaRPr lang="en-US" dirty="0" smtClean="0"/>
          </a:p>
          <a:p>
            <a:pPr lvl="0" algn="just"/>
            <a:endParaRPr lang="en-IN" dirty="0" smtClean="0"/>
          </a:p>
          <a:p>
            <a:pPr algn="just"/>
            <a:endParaRPr lang="en-US" dirty="0" smtClean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0"/>
            <a:ext cx="2133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3716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6934200" cy="1143000"/>
          </a:xfrm>
        </p:spPr>
        <p:txBody>
          <a:bodyPr>
            <a:normAutofit/>
          </a:bodyPr>
          <a:lstStyle/>
          <a:p>
            <a:r>
              <a:rPr lang="en-IN" sz="4000" b="1" dirty="0" smtClean="0"/>
              <a:t>Programme Description</a:t>
            </a:r>
            <a:endParaRPr lang="en-IN" sz="4000" b="1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180892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3716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2 Solar System installation at roo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524000"/>
            <a:ext cx="4343400" cy="28194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8600" y="4511040"/>
          <a:ext cx="4038600" cy="21945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6200"/>
                <a:gridCol w="1346200"/>
                <a:gridCol w="1346200"/>
              </a:tblGrid>
              <a:tr h="814111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chemeClr val="tx1"/>
                          </a:solidFill>
                        </a:rPr>
                        <a:t>Capacity (</a:t>
                      </a:r>
                      <a:r>
                        <a:rPr lang="en-IN" sz="2000" b="1" dirty="0" err="1" smtClean="0">
                          <a:solidFill>
                            <a:schemeClr val="tx1"/>
                          </a:solidFill>
                        </a:rPr>
                        <a:t>kWp</a:t>
                      </a:r>
                      <a:r>
                        <a:rPr lang="en-IN" sz="20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>
                          <a:solidFill>
                            <a:schemeClr val="tx1"/>
                          </a:solidFill>
                        </a:rPr>
                        <a:t>Cost</a:t>
                      </a:r>
                      <a:r>
                        <a:rPr lang="en-IN" sz="2000" b="1" baseline="0" dirty="0" smtClean="0">
                          <a:solidFill>
                            <a:schemeClr val="tx1"/>
                          </a:solidFill>
                        </a:rPr>
                        <a:t> (Rs. </a:t>
                      </a:r>
                      <a:r>
                        <a:rPr lang="en-IN" sz="2000" b="1" baseline="0" dirty="0" err="1" smtClean="0">
                          <a:solidFill>
                            <a:schemeClr val="tx1"/>
                          </a:solidFill>
                        </a:rPr>
                        <a:t>Lakhs</a:t>
                      </a:r>
                      <a:r>
                        <a:rPr lang="en-IN" sz="2000" b="1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IN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6015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PHC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5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10</a:t>
                      </a:r>
                      <a:endParaRPr lang="en-IN" sz="2000" b="1" dirty="0"/>
                    </a:p>
                  </a:txBody>
                  <a:tcPr/>
                </a:tc>
              </a:tr>
              <a:tr h="46015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CHC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10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20</a:t>
                      </a:r>
                      <a:endParaRPr lang="en-IN" sz="2000" b="1" dirty="0"/>
                    </a:p>
                  </a:txBody>
                  <a:tcPr/>
                </a:tc>
              </a:tr>
              <a:tr h="460150"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DH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25</a:t>
                      </a:r>
                      <a:endParaRPr lang="en-IN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b="1" dirty="0" smtClean="0"/>
                        <a:t>50</a:t>
                      </a:r>
                      <a:endParaRPr lang="en-IN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8" descr="1 Solar Power at Khowai District Hospital 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5800" y="1524000"/>
            <a:ext cx="4648200" cy="2819400"/>
          </a:xfrm>
          <a:prstGeom prst="rect">
            <a:avLst/>
          </a:prstGeom>
        </p:spPr>
      </p:pic>
      <p:pic>
        <p:nvPicPr>
          <p:cNvPr id="12" name="Picture 11" descr="DSC0219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5800" y="4495800"/>
            <a:ext cx="4648200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7467600" cy="1143000"/>
          </a:xfrm>
        </p:spPr>
        <p:txBody>
          <a:bodyPr>
            <a:normAutofit/>
          </a:bodyPr>
          <a:lstStyle/>
          <a:p>
            <a:r>
              <a:rPr lang="en-IN" sz="3600" b="1" dirty="0" smtClean="0"/>
              <a:t>Technical Specs/ Financial Implication</a:t>
            </a:r>
            <a:endParaRPr lang="en-IN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562600" cy="50292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sz="3800" dirty="0" smtClean="0"/>
              <a:t>For 1 </a:t>
            </a:r>
            <a:r>
              <a:rPr lang="en-US" sz="3800" dirty="0" err="1" smtClean="0"/>
              <a:t>kWp</a:t>
            </a:r>
            <a:endParaRPr lang="en-US" sz="3800" dirty="0" smtClean="0"/>
          </a:p>
          <a:p>
            <a:pPr lvl="2" algn="just"/>
            <a:r>
              <a:rPr lang="en-US" sz="3400" dirty="0" smtClean="0"/>
              <a:t>Space – 10 sq m</a:t>
            </a:r>
          </a:p>
          <a:p>
            <a:pPr lvl="2" algn="just"/>
            <a:r>
              <a:rPr lang="en-US" sz="3400" dirty="0" smtClean="0"/>
              <a:t>4 Panels – 3 ft X 6 ft each (250 W)</a:t>
            </a:r>
          </a:p>
          <a:p>
            <a:pPr algn="just"/>
            <a:r>
              <a:rPr lang="en-US" sz="3800" dirty="0" smtClean="0"/>
              <a:t>Capacity denoted as </a:t>
            </a:r>
            <a:r>
              <a:rPr lang="en-US" sz="3800" dirty="0" err="1" smtClean="0"/>
              <a:t>kWp</a:t>
            </a:r>
            <a:r>
              <a:rPr lang="en-US" sz="3800" dirty="0" smtClean="0"/>
              <a:t> </a:t>
            </a:r>
            <a:r>
              <a:rPr lang="en-US" sz="3800" dirty="0" smtClean="0"/>
              <a:t>(</a:t>
            </a:r>
            <a:r>
              <a:rPr lang="en-US" sz="3800" dirty="0" err="1" smtClean="0"/>
              <a:t>kWp</a:t>
            </a:r>
            <a:r>
              <a:rPr lang="en-US" sz="3800" dirty="0" err="1" smtClean="0"/>
              <a:t>eak</a:t>
            </a:r>
            <a:r>
              <a:rPr lang="en-US" sz="3800" dirty="0" smtClean="0"/>
              <a:t>)</a:t>
            </a:r>
          </a:p>
          <a:p>
            <a:pPr algn="just"/>
            <a:r>
              <a:rPr lang="en-US" sz="3800" dirty="0" smtClean="0"/>
              <a:t>90</a:t>
            </a:r>
            <a:r>
              <a:rPr lang="en-US" sz="3800" dirty="0" smtClean="0"/>
              <a:t>% capital subsidy from MNRE under NSM </a:t>
            </a:r>
          </a:p>
          <a:p>
            <a:pPr algn="just"/>
            <a:r>
              <a:rPr lang="en-US" sz="3800" dirty="0" smtClean="0"/>
              <a:t>Total Project Cost is Rs. 11.32 Crores</a:t>
            </a:r>
          </a:p>
          <a:p>
            <a:pPr algn="just"/>
            <a:r>
              <a:rPr lang="en-US" sz="3800" dirty="0" smtClean="0"/>
              <a:t> State Health Department share is Rs. 1.70 crores</a:t>
            </a:r>
          </a:p>
          <a:p>
            <a:pPr algn="just">
              <a:buNone/>
            </a:pPr>
            <a:r>
              <a:rPr lang="en-US" sz="3800" dirty="0" smtClean="0"/>
              <a:t> </a:t>
            </a:r>
            <a:endParaRPr lang="en-IN" sz="3800" dirty="0" smtClean="0"/>
          </a:p>
          <a:p>
            <a:pPr algn="just"/>
            <a:endParaRPr lang="en-US" dirty="0" smtClean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8582" y="0"/>
            <a:ext cx="165541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2954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3 Solar System installa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4114800"/>
            <a:ext cx="3429000" cy="2057400"/>
          </a:xfrm>
          <a:prstGeom prst="rect">
            <a:avLst/>
          </a:prstGeom>
        </p:spPr>
      </p:pic>
      <p:pic>
        <p:nvPicPr>
          <p:cNvPr id="8" name="Picture 7" descr="4. Solar Power at Ramkumar Nariha CHC under Gomati Distric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5000" y="1524000"/>
            <a:ext cx="34290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IN" sz="4000" b="1" dirty="0" smtClean="0"/>
              <a:t>Programme Outcome</a:t>
            </a:r>
            <a:endParaRPr lang="en-IN" sz="4000" b="1" dirty="0"/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0"/>
            <a:ext cx="180892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Connector 5"/>
          <p:cNvCxnSpPr/>
          <p:nvPr/>
        </p:nvCxnSpPr>
        <p:spPr>
          <a:xfrm>
            <a:off x="0" y="1371600"/>
            <a:ext cx="9144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534400" cy="5257800"/>
          </a:xfrm>
        </p:spPr>
        <p:txBody>
          <a:bodyPr>
            <a:normAutofit/>
          </a:bodyPr>
          <a:lstStyle/>
          <a:p>
            <a:pPr lvl="0"/>
            <a:r>
              <a:rPr lang="en-US" sz="3100" dirty="0" smtClean="0"/>
              <a:t>24X7 fully operational health facilities</a:t>
            </a:r>
          </a:p>
          <a:p>
            <a:pPr lvl="0"/>
            <a:r>
              <a:rPr lang="en-US" sz="3100" dirty="0" smtClean="0"/>
              <a:t>Maintenance </a:t>
            </a:r>
            <a:r>
              <a:rPr lang="en-US" sz="3100" dirty="0" smtClean="0"/>
              <a:t>of cold chain, 24 hours labour rooms, hot water</a:t>
            </a:r>
          </a:p>
          <a:p>
            <a:pPr lvl="0"/>
            <a:r>
              <a:rPr lang="en-US" sz="3100" dirty="0" smtClean="0"/>
              <a:t>Electricity bills- upto 30% decrease</a:t>
            </a:r>
            <a:endParaRPr lang="en-IN" sz="3100" dirty="0" smtClean="0"/>
          </a:p>
          <a:p>
            <a:pPr lvl="0"/>
            <a:r>
              <a:rPr lang="en-US" sz="3100" dirty="0" smtClean="0"/>
              <a:t>No more candle-lit evening or nights to be spent by patients in wards</a:t>
            </a:r>
          </a:p>
          <a:p>
            <a:pPr lvl="0"/>
            <a:r>
              <a:rPr lang="en-US" sz="3100" dirty="0" smtClean="0"/>
              <a:t>No more surgeries under torch lights</a:t>
            </a:r>
            <a:endParaRPr lang="en-IN" sz="3100" dirty="0" smtClean="0"/>
          </a:p>
          <a:p>
            <a:pPr lvl="0"/>
            <a:r>
              <a:rPr lang="en-US" sz="3100" dirty="0" smtClean="0"/>
              <a:t>Better services for patients </a:t>
            </a:r>
          </a:p>
          <a:p>
            <a:pPr lvl="0"/>
            <a:r>
              <a:rPr lang="en-US" sz="3100" dirty="0" smtClean="0"/>
              <a:t>Reducing carbon emission</a:t>
            </a:r>
            <a:endParaRPr lang="en-IN" sz="3100" dirty="0" smtClean="0"/>
          </a:p>
          <a:p>
            <a:pPr algn="just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473</Words>
  <Application>Microsoft Office PowerPoint</Application>
  <PresentationFormat>On-screen Show (4:3)</PresentationFormat>
  <Paragraphs>118</Paragraphs>
  <Slides>11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Dr. Shailesh K. Yadav, IAS MD NHM Tripura drshaileshkyadav@gmail.com</vt:lpstr>
      <vt:lpstr>Demography &amp; Health  Situation</vt:lpstr>
      <vt:lpstr>Problem Statement</vt:lpstr>
      <vt:lpstr>Solar Power-Options</vt:lpstr>
      <vt:lpstr>Implementing Agencies (NSM)</vt:lpstr>
      <vt:lpstr>Programme Description</vt:lpstr>
      <vt:lpstr>Programme Description</vt:lpstr>
      <vt:lpstr>Technical Specs/ Financial Implication</vt:lpstr>
      <vt:lpstr>Programme Outcome</vt:lpstr>
      <vt:lpstr>Scalability/Replicability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 Shailesh K. Yadav, IAS Mission Director National Health Mission, Tripura</dc:title>
  <dc:creator>user</dc:creator>
  <cp:lastModifiedBy>user</cp:lastModifiedBy>
  <cp:revision>26</cp:revision>
  <dcterms:created xsi:type="dcterms:W3CDTF">2006-08-16T00:00:00Z</dcterms:created>
  <dcterms:modified xsi:type="dcterms:W3CDTF">2016-08-30T17:25:25Z</dcterms:modified>
</cp:coreProperties>
</file>