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0" r:id="rId4"/>
    <p:sldId id="269" r:id="rId5"/>
    <p:sldId id="275" r:id="rId6"/>
    <p:sldId id="257" r:id="rId7"/>
    <p:sldId id="259" r:id="rId8"/>
    <p:sldId id="260" r:id="rId9"/>
    <p:sldId id="261" r:id="rId10"/>
    <p:sldId id="262" r:id="rId11"/>
    <p:sldId id="278" r:id="rId12"/>
    <p:sldId id="267" r:id="rId13"/>
    <p:sldId id="264" r:id="rId14"/>
    <p:sldId id="263" r:id="rId15"/>
    <p:sldId id="265" r:id="rId16"/>
    <p:sldId id="271" r:id="rId17"/>
    <p:sldId id="274" r:id="rId18"/>
    <p:sldId id="276" r:id="rId19"/>
    <p:sldId id="272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1326" autoAdjust="0"/>
  </p:normalViewPr>
  <p:slideViewPr>
    <p:cSldViewPr>
      <p:cViewPr varScale="1">
        <p:scale>
          <a:sx n="64" d="100"/>
          <a:sy n="64" d="100"/>
        </p:scale>
        <p:origin x="-17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8A6DF-73CD-4BD7-9689-9168E145A88B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C9312-4FCD-464A-B90A-55323DC5B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C9312-4FCD-464A-B90A-55323DC5B9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C9312-4FCD-464A-B90A-55323DC5B9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2D7313-501F-4953-B7B3-10D680AB3EFD}" type="slidenum">
              <a:rPr lang="en-US"/>
              <a:pPr/>
              <a:t>4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652463"/>
            <a:ext cx="4302125" cy="3225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674" y="4085271"/>
            <a:ext cx="5639632" cy="105627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lIns="0" tIns="6959" rIns="0" bIns="0"/>
          <a:lstStyle/>
          <a:p>
            <a:pPr marL="189280" indent="-187888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n-US" sz="800" dirty="0">
                <a:latin typeface="Arial" pitchFamily="34" charset="0"/>
                <a:ea typeface="Baekmuk Gulim" charset="0"/>
                <a:cs typeface="Baekmuk Gulim" charset="0"/>
              </a:rPr>
              <a:t>Crude prevalence of COPD and asthma in the states of India, 1990 and 2016</a:t>
            </a:r>
          </a:p>
          <a:p>
            <a:pPr marL="189280" indent="-187888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US" sz="1800" dirty="0">
              <a:latin typeface="Arial" pitchFamily="34" charset="0"/>
              <a:ea typeface="Baekmuk Gulim" charset="0"/>
              <a:cs typeface="Baekmuk Gulim" charset="0"/>
            </a:endParaRPr>
          </a:p>
          <a:p>
            <a:pPr marL="189280" indent="-187888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lang="en-US" sz="800" dirty="0">
                <a:latin typeface="Arial" pitchFamily="34" charset="0"/>
                <a:ea typeface="Baekmuk Gulim" charset="0"/>
                <a:cs typeface="Baekmuk Gulim" charset="0"/>
              </a:rPr>
              <a:t>COPD=chronic obstructive pulmonary disease.</a:t>
            </a:r>
          </a:p>
          <a:p>
            <a:pPr marL="189280" indent="-187888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US" sz="1800" dirty="0">
              <a:latin typeface="Arial" pitchFamily="34" charset="0"/>
              <a:ea typeface="Baekmuk Gulim" charset="0"/>
              <a:cs typeface="Baekmuk Gulim" charset="0"/>
            </a:endParaRPr>
          </a:p>
          <a:p>
            <a:pPr marL="189280" indent="-187888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US" sz="1800" dirty="0">
              <a:latin typeface="Arial" pitchFamily="34" charset="0"/>
              <a:ea typeface="Baekmuk Gulim" charset="0"/>
              <a:cs typeface="Baekmuk Gulim" charset="0"/>
            </a:endParaRPr>
          </a:p>
          <a:p>
            <a:pPr marL="189280" indent="-187888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 lang="en-US" sz="800" dirty="0">
              <a:latin typeface="Arial" pitchFamily="34" charset="0"/>
              <a:ea typeface="Baekmuk Gulim" charset="0"/>
              <a:cs typeface="Baekmuk Gulim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C9312-4FCD-464A-B90A-55323DC5B9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C9312-4FCD-464A-B90A-55323DC5B9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C9312-4FCD-464A-B90A-55323DC5B9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C9312-4FCD-464A-B90A-55323DC5B9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C9312-4FCD-464A-B90A-55323DC5B9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B6D2-BD71-490F-B576-A85600BEB1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643B-99A3-4B1D-8BB2-92CAAC06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PowerPoint_Slide2.sldx"/><Relationship Id="rId4" Type="http://schemas.openxmlformats.org/officeDocument/2006/relationships/package" Target="../embeddings/Microsoft_Office_PowerPoint_Slide1.sld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lsevier.com/termsandcondition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8101042" cy="35718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</a:t>
            </a:r>
            <a:r>
              <a:rPr lang="en-US" sz="3600" b="1" dirty="0" smtClean="0"/>
              <a:t>state NCD control program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 </a:t>
            </a:r>
            <a:r>
              <a:rPr lang="en-US" sz="3100" b="1" dirty="0" smtClean="0">
                <a:latin typeface="Algerian" pitchFamily="82" charset="0"/>
              </a:rPr>
              <a:t>S</a:t>
            </a:r>
            <a:r>
              <a:rPr lang="en-US" sz="3100" dirty="0" smtClean="0">
                <a:latin typeface="Algerian" pitchFamily="82" charset="0"/>
              </a:rPr>
              <a:t>TEP</a:t>
            </a:r>
            <a:r>
              <a:rPr lang="en-US" sz="3100" b="1" dirty="0" smtClean="0">
                <a:latin typeface="Algerian" pitchFamily="82" charset="0"/>
              </a:rPr>
              <a:t>W</a:t>
            </a:r>
            <a:r>
              <a:rPr lang="en-US" sz="3100" dirty="0" smtClean="0">
                <a:latin typeface="Algerian" pitchFamily="82" charset="0"/>
              </a:rPr>
              <a:t>ISE</a:t>
            </a:r>
            <a:r>
              <a:rPr lang="en-US" sz="5300" b="1" dirty="0" smtClean="0">
                <a:latin typeface="Algerian" pitchFamily="82" charset="0"/>
              </a:rPr>
              <a:t> </a:t>
            </a:r>
            <a:r>
              <a:rPr lang="en-US" sz="3100" b="1" dirty="0" smtClean="0">
                <a:latin typeface="Algerian" pitchFamily="82" charset="0"/>
              </a:rPr>
              <a:t>A</a:t>
            </a:r>
            <a:r>
              <a:rPr lang="en-US" sz="3100" dirty="0" smtClean="0">
                <a:latin typeface="Algerian" pitchFamily="82" charset="0"/>
              </a:rPr>
              <a:t>pproach To </a:t>
            </a:r>
            <a:r>
              <a:rPr lang="en-US" sz="3100" b="1" dirty="0" smtClean="0">
                <a:latin typeface="Algerian" pitchFamily="82" charset="0"/>
              </a:rPr>
              <a:t>A</a:t>
            </a:r>
            <a:r>
              <a:rPr lang="en-US" sz="3100" dirty="0" smtClean="0">
                <a:latin typeface="Algerian" pitchFamily="82" charset="0"/>
              </a:rPr>
              <a:t>irway DI</a:t>
            </a:r>
            <a:r>
              <a:rPr lang="en-US" sz="3100" b="1" dirty="0" smtClean="0">
                <a:latin typeface="Algerian" pitchFamily="82" charset="0"/>
              </a:rPr>
              <a:t>S</a:t>
            </a:r>
            <a:r>
              <a:rPr lang="en-US" sz="3100" dirty="0" smtClean="0">
                <a:latin typeface="Algerian" pitchFamily="82" charset="0"/>
              </a:rPr>
              <a:t>EASE</a:t>
            </a:r>
            <a:r>
              <a:rPr lang="en-US" sz="3100" b="1" dirty="0">
                <a:latin typeface="Algerian" pitchFamily="82" charset="0"/>
              </a:rPr>
              <a:t/>
            </a:r>
            <a:br>
              <a:rPr lang="en-US" sz="3100" b="1" dirty="0">
                <a:latin typeface="Algerian" pitchFamily="82" charset="0"/>
              </a:rPr>
            </a:br>
            <a:r>
              <a:rPr lang="en-US" sz="3100" b="1" dirty="0" smtClean="0">
                <a:latin typeface="Algerian" pitchFamily="82" charset="0"/>
              </a:rPr>
              <a:t> </a:t>
            </a:r>
            <a:r>
              <a:rPr lang="en-US" sz="2400" b="1" dirty="0" smtClean="0">
                <a:latin typeface="Algerian" pitchFamily="82" charset="0"/>
              </a:rPr>
              <a:t/>
            </a:r>
            <a:br>
              <a:rPr lang="en-US" sz="2400" b="1" dirty="0" smtClean="0">
                <a:latin typeface="Algerian" pitchFamily="82" charset="0"/>
              </a:rPr>
            </a:br>
            <a:r>
              <a:rPr lang="en-US" sz="3100" b="1" dirty="0" smtClean="0">
                <a:latin typeface="Bahnschrift" pitchFamily="34" charset="0"/>
              </a:rPr>
              <a:t>Kerala COPD  Control Initiative </a:t>
            </a:r>
            <a:r>
              <a:rPr lang="en-US" sz="2400" b="1" dirty="0">
                <a:latin typeface="Algerian" pitchFamily="82" charset="0"/>
              </a:rPr>
              <a:t/>
            </a:r>
            <a:br>
              <a:rPr lang="en-US" sz="2400" b="1" dirty="0">
                <a:latin typeface="Algerian" pitchFamily="82" charset="0"/>
              </a:rPr>
            </a:br>
            <a:endParaRPr lang="en-US" sz="6000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57163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0977"/>
            <a:ext cx="1571636" cy="181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43306" y="4643447"/>
            <a:ext cx="5295936" cy="1857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Dr.Latheesh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K V,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a typeface="+mj-ea"/>
                <a:cs typeface="+mj-cs"/>
              </a:rPr>
              <a:t>District program manager (</a:t>
            </a:r>
            <a:r>
              <a:rPr lang="en-US" b="1" dirty="0" err="1" smtClean="0">
                <a:ea typeface="+mj-ea"/>
                <a:cs typeface="+mj-cs"/>
              </a:rPr>
              <a:t>nhm</a:t>
            </a:r>
            <a:r>
              <a:rPr lang="en-US" b="1" dirty="0" smtClean="0">
                <a:ea typeface="+mj-ea"/>
                <a:cs typeface="+mj-cs"/>
              </a:rPr>
              <a:t>), </a:t>
            </a:r>
            <a:r>
              <a:rPr lang="en-US" b="1" dirty="0" err="1" smtClean="0">
                <a:ea typeface="+mj-ea"/>
                <a:cs typeface="+mj-cs"/>
              </a:rPr>
              <a:t>kannur</a:t>
            </a:r>
            <a:r>
              <a:rPr lang="en-US" b="1" dirty="0" smtClean="0">
                <a:ea typeface="+mj-ea"/>
                <a:cs typeface="+mj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9946105496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a typeface="+mj-ea"/>
                <a:cs typeface="+mj-cs"/>
              </a:rPr>
              <a:t>dpmknr@gmail.com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Materials Developed </a:t>
            </a:r>
            <a:r>
              <a:rPr lang="en-US" sz="3200" dirty="0" smtClean="0">
                <a:latin typeface="Algerian" pitchFamily="82" charset="0"/>
              </a:rPr>
              <a:t/>
            </a:r>
            <a:br>
              <a:rPr lang="en-US" sz="3200" dirty="0" smtClean="0">
                <a:latin typeface="Algerian" pitchFamily="82" charset="0"/>
              </a:rPr>
            </a:b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SWAAS </a:t>
            </a:r>
            <a:r>
              <a:rPr lang="en-US" sz="2800" dirty="0"/>
              <a:t>Operational </a:t>
            </a:r>
            <a:r>
              <a:rPr lang="en-US" sz="2800" dirty="0" smtClean="0"/>
              <a:t>Guidelines</a:t>
            </a:r>
          </a:p>
          <a:p>
            <a:pPr lvl="0">
              <a:buNone/>
            </a:pPr>
            <a:endParaRPr lang="en-US" sz="2800" dirty="0"/>
          </a:p>
          <a:p>
            <a:pPr lvl="0"/>
            <a:r>
              <a:rPr lang="en-US" sz="2800" dirty="0"/>
              <a:t>SWAAS Module for Medical </a:t>
            </a:r>
            <a:r>
              <a:rPr lang="en-US" sz="2800" dirty="0" smtClean="0"/>
              <a:t>Officers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SWAAS Module for Staff </a:t>
            </a:r>
            <a:r>
              <a:rPr lang="en-US" sz="2800" dirty="0" smtClean="0"/>
              <a:t>Nurses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SWAAS Registers, Reporting Formats and SWAAS Diary for </a:t>
            </a:r>
            <a:r>
              <a:rPr lang="en-US" sz="2800" dirty="0" smtClean="0"/>
              <a:t>Patients</a:t>
            </a:r>
          </a:p>
          <a:p>
            <a:r>
              <a:rPr lang="en-US" sz="2800" dirty="0" smtClean="0"/>
              <a:t>SWAAS </a:t>
            </a:r>
            <a:r>
              <a:rPr lang="en-US" sz="2800" dirty="0"/>
              <a:t>Training Demonstration Videos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C9B48-2975-4D75-9837-4A4D33D0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Patient Flow on all days</a:t>
            </a:r>
            <a:endParaRPr lang="en-IN" dirty="0"/>
          </a:p>
        </p:txBody>
      </p:sp>
      <p:pic>
        <p:nvPicPr>
          <p:cNvPr id="5" name="Content Placeholder 4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9FDEA73-76A3-4158-A65E-6417E9658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39" y="1690688"/>
            <a:ext cx="1475184" cy="1966912"/>
          </a:xfrm>
        </p:spPr>
      </p:pic>
      <p:grpSp>
        <p:nvGrpSpPr>
          <p:cNvPr id="3" name="Group 21">
            <a:extLst>
              <a:ext uri="{FF2B5EF4-FFF2-40B4-BE49-F238E27FC236}">
                <a16:creationId xmlns:a16="http://schemas.microsoft.com/office/drawing/2014/main" xmlns="" id="{76E55226-0C9C-415D-9968-0F76C05CB7AD}"/>
              </a:ext>
            </a:extLst>
          </p:cNvPr>
          <p:cNvGrpSpPr/>
          <p:nvPr/>
        </p:nvGrpSpPr>
        <p:grpSpPr>
          <a:xfrm>
            <a:off x="1652852" y="4025974"/>
            <a:ext cx="2246688" cy="2282676"/>
            <a:chOff x="2283658" y="4183858"/>
            <a:chExt cx="2995584" cy="2282676"/>
          </a:xfrm>
        </p:grpSpPr>
        <p:pic>
          <p:nvPicPr>
            <p:cNvPr id="7" name="Picture 6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B5537E92-033D-4DE8-A55C-93A6C2AAC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3658" y="4736592"/>
              <a:ext cx="1425816" cy="1325563"/>
            </a:xfrm>
            <a:prstGeom prst="rect">
              <a:avLst/>
            </a:prstGeom>
          </p:spPr>
        </p:pic>
        <p:pic>
          <p:nvPicPr>
            <p:cNvPr id="9" name="Picture 8" descr="A picture containing LEGO&#10;&#10;Description generated with high confidence">
              <a:extLst>
                <a:ext uri="{FF2B5EF4-FFF2-40B4-BE49-F238E27FC236}">
                  <a16:creationId xmlns:a16="http://schemas.microsoft.com/office/drawing/2014/main" xmlns="" id="{D157EFDC-8CA1-43DC-B619-7D3B0BDE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96566" y="4183858"/>
              <a:ext cx="2282676" cy="228267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0F9E5D9-0023-4E65-A8DC-C4E67000E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540" y="1602581"/>
            <a:ext cx="1344921" cy="2143126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9DA39A20-DD59-450B-887B-27A81CADDD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294" y="1773634"/>
            <a:ext cx="1416845" cy="188912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2072344-2EE7-4D25-9279-D3B3F267EA15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1795523" y="2674144"/>
            <a:ext cx="210401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803CC5C8-D8D5-4A34-A5DB-435A78DDCF8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057931" y="3657600"/>
            <a:ext cx="737592" cy="8052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BF9BFC9-F445-4CA0-86CF-E1CC1A152159}"/>
              </a:ext>
            </a:extLst>
          </p:cNvPr>
          <p:cNvCxnSpPr>
            <a:cxnSpLocks/>
          </p:cNvCxnSpPr>
          <p:nvPr/>
        </p:nvCxnSpPr>
        <p:spPr>
          <a:xfrm flipV="1">
            <a:off x="3589657" y="3864987"/>
            <a:ext cx="790857" cy="8641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D0E75C2-9D2F-49C4-9525-68EAD44E8F88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244461" y="2674145"/>
            <a:ext cx="1722834" cy="440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987A5BC-F326-4F8B-91C7-2384252FD372}"/>
              </a:ext>
            </a:extLst>
          </p:cNvPr>
          <p:cNvCxnSpPr>
            <a:cxnSpLocks/>
          </p:cNvCxnSpPr>
          <p:nvPr/>
        </p:nvCxnSpPr>
        <p:spPr>
          <a:xfrm>
            <a:off x="2628890" y="2459774"/>
            <a:ext cx="258831" cy="39954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D9275BEB-CBFE-46B1-998C-73B59B7534C9}"/>
              </a:ext>
            </a:extLst>
          </p:cNvPr>
          <p:cNvCxnSpPr>
            <a:cxnSpLocks/>
          </p:cNvCxnSpPr>
          <p:nvPr/>
        </p:nvCxnSpPr>
        <p:spPr>
          <a:xfrm flipH="1">
            <a:off x="2618903" y="2470247"/>
            <a:ext cx="268818" cy="37919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E3E2C72-0E81-437D-9946-264B8B4522DB}"/>
              </a:ext>
            </a:extLst>
          </p:cNvPr>
          <p:cNvSpPr txBox="1"/>
          <p:nvPr/>
        </p:nvSpPr>
        <p:spPr>
          <a:xfrm>
            <a:off x="1535848" y="6023517"/>
            <a:ext cx="222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NCD Pre-assessment Area</a:t>
            </a: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5301" y="3857628"/>
            <a:ext cx="4288699" cy="278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patients subjected to respiratory symptomatic screening  &amp; PFT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7" name="Google Shape;99;p14"/>
          <p:cNvPicPr preferRelativeResize="0"/>
          <p:nvPr/>
        </p:nvPicPr>
        <p:blipFill rotWithShape="1">
          <a:blip r:embed="rId7" cstate="print">
            <a:alphaModFix/>
          </a:blip>
          <a:srcRect l="24149" r="22112"/>
          <a:stretch/>
        </p:blipFill>
        <p:spPr>
          <a:xfrm>
            <a:off x="7000892" y="0"/>
            <a:ext cx="1500198" cy="85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582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lgerian" pitchFamily="82" charset="0"/>
              </a:rPr>
              <a:t>Patient flow in SWAAS</a:t>
            </a:r>
            <a:r>
              <a:rPr lang="en-IN" sz="3600" b="1" dirty="0" smtClean="0">
                <a:latin typeface="Algerian" pitchFamily="82" charset="0"/>
              </a:rPr>
              <a:t> clinic </a:t>
            </a:r>
            <a:endParaRPr lang="en-US" sz="36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186766" cy="4714908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Identification of Respiratory symptomatic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Medical Officer will identify patients who requires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PFT &amp; schedule an  appointment for PFT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After diagnosis  medications will be started by M.O  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as per guidelines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Inhaler technique demonstration , smoking cessation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advice and breathing exercise training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 smtClean="0"/>
              <a:t>Referring to concerned Sub centre for  follow up </a:t>
            </a:r>
          </a:p>
          <a:p>
            <a:pPr>
              <a:lnSpc>
                <a:spcPct val="16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Spirometry</a:t>
            </a:r>
            <a:r>
              <a:rPr lang="en-IN" dirty="0" smtClean="0"/>
              <a:t> test at FHCs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0" y="1357298"/>
          <a:ext cx="4500562" cy="4786346"/>
        </p:xfrm>
        <a:graphic>
          <a:graphicData uri="http://schemas.openxmlformats.org/presentationml/2006/ole">
            <p:oleObj spid="_x0000_s21505" name="Slide" r:id="rId4" imgW="4569008" imgH="3426120" progId="PowerPoint.Slide.12">
              <p:embed/>
            </p:oleObj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362485" y="1428736"/>
          <a:ext cx="4781515" cy="4786346"/>
        </p:xfrm>
        <a:graphic>
          <a:graphicData uri="http://schemas.openxmlformats.org/presentationml/2006/ole">
            <p:oleObj spid="_x0000_s21507" name="Slide" r:id="rId5" imgW="4569008" imgH="3426120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N" sz="2200" b="1" u="sng" dirty="0" smtClean="0"/>
              <a:t/>
            </a:r>
            <a:br>
              <a:rPr lang="en-IN" sz="2200" b="1" u="sng" dirty="0" smtClean="0"/>
            </a:br>
            <a:r>
              <a:rPr lang="en-IN" sz="2200" b="1" u="sng" dirty="0" smtClean="0"/>
              <a:t/>
            </a:r>
            <a:br>
              <a:rPr lang="en-IN" sz="2200" b="1" u="sng" dirty="0" smtClean="0"/>
            </a:br>
            <a:r>
              <a:rPr lang="en-IN" sz="2200" b="1" u="sng" dirty="0" smtClean="0"/>
              <a:t>Achievements </a:t>
            </a:r>
            <a:r>
              <a:rPr lang="en-IN" sz="2200" b="1" u="sng" dirty="0"/>
              <a:t>of  Kerala COPD Control Programme 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IN" sz="2200" b="1" dirty="0" smtClean="0"/>
              <a:t>(</a:t>
            </a:r>
            <a:r>
              <a:rPr lang="en-IN" sz="2200" b="1" dirty="0"/>
              <a:t>120 FHCs + 39 Sub Districts /District Hospitals)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000109"/>
          <a:ext cx="8715436" cy="5780441"/>
        </p:xfrm>
        <a:graphic>
          <a:graphicData uri="http://schemas.openxmlformats.org/drawingml/2006/table">
            <a:tbl>
              <a:tblPr/>
              <a:tblGrid>
                <a:gridCol w="6817720"/>
                <a:gridCol w="1897716"/>
              </a:tblGrid>
              <a:tr h="795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 of patients undergone symptomatic screening (Attended SWAAS clinic) 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47601 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78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patients screened with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Spirometry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15881 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6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COPD diagnosed 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10726 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9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Asthma diagnosed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7081 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5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patients  received smoking cessation services 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5821 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4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patients who Quit smoking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674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patients received pulmonary  rehabilitation services  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3247 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5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Number of alternate diagnosis made  (TB/Cancer ,ILD ,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Bronchiectasis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Cardiac Diseases etc) </a:t>
                      </a:r>
                      <a:endParaRPr lang="en-US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545</a:t>
                      </a:r>
                      <a:endParaRPr lang="en-US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Pulmonary Rehabilitation Centres</a:t>
            </a:r>
            <a:endParaRPr lang="en-US" dirty="0"/>
          </a:p>
        </p:txBody>
      </p:sp>
      <p:pic>
        <p:nvPicPr>
          <p:cNvPr id="7" name="Content Placeholder 6" descr="C:\Users\User\Desktop\smo phot\IMG-20181121-WA0109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2000240"/>
            <a:ext cx="3857651" cy="2906189"/>
          </a:xfrm>
          <a:prstGeom prst="rect">
            <a:avLst/>
          </a:prstGeom>
          <a:noFill/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2071678"/>
            <a:ext cx="4000528" cy="27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2910" y="5643578"/>
            <a:ext cx="80010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One centre per district for  pulmonary rehabilitation 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Algerian" pitchFamily="82" charset="0"/>
              </a:rPr>
              <a:t>Preventive Strategies   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After strengthening the service delivery </a:t>
            </a:r>
            <a:r>
              <a:rPr lang="en-US" sz="2800" dirty="0" smtClean="0"/>
              <a:t>provisions</a:t>
            </a:r>
          </a:p>
          <a:p>
            <a:r>
              <a:rPr lang="en-US" sz="2800" dirty="0" smtClean="0"/>
              <a:t> community level </a:t>
            </a:r>
            <a:r>
              <a:rPr lang="en-US" sz="2800" dirty="0"/>
              <a:t>screening, </a:t>
            </a:r>
            <a:endParaRPr lang="en-US" sz="2800" dirty="0" smtClean="0"/>
          </a:p>
          <a:p>
            <a:r>
              <a:rPr lang="en-US" sz="2800" dirty="0" smtClean="0"/>
              <a:t>risk </a:t>
            </a:r>
            <a:r>
              <a:rPr lang="en-US" sz="2800" dirty="0"/>
              <a:t>reduction </a:t>
            </a:r>
            <a:r>
              <a:rPr lang="en-US" sz="2800" dirty="0" smtClean="0"/>
              <a:t>strategies</a:t>
            </a:r>
          </a:p>
          <a:p>
            <a:r>
              <a:rPr lang="en-US" sz="2800" dirty="0" smtClean="0"/>
              <a:t>work </a:t>
            </a:r>
            <a:r>
              <a:rPr lang="en-US" sz="2800" dirty="0"/>
              <a:t>place </a:t>
            </a:r>
            <a:r>
              <a:rPr lang="en-US" sz="2800" dirty="0" smtClean="0"/>
              <a:t>interventions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biomass fuel exposure </a:t>
            </a:r>
            <a:r>
              <a:rPr lang="en-US" sz="2800" dirty="0" smtClean="0"/>
              <a:t>reduction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environmental </a:t>
            </a:r>
            <a:r>
              <a:rPr lang="en-US" sz="2800" dirty="0" smtClean="0"/>
              <a:t>protection.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Scope of the </a:t>
            </a:r>
            <a:r>
              <a:rPr lang="en-US" sz="3200" b="1" dirty="0" err="1" smtClean="0">
                <a:latin typeface="Algerian" pitchFamily="82" charset="0"/>
              </a:rPr>
              <a:t>Programme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Early diagnosis</a:t>
            </a:r>
          </a:p>
          <a:p>
            <a:r>
              <a:rPr lang="en-US" sz="2800" dirty="0" smtClean="0"/>
              <a:t>Standard Treatment </a:t>
            </a:r>
          </a:p>
          <a:p>
            <a:r>
              <a:rPr lang="en-US" sz="2800" dirty="0" smtClean="0"/>
              <a:t>Improving Quality of life of Patients</a:t>
            </a:r>
          </a:p>
          <a:p>
            <a:r>
              <a:rPr lang="en-US" sz="2800" dirty="0" smtClean="0"/>
              <a:t>Alternate Diagnosis </a:t>
            </a:r>
          </a:p>
          <a:p>
            <a:r>
              <a:rPr lang="en-US" sz="2800" dirty="0" smtClean="0"/>
              <a:t>Focus on Risk reduction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/>
              <a:t>Evaluation by an Independent agency</a:t>
            </a:r>
            <a:br>
              <a:rPr lang="en-IN" sz="3600" dirty="0" smtClean="0"/>
            </a:br>
            <a:r>
              <a:rPr lang="en-IN" sz="3600" dirty="0" smtClean="0"/>
              <a:t>major findings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/>
            <a:endParaRPr lang="en-US" sz="2800" dirty="0" smtClean="0"/>
          </a:p>
          <a:p>
            <a:pPr algn="just"/>
            <a:r>
              <a:rPr lang="en-US" sz="2800" b="1" dirty="0" smtClean="0"/>
              <a:t>Among the patients registered at FHCs, 98% of the symptomatic patients undergone spirometry .</a:t>
            </a:r>
          </a:p>
          <a:p>
            <a:pPr algn="just">
              <a:buNone/>
            </a:pPr>
            <a:endParaRPr lang="en-US" sz="2800" b="1" dirty="0" smtClean="0"/>
          </a:p>
          <a:p>
            <a:pPr algn="just"/>
            <a:r>
              <a:rPr lang="en-US" sz="2800" b="1" dirty="0" smtClean="0"/>
              <a:t>The average number of visits per patient to health centre for taking </a:t>
            </a:r>
            <a:r>
              <a:rPr lang="en-US" sz="2800" b="1" dirty="0" err="1" smtClean="0"/>
              <a:t>injectable</a:t>
            </a:r>
            <a:r>
              <a:rPr lang="en-US" sz="2800" b="1" dirty="0" smtClean="0"/>
              <a:t> drugs and for </a:t>
            </a:r>
            <a:r>
              <a:rPr lang="en-US" sz="2800" b="1" dirty="0" err="1" smtClean="0"/>
              <a:t>nebulisation</a:t>
            </a:r>
            <a:r>
              <a:rPr lang="en-US" sz="2800" b="1" dirty="0" smtClean="0"/>
              <a:t> was significantly  decreased</a:t>
            </a:r>
          </a:p>
          <a:p>
            <a:pPr algn="just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b="1" dirty="0" smtClean="0">
                <a:latin typeface="Algerian" pitchFamily="82" charset="0"/>
              </a:rPr>
              <a:t>Conclusion</a:t>
            </a:r>
            <a:r>
              <a:rPr lang="e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0200"/>
            <a:ext cx="8501122" cy="447200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The overall experience </a:t>
            </a:r>
            <a:r>
              <a:rPr lang="en-US" sz="2800" dirty="0" smtClean="0"/>
              <a:t>shows </a:t>
            </a:r>
            <a:r>
              <a:rPr lang="en-US" sz="2800" dirty="0"/>
              <a:t>a feasible model in the field of Airway Diseases </a:t>
            </a:r>
            <a:r>
              <a:rPr lang="en-US" sz="2800" dirty="0" smtClean="0"/>
              <a:t>Control</a:t>
            </a:r>
          </a:p>
          <a:p>
            <a:endParaRPr lang="en-IN" sz="2800" dirty="0"/>
          </a:p>
          <a:p>
            <a:pPr algn="just"/>
            <a:r>
              <a:rPr lang="en-IN" sz="2800" dirty="0"/>
              <a:t> </a:t>
            </a:r>
            <a:r>
              <a:rPr lang="en-IN" sz="2800" dirty="0" smtClean="0"/>
              <a:t>Decentralised planning and policies, Pooling of resources , </a:t>
            </a:r>
            <a:r>
              <a:rPr lang="en-IN" sz="2800" dirty="0" err="1" smtClean="0"/>
              <a:t>Multisectoral</a:t>
            </a:r>
            <a:r>
              <a:rPr lang="en-IN" sz="2800" dirty="0" smtClean="0"/>
              <a:t> coordination and Strict Monitoring &amp; Evaluation aids sustainability 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Algerian" pitchFamily="82" charset="0"/>
              </a:rPr>
              <a:t>GBD Estimates for mortality - India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266824"/>
            <a:ext cx="7992889" cy="494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Hon Health Minister releasing the SWAAS logo in the presence of ACS, SMD &amp; DHS </a:t>
            </a:r>
            <a:endParaRPr lang="en-US" sz="3200" dirty="0"/>
          </a:p>
        </p:txBody>
      </p:sp>
      <p:pic>
        <p:nvPicPr>
          <p:cNvPr id="49154" name="Picture 2" descr="C:\Users\NCD\Desktop\IMG-2019111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7858180" cy="464347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86050" y="4071942"/>
            <a:ext cx="6000792" cy="2500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6000" dirty="0" smtClean="0">
              <a:solidFill>
                <a:srgbClr val="FF0000"/>
              </a:solidFill>
              <a:latin typeface="Brush Script MT" pitchFamily="66" charset="0"/>
            </a:endParaRPr>
          </a:p>
          <a:p>
            <a:pPr algn="ctr"/>
            <a:r>
              <a:rPr lang="en-IN" sz="6000" dirty="0" smtClean="0">
                <a:solidFill>
                  <a:srgbClr val="FF0000"/>
                </a:solidFill>
                <a:latin typeface="Brush Script MT" pitchFamily="66" charset="0"/>
              </a:rPr>
              <a:t>Thank you </a:t>
            </a:r>
            <a:endParaRPr lang="en-IN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Algerian" pitchFamily="82" charset="0"/>
              </a:rPr>
              <a:t>COPD Burden of Kerala </a:t>
            </a: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IN" dirty="0" smtClean="0"/>
              <a:t>Studies  shown  6-10 % of total population </a:t>
            </a:r>
          </a:p>
          <a:p>
            <a:r>
              <a:rPr lang="en-IN" dirty="0" smtClean="0"/>
              <a:t>Scarcity of data </a:t>
            </a:r>
            <a:endParaRPr lang="en-US" dirty="0"/>
          </a:p>
          <a:p>
            <a:r>
              <a:rPr lang="en-US" dirty="0" smtClean="0"/>
              <a:t>Estimated COPD </a:t>
            </a:r>
            <a:r>
              <a:rPr lang="en-US" dirty="0"/>
              <a:t>cases in Kerala -</a:t>
            </a:r>
            <a:r>
              <a:rPr lang="en-US" dirty="0" smtClean="0"/>
              <a:t> </a:t>
            </a:r>
            <a:r>
              <a:rPr lang="en-US" dirty="0"/>
              <a:t>530,000, </a:t>
            </a:r>
            <a:r>
              <a:rPr lang="en-US" dirty="0" smtClean="0"/>
              <a:t>Estimated Asthma </a:t>
            </a:r>
            <a:r>
              <a:rPr lang="en-US" dirty="0"/>
              <a:t>patients among adults </a:t>
            </a:r>
            <a:r>
              <a:rPr lang="en-US" dirty="0" smtClean="0"/>
              <a:t>-480,000.</a:t>
            </a:r>
          </a:p>
          <a:p>
            <a:r>
              <a:rPr lang="en-US" dirty="0" smtClean="0"/>
              <a:t>Increased Life Expectancy – More COPD</a:t>
            </a:r>
          </a:p>
          <a:p>
            <a:r>
              <a:rPr lang="en-US" dirty="0" smtClean="0"/>
              <a:t> </a:t>
            </a:r>
            <a:r>
              <a:rPr lang="en-US" dirty="0"/>
              <a:t>There is no specific public health program for COPD in India or Kerala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129088" y="79375"/>
            <a:ext cx="884237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US">
                <a:solidFill>
                  <a:srgbClr val="FFFFFF"/>
                </a:solidFill>
              </a:rPr>
              <a:t>Figure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3" y="135321"/>
            <a:ext cx="8572527" cy="65083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85918" y="6429396"/>
            <a:ext cx="8255000" cy="227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900" i="1">
                <a:solidFill>
                  <a:srgbClr val="FFFFFF"/>
                </a:solidFill>
              </a:rPr>
              <a:t>The Lancet Global Health</a:t>
            </a:r>
            <a:r>
              <a:rPr lang="en-US" sz="900">
                <a:solidFill>
                  <a:srgbClr val="FFFFFF"/>
                </a:solidFill>
              </a:rPr>
              <a:t> 2018 6, e1363-e1374DOI: (10.1016/S2214-109X(18)30409-1)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52500" y="6556375"/>
            <a:ext cx="555625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900" dirty="0">
                <a:solidFill>
                  <a:srgbClr val="FFFFFF"/>
                </a:solidFill>
              </a:rPr>
              <a:t>Copyright © 2018 The Author(s). Published by Elsevier Ltd. This is an Open Access article under the CC BY 4.0 license</a:t>
            </a:r>
            <a:r>
              <a:rPr lang="en-US" sz="900" dirty="0">
                <a:solidFill>
                  <a:srgbClr val="FFFFFF"/>
                </a:solidFill>
                <a:hlinkClick r:id="rId4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Time Line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28728" y="1357298"/>
            <a:ext cx="428628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PAL </a:t>
            </a:r>
            <a:r>
              <a:rPr lang="en-US" sz="2400" b="1" dirty="0" smtClean="0">
                <a:solidFill>
                  <a:schemeClr val="tx1"/>
                </a:solidFill>
              </a:rPr>
              <a:t>introduced</a:t>
            </a:r>
            <a:r>
              <a:rPr lang="en-US" sz="2400" dirty="0" smtClean="0">
                <a:solidFill>
                  <a:schemeClr val="tx1"/>
                </a:solidFill>
              </a:rPr>
              <a:t> by WHO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8728" y="2571744"/>
            <a:ext cx="428628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COPD included in NCD control program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8728" y="4643446"/>
            <a:ext cx="435771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Procurement of </a:t>
            </a:r>
            <a:r>
              <a:rPr lang="en-US" sz="2400" dirty="0" err="1" smtClean="0">
                <a:solidFill>
                  <a:schemeClr val="tx1"/>
                </a:solidFill>
              </a:rPr>
              <a:t>spirometers</a:t>
            </a:r>
            <a:r>
              <a:rPr lang="en-US" sz="2400" dirty="0" smtClean="0">
                <a:solidFill>
                  <a:schemeClr val="tx1"/>
                </a:solidFill>
              </a:rPr>
              <a:t> and other equipment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28728" y="3643314"/>
            <a:ext cx="428628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ACS Health </a:t>
            </a:r>
            <a:r>
              <a:rPr lang="en-US" sz="2400" dirty="0" smtClean="0">
                <a:solidFill>
                  <a:schemeClr val="tx1"/>
                </a:solidFill>
              </a:rPr>
              <a:t>entrusts a high level committee to draft guidelines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8728" y="5643578"/>
            <a:ext cx="435771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Health minister announces SWAAS program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1285860"/>
            <a:ext cx="1200152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2015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500306"/>
            <a:ext cx="1343028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April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2016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3500438"/>
            <a:ext cx="127159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August 2016</a:t>
            </a:r>
          </a:p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1406" y="4657181"/>
            <a:ext cx="1271590" cy="900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Dec 2016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5715016"/>
            <a:ext cx="1200152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Feb 2017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flipH="1">
            <a:off x="1142976" y="1071546"/>
            <a:ext cx="285752" cy="5786454"/>
          </a:xfrm>
          <a:prstGeom prst="downArrow">
            <a:avLst>
              <a:gd name="adj1" fmla="val 50000"/>
              <a:gd name="adj2" fmla="val 516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977856"/>
            <a:ext cx="3071813" cy="377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Objectives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sz="3000" dirty="0"/>
              <a:t>.   Identification of COPD in the early </a:t>
            </a:r>
            <a:r>
              <a:rPr lang="en-US" sz="3000" dirty="0" smtClean="0"/>
              <a:t>stages</a:t>
            </a:r>
          </a:p>
          <a:p>
            <a:endParaRPr lang="en-US" sz="3000" dirty="0"/>
          </a:p>
          <a:p>
            <a:r>
              <a:rPr lang="en-US" sz="3000" dirty="0"/>
              <a:t>2.  Develop a structured program for </a:t>
            </a:r>
            <a:r>
              <a:rPr lang="en-US" sz="3000" dirty="0" smtClean="0"/>
              <a:t>COPD</a:t>
            </a:r>
            <a:endParaRPr lang="en-US" sz="3000" dirty="0"/>
          </a:p>
          <a:p>
            <a:pPr>
              <a:buNone/>
            </a:pPr>
            <a:endParaRPr lang="en-US" sz="3000" dirty="0"/>
          </a:p>
          <a:p>
            <a:r>
              <a:rPr lang="en-US" sz="3000" dirty="0"/>
              <a:t>3.   Develop a system for generating </a:t>
            </a:r>
            <a:r>
              <a:rPr lang="en-US" sz="3000" dirty="0" smtClean="0"/>
              <a:t>information</a:t>
            </a:r>
          </a:p>
          <a:p>
            <a:pPr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</a:t>
            </a:r>
            <a:r>
              <a:rPr lang="en-US" sz="3000" dirty="0"/>
              <a:t>on disease burden of </a:t>
            </a:r>
            <a:r>
              <a:rPr lang="en-US" sz="3000" dirty="0" smtClean="0"/>
              <a:t>COPD</a:t>
            </a:r>
          </a:p>
          <a:p>
            <a:pPr>
              <a:buNone/>
            </a:pPr>
            <a:endParaRPr lang="en-US" sz="3000" dirty="0"/>
          </a:p>
          <a:p>
            <a:r>
              <a:rPr lang="en-US" sz="3000" dirty="0"/>
              <a:t>4.  An indigenously </a:t>
            </a:r>
            <a:r>
              <a:rPr lang="en-US" sz="3000" dirty="0" smtClean="0"/>
              <a:t>development of an </a:t>
            </a:r>
          </a:p>
          <a:p>
            <a:pPr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indigenous  </a:t>
            </a:r>
            <a:r>
              <a:rPr lang="en-US" sz="3000" dirty="0"/>
              <a:t>pulmonary rehabilitation </a:t>
            </a:r>
            <a:r>
              <a:rPr lang="en-US" sz="3000" dirty="0" smtClean="0"/>
              <a:t>program</a:t>
            </a:r>
            <a:endParaRPr lang="en-US" sz="30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pPr lvl="0"/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Basic structure of the Kerala COPD prevention and control program</a:t>
            </a:r>
            <a:r>
              <a:rPr kumimoji="0" lang="en-US" sz="1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500043"/>
          <a:ext cx="9143999" cy="6215105"/>
        </p:xfrm>
        <a:graphic>
          <a:graphicData uri="http://schemas.openxmlformats.org/drawingml/2006/table">
            <a:tbl>
              <a:tblPr/>
              <a:tblGrid>
                <a:gridCol w="995561"/>
                <a:gridCol w="472841"/>
                <a:gridCol w="1900712"/>
                <a:gridCol w="570525"/>
                <a:gridCol w="1521402"/>
                <a:gridCol w="674448"/>
                <a:gridCol w="3008510"/>
              </a:tblGrid>
              <a:tr h="73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Level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Institution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Person responsible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Support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Primary care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PHC (COPD Clinics)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 - PHC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COPD – Nurse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Taluk level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Taluk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Hospital (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Taluk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COPD clinic)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MO-COPD (Respiratory Specialist)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MOTC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Physician THQH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District Level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District Hospital (District COPD Clinic)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District TB Center (District COPD Center)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District COPD Officer (Respiratory Specialist)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DMO(H)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DTO 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Sub-state level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Medical Colleges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Professor (Pulmonary Medicine)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DME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State Level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State COPD Center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State COPD Coordinator</a:t>
                      </a:r>
                      <a:endParaRPr lang="en-U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State COPD Administrative Team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State COPD Technical team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0" marR="56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96908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latin typeface="Algerian" pitchFamily="82" charset="0"/>
              </a:rPr>
              <a:t>Components of SWAAS </a:t>
            </a:r>
            <a:r>
              <a:rPr lang="en-US" sz="3200" b="1" dirty="0" err="1" smtClean="0">
                <a:latin typeface="Algerian" pitchFamily="82" charset="0"/>
              </a:rPr>
              <a:t>programme</a:t>
            </a:r>
            <a:r>
              <a:rPr lang="en-US" sz="3200" dirty="0" smtClean="0">
                <a:latin typeface="Algerian" pitchFamily="82" charset="0"/>
              </a:rPr>
              <a:t/>
            </a:r>
            <a:br>
              <a:rPr lang="en-US" sz="3200" dirty="0" smtClean="0">
                <a:latin typeface="Algerian" pitchFamily="82" charset="0"/>
              </a:rPr>
            </a:b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50072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Screening </a:t>
            </a:r>
            <a:r>
              <a:rPr lang="en-US" sz="2800" b="1" dirty="0"/>
              <a:t>&amp; Diagnosis  using </a:t>
            </a:r>
            <a:r>
              <a:rPr lang="en-US" sz="2800" b="1" dirty="0" err="1"/>
              <a:t>Spirometry</a:t>
            </a:r>
            <a:r>
              <a:rPr lang="en-US" sz="2800" b="1" dirty="0"/>
              <a:t> </a:t>
            </a:r>
          </a:p>
          <a:p>
            <a:pPr lvl="0"/>
            <a:r>
              <a:rPr lang="en-US" sz="2800" b="1" dirty="0"/>
              <a:t>Staging of Disease</a:t>
            </a:r>
          </a:p>
          <a:p>
            <a:pPr lvl="0"/>
            <a:r>
              <a:rPr lang="en-US" sz="2800" b="1" dirty="0"/>
              <a:t>Guideline based Treatment for Asthma and COPD</a:t>
            </a:r>
          </a:p>
          <a:p>
            <a:pPr lvl="0"/>
            <a:r>
              <a:rPr lang="en-US" sz="2800" b="1" dirty="0"/>
              <a:t>Provision of Inhaler medications</a:t>
            </a:r>
          </a:p>
          <a:p>
            <a:pPr lvl="0"/>
            <a:r>
              <a:rPr lang="en-US" sz="2800" b="1" dirty="0"/>
              <a:t>Pulmonary Rehabilitation </a:t>
            </a:r>
            <a:r>
              <a:rPr lang="en-US" sz="2800" b="1" dirty="0" err="1"/>
              <a:t>Programme</a:t>
            </a:r>
            <a:endParaRPr lang="en-US" sz="2800" b="1" dirty="0"/>
          </a:p>
          <a:p>
            <a:pPr lvl="2"/>
            <a:r>
              <a:rPr lang="en-US" sz="2800" dirty="0"/>
              <a:t>Smoking cessation clinics</a:t>
            </a:r>
          </a:p>
          <a:p>
            <a:pPr lvl="2"/>
            <a:r>
              <a:rPr lang="en-US" sz="2800" dirty="0"/>
              <a:t>Exercise clinics</a:t>
            </a:r>
          </a:p>
          <a:p>
            <a:pPr lvl="2"/>
            <a:r>
              <a:rPr lang="en-IN" sz="2800" dirty="0"/>
              <a:t>Depression Screening</a:t>
            </a:r>
            <a:endParaRPr lang="en-US" sz="2800" dirty="0"/>
          </a:p>
          <a:p>
            <a:pPr lvl="2"/>
            <a:r>
              <a:rPr lang="en-IN" sz="2800" dirty="0"/>
              <a:t>Dietary Advices </a:t>
            </a:r>
            <a:endParaRPr lang="en-US" sz="2800" dirty="0"/>
          </a:p>
          <a:p>
            <a:r>
              <a:rPr lang="en-IN" sz="2800" b="1" dirty="0"/>
              <a:t>Referral &amp; Follow up Services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4040188" cy="11430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Equipments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514353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2800" b="1" dirty="0"/>
              <a:t>Mini </a:t>
            </a:r>
            <a:r>
              <a:rPr lang="en-US" sz="2800" b="1" dirty="0" smtClean="0"/>
              <a:t>/ Full </a:t>
            </a:r>
            <a:r>
              <a:rPr lang="en-US" sz="2800" b="1" dirty="0" err="1" smtClean="0"/>
              <a:t>Spirometers</a:t>
            </a:r>
            <a:endParaRPr lang="en-US" sz="2800" b="1" dirty="0" smtClean="0"/>
          </a:p>
          <a:p>
            <a:pPr lvl="0">
              <a:buNone/>
            </a:pPr>
            <a:endParaRPr lang="en-US" sz="2800" b="1" dirty="0"/>
          </a:p>
          <a:p>
            <a:pPr lvl="0"/>
            <a:r>
              <a:rPr lang="en-US" sz="2800" b="1" dirty="0"/>
              <a:t>Oxygen </a:t>
            </a:r>
            <a:r>
              <a:rPr lang="en-US" sz="2800" b="1" dirty="0" smtClean="0"/>
              <a:t>Concentrator</a:t>
            </a:r>
          </a:p>
          <a:p>
            <a:pPr lvl="0">
              <a:buNone/>
            </a:pPr>
            <a:endParaRPr lang="en-US" sz="2800" b="1" dirty="0"/>
          </a:p>
          <a:p>
            <a:pPr lvl="0"/>
            <a:r>
              <a:rPr lang="en-US" sz="2800" b="1" dirty="0" smtClean="0"/>
              <a:t>Nebulizers</a:t>
            </a:r>
          </a:p>
          <a:p>
            <a:pPr lvl="0">
              <a:buNone/>
            </a:pPr>
            <a:endParaRPr lang="en-US" sz="2800" b="1" dirty="0"/>
          </a:p>
          <a:p>
            <a:r>
              <a:rPr lang="en-US" sz="2800" b="1" dirty="0"/>
              <a:t>Pulse </a:t>
            </a:r>
            <a:r>
              <a:rPr lang="en-US" sz="2800" b="1" dirty="0" err="1" smtClean="0"/>
              <a:t>oxymeter</a:t>
            </a: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/>
              <a:t>Non Invasive Ventilators </a:t>
            </a:r>
            <a:endParaRPr lang="en-US" sz="28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714357"/>
            <a:ext cx="4041775" cy="6429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  Drugs 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428736"/>
            <a:ext cx="4041775" cy="52149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/>
            <a:r>
              <a:rPr lang="en-US" sz="9600" b="1" dirty="0" err="1"/>
              <a:t>Tiotropium</a:t>
            </a:r>
            <a:r>
              <a:rPr lang="en-US" sz="9600" b="1" dirty="0"/>
              <a:t> </a:t>
            </a:r>
            <a:r>
              <a:rPr lang="en-US" sz="9600" b="1" dirty="0" smtClean="0"/>
              <a:t>MDI</a:t>
            </a:r>
          </a:p>
          <a:p>
            <a:pPr lvl="0">
              <a:buNone/>
            </a:pPr>
            <a:endParaRPr lang="en-US" sz="9600" b="1" dirty="0"/>
          </a:p>
          <a:p>
            <a:pPr lvl="0"/>
            <a:r>
              <a:rPr lang="en-US" sz="9600" b="1" dirty="0"/>
              <a:t> </a:t>
            </a:r>
            <a:r>
              <a:rPr lang="en-US" sz="9600" b="1" dirty="0" err="1"/>
              <a:t>Formoterol</a:t>
            </a:r>
            <a:r>
              <a:rPr lang="en-US" sz="9600" b="1" dirty="0"/>
              <a:t> + </a:t>
            </a:r>
            <a:r>
              <a:rPr lang="en-US" sz="9600" b="1" dirty="0" err="1"/>
              <a:t>Budesonide</a:t>
            </a:r>
            <a:r>
              <a:rPr lang="en-US" sz="9600" b="1" dirty="0"/>
              <a:t> </a:t>
            </a:r>
            <a:r>
              <a:rPr lang="en-US" sz="9600" b="1" dirty="0" smtClean="0"/>
              <a:t>MDI</a:t>
            </a:r>
          </a:p>
          <a:p>
            <a:pPr lvl="0">
              <a:buNone/>
            </a:pPr>
            <a:endParaRPr lang="en-US" sz="9600" b="1" dirty="0"/>
          </a:p>
          <a:p>
            <a:pPr lvl="0"/>
            <a:r>
              <a:rPr lang="en-US" sz="9600" b="1" dirty="0" err="1"/>
              <a:t>Salbutamol</a:t>
            </a:r>
            <a:r>
              <a:rPr lang="en-US" sz="9600" b="1" dirty="0"/>
              <a:t> </a:t>
            </a:r>
            <a:r>
              <a:rPr lang="en-US" sz="9600" b="1" dirty="0" smtClean="0"/>
              <a:t>MDI</a:t>
            </a:r>
          </a:p>
          <a:p>
            <a:pPr lvl="0">
              <a:buNone/>
            </a:pPr>
            <a:endParaRPr lang="en-US" sz="9600" b="1" dirty="0"/>
          </a:p>
          <a:p>
            <a:pPr lvl="0"/>
            <a:r>
              <a:rPr lang="en-US" sz="9600" b="1" dirty="0"/>
              <a:t> </a:t>
            </a:r>
            <a:r>
              <a:rPr lang="en-US" sz="9600" b="1" dirty="0" err="1"/>
              <a:t>Salbutamol</a:t>
            </a:r>
            <a:r>
              <a:rPr lang="en-US" sz="9600" b="1" dirty="0"/>
              <a:t> Respirator Solution </a:t>
            </a:r>
            <a:endParaRPr lang="en-US" sz="9600" b="1" dirty="0" smtClean="0"/>
          </a:p>
          <a:p>
            <a:pPr lvl="0">
              <a:buNone/>
            </a:pPr>
            <a:endParaRPr lang="en-US" sz="9600" b="1" dirty="0"/>
          </a:p>
          <a:p>
            <a:pPr lvl="0"/>
            <a:r>
              <a:rPr lang="fr-FR" sz="9600" b="1" dirty="0"/>
              <a:t> </a:t>
            </a:r>
            <a:r>
              <a:rPr lang="fr-FR" sz="9600" b="1" dirty="0" err="1"/>
              <a:t>Ipratropium</a:t>
            </a:r>
            <a:r>
              <a:rPr lang="fr-FR" sz="9600" b="1" dirty="0"/>
              <a:t> </a:t>
            </a:r>
            <a:r>
              <a:rPr lang="fr-FR" sz="9600" b="1" dirty="0" err="1"/>
              <a:t>Respirator</a:t>
            </a:r>
            <a:r>
              <a:rPr lang="fr-FR" sz="9600" b="1" dirty="0"/>
              <a:t> </a:t>
            </a:r>
            <a:r>
              <a:rPr lang="fr-FR" sz="9600" b="1" dirty="0" smtClean="0"/>
              <a:t>Solution</a:t>
            </a:r>
          </a:p>
          <a:p>
            <a:pPr lvl="0">
              <a:buNone/>
            </a:pPr>
            <a:endParaRPr lang="en-US" sz="9600" b="1" dirty="0"/>
          </a:p>
          <a:p>
            <a:pPr lvl="0"/>
            <a:r>
              <a:rPr lang="en-US" sz="9600" b="1" dirty="0"/>
              <a:t> Spacer Device with Valve </a:t>
            </a:r>
          </a:p>
          <a:p>
            <a:pPr>
              <a:buNone/>
            </a:pPr>
            <a:r>
              <a:rPr lang="en-US" sz="9600" b="1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711</Words>
  <Application>Microsoft Office PowerPoint</Application>
  <PresentationFormat>On-screen Show (4:3)</PresentationFormat>
  <Paragraphs>181</Paragraphs>
  <Slides>20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Slide</vt:lpstr>
      <vt:lpstr>           state NCD control program   STEPWISE Approach To Airway DISEASE   Kerala COPD  Control Initiative  </vt:lpstr>
      <vt:lpstr>GBD Estimates for mortality - India</vt:lpstr>
      <vt:lpstr>COPD Burden of Kerala  </vt:lpstr>
      <vt:lpstr>Slide 4</vt:lpstr>
      <vt:lpstr>Time Line </vt:lpstr>
      <vt:lpstr>Objectives</vt:lpstr>
      <vt:lpstr>Basic structure of the Kerala COPD prevention and control program </vt:lpstr>
      <vt:lpstr>Components of SWAAS programme </vt:lpstr>
      <vt:lpstr>Slide 9</vt:lpstr>
      <vt:lpstr>Materials Developed  </vt:lpstr>
      <vt:lpstr>Ideal Patient Flow on all days</vt:lpstr>
      <vt:lpstr>Patient flow in SWAAS clinic </vt:lpstr>
      <vt:lpstr>Spirometry test at FHCs </vt:lpstr>
      <vt:lpstr>  Achievements of  Kerala COPD Control Programme  (120 FHCs + 39 Sub Districts /District Hospitals) </vt:lpstr>
      <vt:lpstr>Pulmonary Rehabilitation Centres</vt:lpstr>
      <vt:lpstr>Preventive Strategies   </vt:lpstr>
      <vt:lpstr>Scope of the Programme</vt:lpstr>
      <vt:lpstr>Evaluation by an Independent agency major findings </vt:lpstr>
      <vt:lpstr>Conclusion </vt:lpstr>
      <vt:lpstr>Hon Health Minister releasing the SWAAS logo in the presence of ACS, SMD &amp; DHS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STEPWISE Approach To Airway DISEASES    Kerala COPD  Control Programme</dc:title>
  <dc:creator>M</dc:creator>
  <cp:lastModifiedBy>Windows User</cp:lastModifiedBy>
  <cp:revision>11</cp:revision>
  <dcterms:created xsi:type="dcterms:W3CDTF">2019-11-11T01:32:14Z</dcterms:created>
  <dcterms:modified xsi:type="dcterms:W3CDTF">2019-11-11T08:50:47Z</dcterms:modified>
</cp:coreProperties>
</file>