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416" r:id="rId6"/>
    <p:sldId id="415" r:id="rId7"/>
    <p:sldId id="424" r:id="rId8"/>
    <p:sldId id="425" r:id="rId9"/>
    <p:sldId id="419" r:id="rId10"/>
    <p:sldId id="420" r:id="rId11"/>
    <p:sldId id="426" r:id="rId12"/>
    <p:sldId id="422" r:id="rId13"/>
    <p:sldId id="427" r:id="rId14"/>
    <p:sldId id="429" r:id="rId15"/>
    <p:sldId id="42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viewProps" Target="viewProps.xml" /><Relationship Id="rId3" Type="http://schemas.openxmlformats.org/officeDocument/2006/relationships/customXml" Target="../customXml/item3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10" Type="http://schemas.openxmlformats.org/officeDocument/2006/relationships/slide" Target="slides/slide6.xml" /><Relationship Id="rId19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2019-20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Sheet1!$A$2:$A$28</c:f>
              <c:strCache>
                <c:ptCount val="27"/>
                <c:pt idx="0">
                  <c:v> Raigarh</c:v>
                </c:pt>
                <c:pt idx="1">
                  <c:v> Durg</c:v>
                </c:pt>
                <c:pt idx="2">
                  <c:v> Raipur</c:v>
                </c:pt>
                <c:pt idx="3">
                  <c:v> Mahasamund</c:v>
                </c:pt>
                <c:pt idx="4">
                  <c:v> Janjgir</c:v>
                </c:pt>
                <c:pt idx="5">
                  <c:v> Balodabazar</c:v>
                </c:pt>
                <c:pt idx="6">
                  <c:v> Bilaspur</c:v>
                </c:pt>
                <c:pt idx="7">
                  <c:v> Korba</c:v>
                </c:pt>
                <c:pt idx="8">
                  <c:v> Kabirdham</c:v>
                </c:pt>
                <c:pt idx="9">
                  <c:v> Rajnandgaon</c:v>
                </c:pt>
                <c:pt idx="10">
                  <c:v> Dhamtari</c:v>
                </c:pt>
                <c:pt idx="11">
                  <c:v> Balod</c:v>
                </c:pt>
                <c:pt idx="12">
                  <c:v> Bemetara</c:v>
                </c:pt>
                <c:pt idx="13">
                  <c:v> Surguja</c:v>
                </c:pt>
                <c:pt idx="14">
                  <c:v> Mungeli</c:v>
                </c:pt>
                <c:pt idx="15">
                  <c:v> Bastar</c:v>
                </c:pt>
                <c:pt idx="16">
                  <c:v> Jashpur</c:v>
                </c:pt>
                <c:pt idx="17">
                  <c:v> Gariyaband</c:v>
                </c:pt>
                <c:pt idx="18">
                  <c:v> Kanker</c:v>
                </c:pt>
                <c:pt idx="19">
                  <c:v> Surajpur</c:v>
                </c:pt>
                <c:pt idx="20">
                  <c:v> Kondagaon</c:v>
                </c:pt>
                <c:pt idx="21">
                  <c:v> Koriya</c:v>
                </c:pt>
                <c:pt idx="22">
                  <c:v> Bijapur</c:v>
                </c:pt>
                <c:pt idx="23">
                  <c:v> Balrampur</c:v>
                </c:pt>
                <c:pt idx="24">
                  <c:v> Dantewada</c:v>
                </c:pt>
                <c:pt idx="25">
                  <c:v> Sukma</c:v>
                </c:pt>
                <c:pt idx="26">
                  <c:v> Narayanpur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1323</c:v>
                </c:pt>
                <c:pt idx="1">
                  <c:v>849</c:v>
                </c:pt>
                <c:pt idx="2">
                  <c:v>801</c:v>
                </c:pt>
                <c:pt idx="3">
                  <c:v>739</c:v>
                </c:pt>
                <c:pt idx="4">
                  <c:v>621</c:v>
                </c:pt>
                <c:pt idx="5">
                  <c:v>586</c:v>
                </c:pt>
                <c:pt idx="6">
                  <c:v>542</c:v>
                </c:pt>
                <c:pt idx="7">
                  <c:v>468</c:v>
                </c:pt>
                <c:pt idx="8">
                  <c:v>321</c:v>
                </c:pt>
                <c:pt idx="9">
                  <c:v>306</c:v>
                </c:pt>
                <c:pt idx="10">
                  <c:v>304</c:v>
                </c:pt>
                <c:pt idx="11">
                  <c:v>295</c:v>
                </c:pt>
                <c:pt idx="12">
                  <c:v>254</c:v>
                </c:pt>
                <c:pt idx="13">
                  <c:v>254</c:v>
                </c:pt>
                <c:pt idx="14">
                  <c:v>251</c:v>
                </c:pt>
                <c:pt idx="15">
                  <c:v>218</c:v>
                </c:pt>
                <c:pt idx="16">
                  <c:v>176</c:v>
                </c:pt>
                <c:pt idx="17">
                  <c:v>148</c:v>
                </c:pt>
                <c:pt idx="18">
                  <c:v>107</c:v>
                </c:pt>
                <c:pt idx="19">
                  <c:v>89</c:v>
                </c:pt>
                <c:pt idx="20">
                  <c:v>82</c:v>
                </c:pt>
                <c:pt idx="21">
                  <c:v>70</c:v>
                </c:pt>
                <c:pt idx="22">
                  <c:v>28</c:v>
                </c:pt>
                <c:pt idx="23">
                  <c:v>27</c:v>
                </c:pt>
                <c:pt idx="24">
                  <c:v>24</c:v>
                </c:pt>
                <c:pt idx="25">
                  <c:v>17</c:v>
                </c:pt>
                <c:pt idx="2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1D-4327-B24C-4459A00397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Nov-20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Sheet1!$A$2:$A$28</c:f>
              <c:strCache>
                <c:ptCount val="27"/>
                <c:pt idx="0">
                  <c:v> Raigarh</c:v>
                </c:pt>
                <c:pt idx="1">
                  <c:v> Durg</c:v>
                </c:pt>
                <c:pt idx="2">
                  <c:v> Raipur</c:v>
                </c:pt>
                <c:pt idx="3">
                  <c:v> Mahasamund</c:v>
                </c:pt>
                <c:pt idx="4">
                  <c:v> Janjgir</c:v>
                </c:pt>
                <c:pt idx="5">
                  <c:v> Balodabazar</c:v>
                </c:pt>
                <c:pt idx="6">
                  <c:v> Bilaspur</c:v>
                </c:pt>
                <c:pt idx="7">
                  <c:v> Korba</c:v>
                </c:pt>
                <c:pt idx="8">
                  <c:v> Kabirdham</c:v>
                </c:pt>
                <c:pt idx="9">
                  <c:v> Rajnandgaon</c:v>
                </c:pt>
                <c:pt idx="10">
                  <c:v> Dhamtari</c:v>
                </c:pt>
                <c:pt idx="11">
                  <c:v> Balod</c:v>
                </c:pt>
                <c:pt idx="12">
                  <c:v> Bemetara</c:v>
                </c:pt>
                <c:pt idx="13">
                  <c:v> Surguja</c:v>
                </c:pt>
                <c:pt idx="14">
                  <c:v> Mungeli</c:v>
                </c:pt>
                <c:pt idx="15">
                  <c:v> Bastar</c:v>
                </c:pt>
                <c:pt idx="16">
                  <c:v> Jashpur</c:v>
                </c:pt>
                <c:pt idx="17">
                  <c:v> Gariyaband</c:v>
                </c:pt>
                <c:pt idx="18">
                  <c:v> Kanker</c:v>
                </c:pt>
                <c:pt idx="19">
                  <c:v> Surajpur</c:v>
                </c:pt>
                <c:pt idx="20">
                  <c:v> Kondagaon</c:v>
                </c:pt>
                <c:pt idx="21">
                  <c:v> Koriya</c:v>
                </c:pt>
                <c:pt idx="22">
                  <c:v> Bijapur</c:v>
                </c:pt>
                <c:pt idx="23">
                  <c:v> Balrampur</c:v>
                </c:pt>
                <c:pt idx="24">
                  <c:v> Dantewada</c:v>
                </c:pt>
                <c:pt idx="25">
                  <c:v> Sukma</c:v>
                </c:pt>
                <c:pt idx="26">
                  <c:v> Narayanpur</c:v>
                </c:pt>
              </c:strCache>
            </c:strRef>
          </c:cat>
          <c:val>
            <c:numRef>
              <c:f>Sheet1!$C$2:$C$28</c:f>
              <c:numCache>
                <c:formatCode>General</c:formatCode>
                <c:ptCount val="27"/>
                <c:pt idx="0">
                  <c:v>990</c:v>
                </c:pt>
                <c:pt idx="1">
                  <c:v>600</c:v>
                </c:pt>
                <c:pt idx="2">
                  <c:v>549</c:v>
                </c:pt>
                <c:pt idx="3">
                  <c:v>423</c:v>
                </c:pt>
                <c:pt idx="4">
                  <c:v>423</c:v>
                </c:pt>
                <c:pt idx="5">
                  <c:v>394</c:v>
                </c:pt>
                <c:pt idx="6">
                  <c:v>473</c:v>
                </c:pt>
                <c:pt idx="7">
                  <c:v>390</c:v>
                </c:pt>
                <c:pt idx="8">
                  <c:v>209</c:v>
                </c:pt>
                <c:pt idx="9">
                  <c:v>173</c:v>
                </c:pt>
                <c:pt idx="10">
                  <c:v>390</c:v>
                </c:pt>
                <c:pt idx="11">
                  <c:v>205</c:v>
                </c:pt>
                <c:pt idx="12">
                  <c:v>144</c:v>
                </c:pt>
                <c:pt idx="13">
                  <c:v>133</c:v>
                </c:pt>
                <c:pt idx="14">
                  <c:v>159</c:v>
                </c:pt>
                <c:pt idx="15">
                  <c:v>180</c:v>
                </c:pt>
                <c:pt idx="16">
                  <c:v>135</c:v>
                </c:pt>
                <c:pt idx="17">
                  <c:v>90</c:v>
                </c:pt>
                <c:pt idx="18">
                  <c:v>73</c:v>
                </c:pt>
                <c:pt idx="19">
                  <c:v>83</c:v>
                </c:pt>
                <c:pt idx="20">
                  <c:v>62</c:v>
                </c:pt>
                <c:pt idx="21">
                  <c:v>45</c:v>
                </c:pt>
                <c:pt idx="22">
                  <c:v>30</c:v>
                </c:pt>
                <c:pt idx="23">
                  <c:v>22</c:v>
                </c:pt>
                <c:pt idx="24">
                  <c:v>43</c:v>
                </c:pt>
                <c:pt idx="25">
                  <c:v>23</c:v>
                </c:pt>
                <c:pt idx="2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1D-4327-B24C-4459A00397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0648832"/>
        <c:axId val="100650368"/>
      </c:barChart>
      <c:catAx>
        <c:axId val="100648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50368"/>
        <c:crosses val="autoZero"/>
        <c:auto val="1"/>
        <c:lblAlgn val="ctr"/>
        <c:lblOffset val="100"/>
        <c:noMultiLvlLbl val="0"/>
      </c:catAx>
      <c:valAx>
        <c:axId val="100650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64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9514811193379284"/>
          <c:y val="4.7916666666666698E-2"/>
          <c:w val="0.21953844019990795"/>
          <c:h val="9.26332020997375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FCAD-A5BF-4648-B859-2085DC087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FD1FF-5056-49F1-ACD9-C56C17173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BDCBD-09DF-438F-A476-94357F3C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C6B2-8535-4055-A3BF-6303AAC9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D1165-4589-409A-B25F-60422B18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1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9C7C-053E-4959-A695-35F83279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54B9E-D8D3-4C82-A7E6-8E5C151CF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E9B86-D0FD-47CB-9691-09BAC72C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69F33-D3AC-4BBA-9B2A-D18DD19A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80872-A47B-4E90-A995-1E175AFC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6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65F6C-FDF9-432D-A615-8D596EC20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9245D-E154-445C-9401-9DEEB44BD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1CCB-AE62-4217-AD73-027CDD9D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99F2E-6FD7-4B87-BC04-EEDAB9EC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ABE71-0F22-4AEA-BC8F-9BBE4084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9CCF-F3B0-4B9C-8448-B9A9AA86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B968-D9F0-499E-AE6D-713E4E2BA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A85-96C1-4643-85F0-A9820E679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3FF4B-922F-4D4C-90FD-8271A0B1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104A7-E4E6-46A4-840D-1D0CB3A73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B0DE-2CE1-4B82-81FB-CE278151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A533-FD17-4BFC-8605-7E2CED131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DC7CF-C7EC-4EEE-A49D-4AAA5135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52C25-40A0-4065-A987-4BEFCCC6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F50E7-D161-48C4-94A5-723340C1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3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776D-80AB-4DFE-9FC8-61FFE548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97979-6609-44A4-B27E-9C8D1CEDF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B3B40-AD5B-44DB-A88C-98FAD0BE7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A11E8-E98A-4889-9B91-C070163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DA248-06EE-4436-BB1C-70639530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BEB1B-E6DB-4E0E-A7DA-E298B2F0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3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524E1-E50D-44B4-B3AB-0E113AA3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43D4D-FA35-466E-8383-99555B1FD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999A7-1E2E-4CB8-A860-1F230A14E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844DA4-382B-4093-8EC1-DE64BE823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0C946-58C4-409D-B722-3C6C3356E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EDF9C-284D-436C-80CB-162DDD018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2FBCA4-45BD-412A-8A23-F3EC4090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15713-7B42-4978-8D7F-8F16C7D5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6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855C-7D74-4A83-8977-C42B780D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FB158-3128-45B7-B695-CA0C1C20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E4C1D-14D9-452B-867A-42523D24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F4DDB-8623-40C8-87F0-88001825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7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B3E12-35B4-497C-A598-9D219F1C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BEAFB-3D45-4555-9AC5-A91B037E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32716-5B0B-48D9-B820-B5AC468C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C4AD-BB72-49BF-8FE1-E44BAC3F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14E4-F9CD-4533-924F-3AC25F48B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E930E-54C7-4B90-8C87-69C891173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61C74-D4AA-44CE-B36E-C1DD588AB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A0FCD-58A3-42EF-9FE3-B0C8B238A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6E25E-FA72-48A4-A1E1-3C2790B9C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618D-57A6-4BBE-ADAB-2D6F6F93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6D5C3D-6EA9-44D7-A691-A5B36EF7C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54DF8-2E26-4A30-85BE-467F8298F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DBCCE-8F64-405F-9F3E-EA345F01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C804D-4D47-4DF2-8858-CC3ADB79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33C74-85A7-4ACA-9DC5-CE7C3DA0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6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5624B-5E9E-4435-B4C0-5D806E93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91411-A8F9-4A8E-B0AB-B2A251279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25AB3-1B5A-440F-923F-67DC8176F8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FE766-18B7-49DE-85BD-10F5C9FE9ADA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7FE33-AC9D-4633-927C-383AD8644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D34C8-42A9-49C9-B162-B44F53122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B92B1-AE0B-4BD4-9928-1E8F8D75F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 /><Relationship Id="rId3" Type="http://schemas.openxmlformats.org/officeDocument/2006/relationships/image" Target="../media/image11.jpeg" /><Relationship Id="rId7" Type="http://schemas.openxmlformats.org/officeDocument/2006/relationships/image" Target="../media/image15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jpeg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Relationship Id="rId9" Type="http://schemas.openxmlformats.org/officeDocument/2006/relationships/image" Target="../media/image17.jpe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3.wdp" /><Relationship Id="rId4" Type="http://schemas.openxmlformats.org/officeDocument/2006/relationships/image" Target="../media/image6.png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pn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4AB15-8753-471B-9972-1958BE33B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Special Action Plan for Eradication of Leprosy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2B76E-D01C-493E-BCEA-9ED00ED18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NLEP – Chhattisgarh</a:t>
            </a:r>
          </a:p>
          <a:p>
            <a:r>
              <a:rPr lang="en-US" sz="3600" dirty="0"/>
              <a:t>2019-20</a:t>
            </a:r>
          </a:p>
        </p:txBody>
      </p:sp>
    </p:spTree>
    <p:extLst>
      <p:ext uri="{BB962C8B-B14F-4D97-AF65-F5344CB8AC3E}">
        <p14:creationId xmlns:p14="http://schemas.microsoft.com/office/powerpoint/2010/main" val="382499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E128-2574-450C-9AAC-4590A0BD5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561"/>
            <a:ext cx="10515600" cy="586221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FF0000"/>
                </a:solidFill>
                <a:latin typeface="+mn-lt"/>
              </a:rPr>
              <a:t>Long way to Go….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9D86B-D977-4323-9937-8B4F8EE7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39" y="847435"/>
            <a:ext cx="5654662" cy="5821219"/>
          </a:xfrm>
        </p:spPr>
        <p:txBody>
          <a:bodyPr/>
          <a:lstStyle/>
          <a:p>
            <a:r>
              <a:rPr lang="en-IN" dirty="0"/>
              <a:t>Scaling up  LEPTRACK application  for case monitoring.</a:t>
            </a:r>
            <a:endParaRPr lang="en-US" dirty="0"/>
          </a:p>
          <a:p>
            <a:r>
              <a:rPr lang="en-US" dirty="0"/>
              <a:t>Continued Active Case Detection in high endemic areas. </a:t>
            </a:r>
          </a:p>
          <a:p>
            <a:r>
              <a:rPr lang="en-US" dirty="0"/>
              <a:t>Implementing village level diagnosis camps to prevent delay in diagnosis.</a:t>
            </a:r>
          </a:p>
          <a:p>
            <a:r>
              <a:rPr lang="en-US" dirty="0"/>
              <a:t>Strengthening RCS and  POID activities.</a:t>
            </a:r>
          </a:p>
          <a:p>
            <a:r>
              <a:rPr lang="en-US" dirty="0"/>
              <a:t>Integration of NLEP services with General Health services and implementing sustainable framework of Leprosy control and elimination.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FDD47B-5DF9-4713-B338-79CA5D25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475" t="16970" r="8384" b="14343"/>
          <a:stretch/>
        </p:blipFill>
        <p:spPr bwMode="auto">
          <a:xfrm>
            <a:off x="5715768" y="1431636"/>
            <a:ext cx="6411577" cy="387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98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8E078-DE67-4D75-B892-E84C3CC1D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2"/>
          <a:stretch/>
        </p:blipFill>
        <p:spPr>
          <a:xfrm>
            <a:off x="0" y="-26804"/>
            <a:ext cx="3841607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33010-84B2-45F0-9344-6C93550B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04" y="3440690"/>
            <a:ext cx="4067696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B3C99-EB3D-4311-A251-0D287D3D92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 b="12361"/>
          <a:stretch/>
        </p:blipFill>
        <p:spPr>
          <a:xfrm>
            <a:off x="0" y="3440692"/>
            <a:ext cx="2690777" cy="3417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73B0D-B8B3-47F5-9887-98A1447A9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75" y="-38494"/>
            <a:ext cx="440105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9E8305-69A8-44B9-B6CF-ABA638C915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1"/>
          <a:stretch/>
        </p:blipFill>
        <p:spPr>
          <a:xfrm>
            <a:off x="2880904" y="3440690"/>
            <a:ext cx="2572871" cy="3417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47471C-9F44-43CC-A38D-E0A972EE7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02" y="3409753"/>
            <a:ext cx="2386915" cy="3436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F54591-D3B7-40ED-8791-E08356939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14" y="-26804"/>
            <a:ext cx="4438086" cy="3436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1E7AB4-EA48-43F6-B33A-DDD1180E0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187"/>
            <a:ext cx="12192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35D279-883D-451F-B66C-08C97A47E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0F4726-D876-4234-B0F0-9A1A1C6BC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8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C4EC4-088E-4316-86B8-DD846852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1"/>
            <a:ext cx="12192000" cy="8491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New case detection- </a:t>
            </a:r>
            <a:r>
              <a:rPr lang="en-US" sz="3200" b="1" dirty="0" err="1"/>
              <a:t>Raigarh</a:t>
            </a:r>
            <a:r>
              <a:rPr lang="en-US" sz="3200" b="1" dirty="0"/>
              <a:t> and Durg having highest burden of new leprosy cases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E6448BC-E02B-44DC-AF2F-2B3B90B1C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015932"/>
              </p:ext>
            </p:extLst>
          </p:nvPr>
        </p:nvGraphicFramePr>
        <p:xfrm>
          <a:off x="304801" y="662609"/>
          <a:ext cx="11622156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0A9DA4D-3C91-4F1E-9557-E84C1DDAC657}"/>
              </a:ext>
            </a:extLst>
          </p:cNvPr>
          <p:cNvSpPr/>
          <p:nvPr/>
        </p:nvSpPr>
        <p:spPr>
          <a:xfrm>
            <a:off x="304801" y="5486400"/>
            <a:ext cx="1060173" cy="980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9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270" y="274956"/>
            <a:ext cx="8872220" cy="64452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SAPEL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- Special Action plan for Elimination of Leprosy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914400"/>
            <a:ext cx="10515600" cy="566864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u="sng" dirty="0">
                <a:solidFill>
                  <a:srgbClr val="FF0000"/>
                </a:solidFill>
              </a:rPr>
              <a:t>RATIONALE </a:t>
            </a:r>
          </a:p>
          <a:p>
            <a:pPr algn="ctr">
              <a:buNone/>
            </a:pPr>
            <a:endParaRPr lang="en-US" u="sng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Sporadic, predominantly passive reporting of leprosy cases occurred in the districts.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Situational analysis was done and villages and wards with high endemicity i.e. </a:t>
            </a:r>
            <a:r>
              <a:rPr lang="en-US" b="1" dirty="0"/>
              <a:t>high prevalence rate </a:t>
            </a:r>
            <a:r>
              <a:rPr lang="en-US" dirty="0"/>
              <a:t>and area with new </a:t>
            </a:r>
            <a:r>
              <a:rPr lang="en-US" b="1" dirty="0"/>
              <a:t>child cases </a:t>
            </a:r>
            <a:r>
              <a:rPr lang="en-US" dirty="0"/>
              <a:t>needed to be targeted in a ‘special’ way to find new cases.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This prompted the District Administration of Durg and </a:t>
            </a:r>
            <a:r>
              <a:rPr lang="en-US" dirty="0" err="1"/>
              <a:t>Raigarh</a:t>
            </a:r>
            <a:r>
              <a:rPr lang="en-US" dirty="0"/>
              <a:t> and State/District Leprosy Unit to plan Special Action Plan for Elimination of Leprosy in high endemic areas.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50D8B-CFB4-4CC1-BFD2-DA1DF2A1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3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Objectives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2A21ED-621F-4F30-94CF-BED811C6C2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062182"/>
            <a:ext cx="10515600" cy="511478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r>
              <a:rPr lang="en-US" sz="2600" dirty="0"/>
              <a:t>Achieve Leprosy free district.</a:t>
            </a:r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r>
              <a:rPr lang="en-US" sz="2600" dirty="0"/>
              <a:t>Early case detection and complete treatment by active case detection. </a:t>
            </a:r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r>
              <a:rPr lang="en-US" sz="2600" dirty="0"/>
              <a:t>Achieve Zero child case </a:t>
            </a:r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r>
              <a:rPr lang="en-US" sz="2600" dirty="0"/>
              <a:t>Achieve &lt;1 Grade -2 Deformity per million population </a:t>
            </a:r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r>
              <a:rPr lang="en-US" sz="2600" dirty="0"/>
              <a:t>Identify Eligible patients for reconstructive surgery (</a:t>
            </a:r>
            <a:r>
              <a:rPr lang="en-US" sz="2600" dirty="0" err="1"/>
              <a:t>i.e</a:t>
            </a:r>
            <a:r>
              <a:rPr lang="en-US" sz="2600" dirty="0"/>
              <a:t> zero backlog cases)</a:t>
            </a:r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r>
              <a:rPr lang="en-US" sz="2600" dirty="0"/>
              <a:t>Increasing community awareness by intensified IEC activities.</a:t>
            </a:r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endParaRPr lang="en-US" sz="2600" dirty="0"/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endParaRPr lang="en-US" sz="2600" dirty="0"/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endParaRPr lang="en-US" sz="2600" dirty="0"/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endParaRPr lang="en-US" sz="2600" dirty="0"/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endParaRPr lang="en-US" sz="2600" dirty="0"/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endParaRPr lang="en-US" sz="2600" dirty="0"/>
          </a:p>
          <a:p>
            <a:pPr marL="514350" indent="-51435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AutoNum type="arabicPeriod"/>
              <a:defRPr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54562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C7F7-5E26-4A81-A2FF-270E0544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85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Strategies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1277AF-00A6-4A83-A6A3-2DF7A4AC79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9364" y="726497"/>
            <a:ext cx="7760854" cy="60068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>
                <a:sym typeface="+mn-ea"/>
              </a:rPr>
              <a:t>Training of Frontline workers, Mitanin, Shiksha </a:t>
            </a:r>
            <a:r>
              <a:rPr lang="en-US" sz="2600" dirty="0" err="1">
                <a:sym typeface="+mn-ea"/>
              </a:rPr>
              <a:t>mitan</a:t>
            </a:r>
            <a:r>
              <a:rPr lang="en-US" sz="2600" dirty="0">
                <a:sym typeface="+mn-ea"/>
              </a:rPr>
              <a:t>, PRI members and MPW on screening Leprosy suspect.</a:t>
            </a:r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>
                <a:sym typeface="+mn-ea"/>
              </a:rPr>
              <a:t>Organizing ward wise Group meetings- </a:t>
            </a:r>
            <a:r>
              <a:rPr lang="en-US" sz="2600" dirty="0" err="1">
                <a:sym typeface="+mn-ea"/>
              </a:rPr>
              <a:t>Mahila</a:t>
            </a:r>
            <a:r>
              <a:rPr lang="en-US" sz="2600" dirty="0">
                <a:sym typeface="+mn-ea"/>
              </a:rPr>
              <a:t> </a:t>
            </a:r>
            <a:r>
              <a:rPr lang="en-US" sz="2600" dirty="0" err="1">
                <a:sym typeface="+mn-ea"/>
              </a:rPr>
              <a:t>mandals</a:t>
            </a:r>
            <a:r>
              <a:rPr lang="en-US" sz="2600" dirty="0">
                <a:sym typeface="+mn-ea"/>
              </a:rPr>
              <a:t>, SHG etc.</a:t>
            </a:r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>
                <a:sym typeface="+mn-ea"/>
              </a:rPr>
              <a:t>IEC and IPC - School activities, Quiz, Essay writing, Awareness Rallies in the listed area of survey </a:t>
            </a:r>
            <a:endParaRPr lang="en-US" sz="2600" dirty="0"/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/>
              <a:t>House to house survey for suspect identification</a:t>
            </a:r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/>
              <a:t>Skin diagnostic camp -on spot diagnosis and start of treatment at village /ward level</a:t>
            </a:r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/>
              <a:t>Contact survey and Post Exposure Prophylaxis of index case contacts</a:t>
            </a:r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/>
              <a:t>Identifying deformity cases for reconstructive Surgery</a:t>
            </a:r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sz="2600" dirty="0"/>
              <a:t>Village/ ward level Prevention of Disability camps</a:t>
            </a:r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endParaRPr lang="en-US" sz="2600" dirty="0"/>
          </a:p>
          <a:p>
            <a:pPr marL="27432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endParaRPr lang="en-US" sz="2600" dirty="0"/>
          </a:p>
        </p:txBody>
      </p:sp>
      <p:pic>
        <p:nvPicPr>
          <p:cNvPr id="5" name="Picture 4" descr="C:\Users\user\Desktop\PHOTOS\raily photos\DSCN7165.JPG">
            <a:extLst>
              <a:ext uri="{FF2B5EF4-FFF2-40B4-BE49-F238E27FC236}">
                <a16:creationId xmlns:a16="http://schemas.microsoft.com/office/drawing/2014/main" id="{8231FDBD-4B0B-40B9-8950-312F2CE0D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11857" b="11490"/>
          <a:stretch/>
        </p:blipFill>
        <p:spPr bwMode="auto">
          <a:xfrm>
            <a:off x="8072582" y="3429000"/>
            <a:ext cx="4119418" cy="323734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0A69AE3-32A8-4497-B6C5-F11EFF124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72582" y="258689"/>
            <a:ext cx="4119418" cy="297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243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107623" y="91560"/>
            <a:ext cx="8232813" cy="676643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ACTIVITIES in detail:-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SAPEL 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targeting high risk areas in Urban and Rural settings conducted from 11/09/2019 – 31/3/2020 (186 days) in Durg and </a:t>
            </a:r>
            <a:r>
              <a:rPr lang="en-US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Raigarh</a:t>
            </a: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Micro-planning and Training of survey team –from 16/08/2019-23/08/2019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School activities –rallies ,quiz , essay competition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IEC/BCC activities-using posters, banners, pamphlets, rallies, </a:t>
            </a:r>
            <a:r>
              <a:rPr lang="en-US" sz="2400" dirty="0" err="1">
                <a:cs typeface="Times New Roman" panose="02020603050405020304" pitchFamily="18" charset="0"/>
              </a:rPr>
              <a:t>nukkad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natak</a:t>
            </a:r>
            <a:r>
              <a:rPr lang="en-US" sz="2400" dirty="0">
                <a:cs typeface="Times New Roman" panose="02020603050405020304" pitchFamily="18" charset="0"/>
              </a:rPr>
              <a:t>, wall writing, </a:t>
            </a:r>
            <a:r>
              <a:rPr lang="en-US" sz="2400" dirty="0" err="1">
                <a:cs typeface="Times New Roman" panose="02020603050405020304" pitchFamily="18" charset="0"/>
              </a:rPr>
              <a:t>miking</a:t>
            </a:r>
            <a:endParaRPr lang="en-US" sz="2400" dirty="0">
              <a:cs typeface="Times New Roman" panose="02020603050405020304" pitchFamily="18" charset="0"/>
            </a:endParaRPr>
          </a:p>
          <a:p>
            <a:r>
              <a:rPr lang="en-US" sz="2400" dirty="0" err="1">
                <a:cs typeface="Times New Roman" panose="02020603050405020304" pitchFamily="18" charset="0"/>
              </a:rPr>
              <a:t>IPC</a:t>
            </a:r>
            <a:r>
              <a:rPr lang="en-US" sz="2400" dirty="0">
                <a:cs typeface="Times New Roman" panose="02020603050405020304" pitchFamily="18" charset="0"/>
              </a:rPr>
              <a:t>- Group meeting done to educate people regarding signs and symptoms and to reduce the myths/ stigma related to leprosy.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Healthy contact survey and PEP done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RCS eligible cases identification.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Follow up of registered cases and </a:t>
            </a:r>
            <a:r>
              <a:rPr lang="en-US" sz="2400" dirty="0" err="1">
                <a:cs typeface="Times New Roman" panose="02020603050405020304" pitchFamily="18" charset="0"/>
              </a:rPr>
              <a:t>RFT</a:t>
            </a:r>
            <a:r>
              <a:rPr lang="en-US" sz="2400" dirty="0">
                <a:cs typeface="Times New Roman" panose="02020603050405020304" pitchFamily="18" charset="0"/>
              </a:rPr>
              <a:t> cases in POD camps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Distribution of MCR and Self Care Kit.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PHOTOS\raily photos\DSCN7132.JPG">
            <a:extLst>
              <a:ext uri="{FF2B5EF4-FFF2-40B4-BE49-F238E27FC236}">
                <a16:creationId xmlns:a16="http://schemas.microsoft.com/office/drawing/2014/main" id="{EE1856BA-1A28-4E1B-A3E6-133B82F9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7221" y="398671"/>
            <a:ext cx="3962837" cy="29379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:\Users\user\Desktop\PHOTOS\operation pics\DSCN6396.JPG">
            <a:extLst>
              <a:ext uri="{FF2B5EF4-FFF2-40B4-BE49-F238E27FC236}">
                <a16:creationId xmlns:a16="http://schemas.microsoft.com/office/drawing/2014/main" id="{4626D53F-DFE1-4DF3-A834-E11A7AD9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167221" y="3643747"/>
            <a:ext cx="3917156" cy="293796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42561" y="73891"/>
            <a:ext cx="7440493" cy="6215270"/>
          </a:xfrm>
        </p:spPr>
        <p:txBody>
          <a:bodyPr>
            <a:noAutofit/>
          </a:bodyPr>
          <a:lstStyle/>
          <a:p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LOGISTICS</a:t>
            </a:r>
            <a:r>
              <a:rPr 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:-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Survey formats , supervisor formats,  diagnostic cards,  identity card for the supervisors.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Chalk for wall writing and certificates for the school students printed with sign of collector on it for appraisal  and encouragement.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MDT and other drugs</a:t>
            </a:r>
          </a:p>
          <a:p>
            <a:endParaRPr lang="en-US" sz="1800" dirty="0">
              <a:cs typeface="Times New Roman" panose="02020603050405020304" pitchFamily="18" charset="0"/>
            </a:endParaRPr>
          </a:p>
          <a:p>
            <a:r>
              <a:rPr lang="en-US" sz="2400" u="sng" dirty="0">
                <a:solidFill>
                  <a:srgbClr val="FF0000"/>
                </a:solidFill>
              </a:rPr>
              <a:t>SURVEY  TEAM :- </a:t>
            </a:r>
          </a:p>
          <a:p>
            <a:pPr>
              <a:buNone/>
            </a:pPr>
            <a:r>
              <a:rPr lang="en-US" sz="2000" dirty="0">
                <a:cs typeface="Times New Roman" panose="02020603050405020304" pitchFamily="18" charset="0"/>
              </a:rPr>
              <a:t>     Survey done by the </a:t>
            </a:r>
            <a:r>
              <a:rPr lang="en-US" sz="2000" dirty="0" err="1">
                <a:cs typeface="Times New Roman" panose="02020603050405020304" pitchFamily="18" charset="0"/>
              </a:rPr>
              <a:t>mitanin</a:t>
            </a:r>
            <a:r>
              <a:rPr lang="en-US" sz="2000" dirty="0">
                <a:cs typeface="Times New Roman" panose="02020603050405020304" pitchFamily="18" charset="0"/>
              </a:rPr>
              <a:t> ,AWWs, MTs ,voluntary workers(family members of </a:t>
            </a:r>
            <a:r>
              <a:rPr lang="en-US" sz="2000" dirty="0" err="1">
                <a:cs typeface="Times New Roman" panose="02020603050405020304" pitchFamily="18" charset="0"/>
              </a:rPr>
              <a:t>mitanins</a:t>
            </a:r>
            <a:r>
              <a:rPr lang="en-US" sz="2000" dirty="0">
                <a:cs typeface="Times New Roman" panose="02020603050405020304" pitchFamily="18" charset="0"/>
              </a:rPr>
              <a:t>,  malaria link workers)</a:t>
            </a:r>
          </a:p>
          <a:p>
            <a:pPr>
              <a:buNone/>
            </a:pPr>
            <a:r>
              <a:rPr lang="en-US" sz="2000" dirty="0">
                <a:cs typeface="Times New Roman" panose="02020603050405020304" pitchFamily="18" charset="0"/>
              </a:rPr>
              <a:t>      Total teams-650 in Durg and 175 in </a:t>
            </a:r>
            <a:r>
              <a:rPr lang="en-US" sz="2000" dirty="0" err="1">
                <a:cs typeface="Times New Roman" panose="02020603050405020304" pitchFamily="18" charset="0"/>
              </a:rPr>
              <a:t>Raigarh</a:t>
            </a:r>
            <a:endParaRPr lang="en-US" sz="2000" dirty="0"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SUPERVISION AND MONITORING:- </a:t>
            </a:r>
          </a:p>
          <a:p>
            <a:pPr>
              <a:buNone/>
            </a:pPr>
            <a:r>
              <a:rPr lang="en-US" sz="1800" dirty="0">
                <a:cs typeface="Times New Roman" panose="02020603050405020304" pitchFamily="18" charset="0"/>
              </a:rPr>
              <a:t>     Supervision done the </a:t>
            </a:r>
            <a:r>
              <a:rPr lang="en-US" sz="1800" b="1" dirty="0">
                <a:cs typeface="Times New Roman" panose="02020603050405020304" pitchFamily="18" charset="0"/>
              </a:rPr>
              <a:t>retired NMS/</a:t>
            </a:r>
            <a:r>
              <a:rPr lang="en-US" sz="1800" b="1" dirty="0" err="1">
                <a:cs typeface="Times New Roman" panose="02020603050405020304" pitchFamily="18" charset="0"/>
              </a:rPr>
              <a:t>NMA</a:t>
            </a:r>
            <a:endParaRPr lang="en-US" sz="1800" dirty="0"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dirty="0">
                <a:cs typeface="Times New Roman" panose="02020603050405020304" pitchFamily="18" charset="0"/>
              </a:rPr>
              <a:t>     For every 05  survey team 01 supervisor.</a:t>
            </a:r>
          </a:p>
          <a:p>
            <a:pPr>
              <a:buNone/>
            </a:pPr>
            <a:r>
              <a:rPr lang="en-US" sz="1800" dirty="0">
                <a:cs typeface="Times New Roman" panose="02020603050405020304" pitchFamily="18" charset="0"/>
              </a:rPr>
              <a:t>     1 NLEP Trained MO at diagnosis camp site along with NMA/ NMS. (In Durg, voluntary retired NMA/NMS were also roped in to assist the teams)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4E608-A972-46AE-8DBF-AB93283D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68930" y="3415808"/>
            <a:ext cx="3205019" cy="344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B9C67A8-7497-426C-AEDB-249054A61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68930" y="73891"/>
            <a:ext cx="3380509" cy="322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DCCB-BB5E-4ADB-B45C-89057EF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69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EEC06-14E4-4AFC-BD84-3F8064D9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18" y="1042883"/>
            <a:ext cx="7650018" cy="581511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>
                <a:cs typeface="Times New Roman" panose="02020603050405020304" pitchFamily="18" charset="0"/>
              </a:rPr>
              <a:t>Total houses visited=			174940</a:t>
            </a:r>
          </a:p>
          <a:p>
            <a:pPr>
              <a:buNone/>
            </a:pPr>
            <a:r>
              <a:rPr lang="en-US" dirty="0">
                <a:cs typeface="Times New Roman" panose="02020603050405020304" pitchFamily="18" charset="0"/>
              </a:rPr>
              <a:t>Enumerated population=			875810</a:t>
            </a:r>
          </a:p>
          <a:p>
            <a:pPr>
              <a:buNone/>
            </a:pPr>
            <a:r>
              <a:rPr lang="en-US" dirty="0">
                <a:cs typeface="Times New Roman" panose="02020603050405020304" pitchFamily="18" charset="0"/>
              </a:rPr>
              <a:t>Examined population=			757477 (87%)</a:t>
            </a:r>
          </a:p>
          <a:p>
            <a:pPr>
              <a:buNone/>
            </a:pPr>
            <a:r>
              <a:rPr lang="en-US" dirty="0">
                <a:cs typeface="Times New Roman" panose="02020603050405020304" pitchFamily="18" charset="0"/>
              </a:rPr>
              <a:t>Number of awareness rallies =		46</a:t>
            </a:r>
          </a:p>
          <a:p>
            <a:pPr>
              <a:buNone/>
            </a:pPr>
            <a:r>
              <a:rPr lang="en-US" dirty="0">
                <a:cs typeface="Times New Roman" panose="02020603050405020304" pitchFamily="18" charset="0"/>
              </a:rPr>
              <a:t>Group meeting=				208</a:t>
            </a:r>
          </a:p>
          <a:p>
            <a:pPr>
              <a:buNone/>
            </a:pPr>
            <a:r>
              <a:rPr lang="en-US" dirty="0">
                <a:cs typeface="Times New Roman" panose="02020603050405020304" pitchFamily="18" charset="0"/>
              </a:rPr>
              <a:t>Handouts and Bills distributed=		398000</a:t>
            </a:r>
          </a:p>
          <a:p>
            <a:pPr marL="0" indent="0">
              <a:buNone/>
            </a:pPr>
            <a:r>
              <a:rPr lang="en-US" dirty="0"/>
              <a:t>Wall writing=					825 sites</a:t>
            </a:r>
          </a:p>
          <a:p>
            <a:pPr marL="0" indent="0">
              <a:buNone/>
            </a:pPr>
            <a:r>
              <a:rPr lang="en-US" dirty="0"/>
              <a:t>School health education given in=		187 schools</a:t>
            </a:r>
          </a:p>
          <a:p>
            <a:pPr marL="0" indent="0">
              <a:buNone/>
            </a:pPr>
            <a:r>
              <a:rPr lang="en-US" dirty="0"/>
              <a:t>PEP=						26575 (Single Dose </a:t>
            </a:r>
            <a:r>
              <a:rPr lang="en-US" dirty="0" err="1"/>
              <a:t>Rifampicin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RCS eligible = 				3 deformity patients identified</a:t>
            </a:r>
          </a:p>
          <a:p>
            <a:pPr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D16B9-7A31-4D5B-AFFD-161CD224F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32436" y="3502065"/>
            <a:ext cx="4313383" cy="318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AB0C48C-AED4-4B56-AD3A-9F80C084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201" y="81323"/>
            <a:ext cx="4288618" cy="3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1318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2286000" y="838200"/>
            <a:ext cx="7772400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386093"/>
              </p:ext>
            </p:extLst>
          </p:nvPr>
        </p:nvGraphicFramePr>
        <p:xfrm>
          <a:off x="988292" y="1062181"/>
          <a:ext cx="10372434" cy="429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0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0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0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6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4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78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91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       CHILD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GRADE 2 DEFORMITY</a:t>
                      </a:r>
                      <a:r>
                        <a:rPr lang="en-US" sz="2000" b="1" baseline="0" dirty="0"/>
                        <a:t> CASE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TOTAL CONFIRMED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4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PB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PB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PB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64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50ADCCB-BB5E-4ADB-B45C-89057EF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69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F2C6F64D49AA4495847C9E3804D662" ma:contentTypeVersion="13" ma:contentTypeDescription="Create a new document." ma:contentTypeScope="" ma:versionID="f05d4ac47a45c879d97f3e54b45dbfef">
  <xsd:schema xmlns:xsd="http://www.w3.org/2001/XMLSchema" xmlns:xs="http://www.w3.org/2001/XMLSchema" xmlns:p="http://schemas.microsoft.com/office/2006/metadata/properties" xmlns:ns3="d0957727-9488-4f54-8b72-69ecf2048da8" xmlns:ns4="6d68f137-1901-4c5a-84c8-a0f788f5666d" targetNamespace="http://schemas.microsoft.com/office/2006/metadata/properties" ma:root="true" ma:fieldsID="77b7cfb57016e4597783216aca4556e1" ns3:_="" ns4:_="">
    <xsd:import namespace="d0957727-9488-4f54-8b72-69ecf2048da8"/>
    <xsd:import namespace="6d68f137-1901-4c5a-84c8-a0f788f566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957727-9488-4f54-8b72-69ecf2048d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8f137-1901-4c5a-84c8-a0f788f5666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D6C11B-E643-4991-B0E3-899EA2E6A6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3F4822-F484-4C15-AA17-92E65E2DF4E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0957727-9488-4f54-8b72-69ecf2048da8"/>
    <ds:schemaRef ds:uri="6d68f137-1901-4c5a-84c8-a0f788f5666d"/>
  </ds:schemaRefs>
</ds:datastoreItem>
</file>

<file path=customXml/itemProps3.xml><?xml version="1.0" encoding="utf-8"?>
<ds:datastoreItem xmlns:ds="http://schemas.openxmlformats.org/officeDocument/2006/customXml" ds:itemID="{DA6AADBB-4100-4313-A892-F421E83E283A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699</Words>
  <Application>Microsoft Office PowerPoint</Application>
  <PresentationFormat>Widescreen</PresentationFormat>
  <Paragraphs>98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Special Action Plan for Eradication of Leprosy</vt:lpstr>
      <vt:lpstr>New case detection- Raigarh and Durg having highest burden of new leprosy cases </vt:lpstr>
      <vt:lpstr>SAPEL- Special Action plan for Elimination of Leprosy</vt:lpstr>
      <vt:lpstr>Objectives</vt:lpstr>
      <vt:lpstr>Strategies</vt:lpstr>
      <vt:lpstr>PowerPoint Presentation</vt:lpstr>
      <vt:lpstr>PowerPoint Presentation</vt:lpstr>
      <vt:lpstr>Output</vt:lpstr>
      <vt:lpstr>Output</vt:lpstr>
      <vt:lpstr>Long way to Go….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Action Plan for Eradication of Leprosy</dc:title>
  <dc:creator>JAMIL, Sarosh</dc:creator>
  <cp:lastModifiedBy>Mohammad Jawed Quereishi</cp:lastModifiedBy>
  <cp:revision>21</cp:revision>
  <dcterms:created xsi:type="dcterms:W3CDTF">2021-01-02T09:00:50Z</dcterms:created>
  <dcterms:modified xsi:type="dcterms:W3CDTF">2021-01-05T13:35:23Z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0x01010009F2C6F64D49AA4495847C9E3804D662</vt:lpwstr>
  </property>
</Properties>
</file>