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7" r:id="rId1"/>
  </p:sldMasterIdLst>
  <p:notesMasterIdLst>
    <p:notesMasterId r:id="rId24"/>
  </p:notesMasterIdLst>
  <p:handoutMasterIdLst>
    <p:handoutMasterId r:id="rId25"/>
  </p:handoutMasterIdLst>
  <p:sldIdLst>
    <p:sldId id="305" r:id="rId2"/>
    <p:sldId id="299" r:id="rId3"/>
    <p:sldId id="260" r:id="rId4"/>
    <p:sldId id="261" r:id="rId5"/>
    <p:sldId id="262" r:id="rId6"/>
    <p:sldId id="264" r:id="rId7"/>
    <p:sldId id="265" r:id="rId8"/>
    <p:sldId id="266" r:id="rId9"/>
    <p:sldId id="310" r:id="rId10"/>
    <p:sldId id="270" r:id="rId11"/>
    <p:sldId id="271" r:id="rId12"/>
    <p:sldId id="272" r:id="rId13"/>
    <p:sldId id="274" r:id="rId14"/>
    <p:sldId id="275" r:id="rId15"/>
    <p:sldId id="276" r:id="rId16"/>
    <p:sldId id="278" r:id="rId17"/>
    <p:sldId id="279" r:id="rId18"/>
    <p:sldId id="284" r:id="rId19"/>
    <p:sldId id="314" r:id="rId20"/>
    <p:sldId id="268" r:id="rId21"/>
    <p:sldId id="286" r:id="rId22"/>
    <p:sldId id="315" r:id="rId23"/>
  </p:sldIdLst>
  <p:sldSz cx="13004800" cy="9753600"/>
  <p:notesSz cx="6858000" cy="9144000"/>
  <p:defaultTextStyle>
    <a:defPPr marL="0" marR="0" indent="0" algn="l" defTabSz="91426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565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129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694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260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2824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390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599957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518" algn="ctr" defTabSz="5841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9" d="100"/>
          <a:sy n="49" d="100"/>
        </p:scale>
        <p:origin x="1392" y="4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EF73B-F5EE-D643-80AE-9B0EE689E937}" type="datetimeFigureOut">
              <a:rPr lang="en-US" smtClean="0"/>
              <a:pPr/>
              <a:t>06-Jul-17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1DBE6-8EC4-AC4A-AD9C-E9D4AC079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80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2865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1pPr>
    <a:lvl2pPr indent="228565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2pPr>
    <a:lvl3pPr indent="457129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3pPr>
    <a:lvl4pPr indent="685694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4pPr>
    <a:lvl5pPr indent="914260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5pPr>
    <a:lvl6pPr indent="1142824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6pPr>
    <a:lvl7pPr indent="1371390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7pPr>
    <a:lvl8pPr indent="1599957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8pPr>
    <a:lvl9pPr indent="1828518" defTabSz="457129" latinLnBrk="0">
      <a:lnSpc>
        <a:spcPct val="117999"/>
      </a:lnSpc>
      <a:defRPr sz="21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0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E2884-EB85-AD4D-8C0C-CFAC637B756A}" type="datetimeFigureOut">
              <a:rPr lang="en-US" smtClean="0"/>
              <a:pPr/>
              <a:t>06-Jul-17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075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E2884-EB85-AD4D-8C0C-CFAC637B756A}" type="datetimeFigureOut">
              <a:rPr lang="en-US" smtClean="0"/>
              <a:pPr/>
              <a:t>06-Jul-17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7730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03"/>
            <a:ext cx="2926080" cy="8322169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03"/>
            <a:ext cx="8561493" cy="8322169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E2884-EB85-AD4D-8C0C-CFAC637B756A}" type="datetimeFigureOut">
              <a:rPr lang="en-US" smtClean="0"/>
              <a:pPr/>
              <a:t>06-Jul-17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4660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25" tIns="45712" rIns="91425" bIns="45712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1" y="5092701"/>
            <a:ext cx="5334000" cy="3771900"/>
          </a:xfrm>
          <a:prstGeom prst="rect">
            <a:avLst/>
          </a:prstGeom>
        </p:spPr>
        <p:txBody>
          <a:bodyPr lIns="91425" tIns="45712" rIns="91425" bIns="45712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9" y="889000"/>
            <a:ext cx="5334000" cy="3771900"/>
          </a:xfrm>
          <a:prstGeom prst="rect">
            <a:avLst/>
          </a:prstGeom>
        </p:spPr>
        <p:txBody>
          <a:bodyPr lIns="91425" tIns="45712" rIns="91425" bIns="45712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25" tIns="45712" rIns="91425" bIns="45712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CD696-42A1-410D-947A-FD7A91A88DDA}" type="datetimeFigureOut">
              <a:rPr lang="en-US" smtClean="0"/>
              <a:pPr/>
              <a:t>06-Jul-17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C3307-9B94-4097-9E6C-AC02B92C323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5319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8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8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0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1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3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4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5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6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7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E2884-EB85-AD4D-8C0C-CFAC637B756A}" type="datetimeFigureOut">
              <a:rPr lang="en-US" smtClean="0"/>
              <a:pPr/>
              <a:t>06-Jul-17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456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6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E2884-EB85-AD4D-8C0C-CFAC637B756A}" type="datetimeFigureOut">
              <a:rPr lang="en-US" smtClean="0"/>
              <a:pPr/>
              <a:t>06-Jul-17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2608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096" indent="0">
              <a:buNone/>
              <a:defRPr sz="2800" b="1"/>
            </a:lvl2pPr>
            <a:lvl3pPr marL="1300192" indent="0">
              <a:buNone/>
              <a:defRPr sz="2600" b="1"/>
            </a:lvl3pPr>
            <a:lvl4pPr marL="1950291" indent="0">
              <a:buNone/>
              <a:defRPr sz="2300" b="1"/>
            </a:lvl4pPr>
            <a:lvl5pPr marL="2600387" indent="0">
              <a:buNone/>
              <a:defRPr sz="2300" b="1"/>
            </a:lvl5pPr>
            <a:lvl6pPr marL="3250484" indent="0">
              <a:buNone/>
              <a:defRPr sz="2300" b="1"/>
            </a:lvl6pPr>
            <a:lvl7pPr marL="3900583" indent="0">
              <a:buNone/>
              <a:defRPr sz="2300" b="1"/>
            </a:lvl7pPr>
            <a:lvl8pPr marL="4550676" indent="0">
              <a:buNone/>
              <a:defRPr sz="2300" b="1"/>
            </a:lvl8pPr>
            <a:lvl9pPr marL="5200775" indent="0">
              <a:buNone/>
              <a:defRPr sz="23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E2884-EB85-AD4D-8C0C-CFAC637B756A}" type="datetimeFigureOut">
              <a:rPr lang="en-US" smtClean="0"/>
              <a:pPr/>
              <a:t>06-Jul-17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2367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E2884-EB85-AD4D-8C0C-CFAC637B756A}" type="datetimeFigureOut">
              <a:rPr lang="en-US" smtClean="0"/>
              <a:pPr/>
              <a:t>06-Jul-17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890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E2884-EB85-AD4D-8C0C-CFAC637B756A}" type="datetimeFigureOut">
              <a:rPr lang="en-US" smtClean="0"/>
              <a:pPr/>
              <a:t>06-Jul-17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4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44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E2884-EB85-AD4D-8C0C-CFAC637B756A}" type="datetimeFigureOut">
              <a:rPr lang="en-US" smtClean="0"/>
              <a:pPr/>
              <a:t>06-Jul-17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68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600"/>
            </a:lvl1pPr>
            <a:lvl2pPr marL="650096" indent="0">
              <a:buNone/>
              <a:defRPr sz="4000"/>
            </a:lvl2pPr>
            <a:lvl3pPr marL="1300192" indent="0">
              <a:buNone/>
              <a:defRPr sz="3400"/>
            </a:lvl3pPr>
            <a:lvl4pPr marL="1950291" indent="0">
              <a:buNone/>
              <a:defRPr sz="2800"/>
            </a:lvl4pPr>
            <a:lvl5pPr marL="2600387" indent="0">
              <a:buNone/>
              <a:defRPr sz="2800"/>
            </a:lvl5pPr>
            <a:lvl6pPr marL="3250484" indent="0">
              <a:buNone/>
              <a:defRPr sz="2800"/>
            </a:lvl6pPr>
            <a:lvl7pPr marL="3900583" indent="0">
              <a:buNone/>
              <a:defRPr sz="2800"/>
            </a:lvl7pPr>
            <a:lvl8pPr marL="4550676" indent="0">
              <a:buNone/>
              <a:defRPr sz="2800"/>
            </a:lvl8pPr>
            <a:lvl9pPr marL="5200775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096" indent="0">
              <a:buNone/>
              <a:defRPr sz="1700"/>
            </a:lvl2pPr>
            <a:lvl3pPr marL="1300192" indent="0">
              <a:buNone/>
              <a:defRPr sz="1400"/>
            </a:lvl3pPr>
            <a:lvl4pPr marL="1950291" indent="0">
              <a:buNone/>
              <a:defRPr sz="1300"/>
            </a:lvl4pPr>
            <a:lvl5pPr marL="2600387" indent="0">
              <a:buNone/>
              <a:defRPr sz="1300"/>
            </a:lvl5pPr>
            <a:lvl6pPr marL="3250484" indent="0">
              <a:buNone/>
              <a:defRPr sz="1300"/>
            </a:lvl6pPr>
            <a:lvl7pPr marL="3900583" indent="0">
              <a:buNone/>
              <a:defRPr sz="1300"/>
            </a:lvl7pPr>
            <a:lvl8pPr marL="4550676" indent="0">
              <a:buNone/>
              <a:defRPr sz="1300"/>
            </a:lvl8pPr>
            <a:lvl9pPr marL="5200775" indent="0">
              <a:buNone/>
              <a:defRPr sz="13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E2884-EB85-AD4D-8C0C-CFAC637B756A}" type="datetimeFigureOut">
              <a:rPr lang="en-US" smtClean="0"/>
              <a:pPr/>
              <a:t>06-Jul-17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1157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130019" tIns="65010" rIns="130019" bIns="6501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6"/>
            <a:ext cx="11704320" cy="6436925"/>
          </a:xfrm>
          <a:prstGeom prst="rect">
            <a:avLst/>
          </a:prstGeom>
        </p:spPr>
        <p:txBody>
          <a:bodyPr vert="horz" lIns="130019" tIns="65010" rIns="130019" bIns="6501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E2884-EB85-AD4D-8C0C-CFAC637B756A}" type="datetimeFigureOut">
              <a:rPr lang="en-US" smtClean="0"/>
              <a:pPr/>
              <a:t>06-Jul-17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8" y="9040149"/>
            <a:ext cx="4118187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9"/>
            <a:ext cx="3034453" cy="519289"/>
          </a:xfrm>
          <a:prstGeom prst="rect">
            <a:avLst/>
          </a:prstGeom>
        </p:spPr>
        <p:txBody>
          <a:bodyPr vert="horz" lIns="130019" tIns="65010" rIns="130019" bIns="6501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860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2" r:id="rId13"/>
    <p:sldLayoutId id="2147483763" r:id="rId14"/>
  </p:sldLayoutIdLst>
  <p:txStyles>
    <p:titleStyle>
      <a:lvl1pPr algn="ctr" defTabSz="650096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73" indent="-487573" algn="l" defTabSz="650096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07" indent="-406311" algn="l" defTabSz="650096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40" indent="-325047" algn="l" defTabSz="650096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338" indent="-325047" algn="l" defTabSz="65009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437" indent="-325047" algn="l" defTabSz="650096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535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629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727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822" indent="-325047" algn="l" defTabSz="650096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96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192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291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87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484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583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676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775" algn="l" defTabSz="650096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humb_IMG_1598_10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161411"/>
            <a:ext cx="130048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Finding the rarest of rare recruiting and retaining Specialists and other HRH—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Bijapur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Model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7393" y="8019627"/>
            <a:ext cx="87366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Prasana</a:t>
            </a:r>
            <a:r>
              <a:rPr lang="en-US" dirty="0" smtClean="0">
                <a:solidFill>
                  <a:schemeClr val="bg1"/>
                </a:solidFill>
              </a:rPr>
              <a:t> R.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Commissioner &amp;Mission Director, </a:t>
            </a:r>
            <a:r>
              <a:rPr lang="en-US" dirty="0" err="1" smtClean="0">
                <a:solidFill>
                  <a:schemeClr val="bg1"/>
                </a:solidFill>
              </a:rPr>
              <a:t>Chattisgarh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41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sz="6500"/>
              <a:t>Negotiable</a:t>
            </a:r>
            <a:r>
              <a:t> S</a:t>
            </a:r>
            <a:r>
              <a:rPr sz="6500"/>
              <a:t>alary</a:t>
            </a:r>
            <a:r>
              <a:t> </a:t>
            </a:r>
          </a:p>
        </p:txBody>
      </p:sp>
      <p:sp>
        <p:nvSpPr>
          <p:cNvPr id="170" name="Shape 170"/>
          <p:cNvSpPr>
            <a:spLocks noGrp="1"/>
          </p:cNvSpPr>
          <p:nvPr>
            <p:ph type="body" idx="1"/>
          </p:nvPr>
        </p:nvSpPr>
        <p:spPr>
          <a:xfrm>
            <a:off x="952501" y="2032846"/>
            <a:ext cx="11099800" cy="646329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sz="3500" dirty="0"/>
              <a:t>Under NHM specialists salary  1.65 lakh/month </a:t>
            </a:r>
            <a:endParaRPr lang="x-none" sz="3500" dirty="0" smtClean="0"/>
          </a:p>
          <a:p>
            <a:pPr marL="0" indent="0">
              <a:buNone/>
            </a:pPr>
            <a:endParaRPr sz="3500" dirty="0"/>
          </a:p>
          <a:p>
            <a:r>
              <a:rPr sz="3500" dirty="0"/>
              <a:t>Differential salary based on terrain and naxal issue</a:t>
            </a:r>
            <a:r>
              <a:rPr sz="3500" dirty="0" smtClean="0"/>
              <a:t>.</a:t>
            </a:r>
            <a:endParaRPr lang="x-none" sz="3500" dirty="0" smtClean="0"/>
          </a:p>
          <a:p>
            <a:endParaRPr sz="3500" dirty="0"/>
          </a:p>
          <a:p>
            <a:r>
              <a:rPr sz="3500" dirty="0"/>
              <a:t> Weightage for </a:t>
            </a:r>
            <a:r>
              <a:rPr sz="3500" dirty="0" smtClean="0"/>
              <a:t>experience</a:t>
            </a:r>
            <a:r>
              <a:rPr lang="x-none" sz="3500" dirty="0"/>
              <a:t> </a:t>
            </a:r>
            <a:r>
              <a:rPr lang="x-none" sz="3500" dirty="0" smtClean="0"/>
              <a:t>and skills.</a:t>
            </a:r>
          </a:p>
          <a:p>
            <a:endParaRPr sz="3500" dirty="0"/>
          </a:p>
          <a:p>
            <a:r>
              <a:rPr sz="3500" dirty="0"/>
              <a:t>Offered negotiable salary in range of 1.8 to 2.2 lakh for contractual appointees. </a:t>
            </a:r>
            <a:endParaRPr lang="x-none" sz="3500" dirty="0" smtClean="0"/>
          </a:p>
          <a:p>
            <a:endParaRPr sz="3500" dirty="0"/>
          </a:p>
          <a:p>
            <a:r>
              <a:rPr sz="3500" dirty="0"/>
              <a:t>scaling of salary package done with collector Sukhma &amp; Dantewada to maintain parity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952501" y="126253"/>
            <a:ext cx="11099800" cy="2159002"/>
          </a:xfrm>
          <a:prstGeom prst="rect">
            <a:avLst/>
          </a:prstGeom>
        </p:spPr>
        <p:txBody>
          <a:bodyPr/>
          <a:lstStyle>
            <a:lvl1pPr>
              <a:defRPr sz="6600"/>
            </a:lvl1pPr>
          </a:lstStyle>
          <a:p>
            <a:r>
              <a:t>Other Incentives</a:t>
            </a:r>
          </a:p>
        </p:txBody>
      </p:sp>
      <p:sp>
        <p:nvSpPr>
          <p:cNvPr id="173" name="Shape 173"/>
          <p:cNvSpPr>
            <a:spLocks noGrp="1"/>
          </p:cNvSpPr>
          <p:nvPr>
            <p:ph type="body" idx="1"/>
          </p:nvPr>
        </p:nvSpPr>
        <p:spPr>
          <a:xfrm>
            <a:off x="952501" y="2307364"/>
            <a:ext cx="11099800" cy="6582638"/>
          </a:xfrm>
          <a:prstGeom prst="rect">
            <a:avLst/>
          </a:prstGeom>
        </p:spPr>
        <p:txBody>
          <a:bodyPr/>
          <a:lstStyle/>
          <a:p>
            <a:pPr marL="439987" indent="-439987" defTabSz="578269">
              <a:spcBef>
                <a:spcPts val="4100"/>
              </a:spcBef>
              <a:defRPr sz="3564"/>
            </a:pPr>
            <a:r>
              <a:t>Recruitment for spouse in related field on contract basis. </a:t>
            </a:r>
          </a:p>
          <a:p>
            <a:pPr marL="439987" indent="-439987" defTabSz="578269">
              <a:spcBef>
                <a:spcPts val="4100"/>
              </a:spcBef>
              <a:defRPr sz="3564"/>
            </a:pPr>
            <a:r>
              <a:t>Free membership of officer’s club</a:t>
            </a:r>
          </a:p>
          <a:p>
            <a:pPr marL="439987" indent="-439987" defTabSz="578269">
              <a:spcBef>
                <a:spcPts val="4100"/>
              </a:spcBef>
              <a:defRPr sz="3564"/>
            </a:pPr>
            <a:r>
              <a:t>Facilitation for Sim Cards, Bank Account opening and Gas connection.</a:t>
            </a:r>
          </a:p>
          <a:p>
            <a:pPr marL="439987" indent="-439987" defTabSz="578269">
              <a:spcBef>
                <a:spcPts val="4100"/>
              </a:spcBef>
              <a:defRPr sz="3564"/>
            </a:pPr>
            <a:r>
              <a:t>Incentive for participation and paper presentation in state and national level CME conferences.</a:t>
            </a:r>
          </a:p>
          <a:p>
            <a:pPr marL="439987" indent="-439987" defTabSz="578269">
              <a:spcBef>
                <a:spcPts val="4100"/>
              </a:spcBef>
              <a:defRPr sz="3564"/>
            </a:pPr>
            <a:r>
              <a:t>Monetary incentive from RSBY earnings.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r>
              <a:t>Infrastructure Improvement</a:t>
            </a:r>
          </a:p>
        </p:txBody>
      </p:sp>
      <p:sp>
        <p:nvSpPr>
          <p:cNvPr id="176" name="Shape 1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6654" indent="-426654" defTabSz="560744">
              <a:spcBef>
                <a:spcPts val="3999"/>
              </a:spcBef>
              <a:defRPr sz="3455"/>
            </a:pPr>
            <a:r>
              <a:rPr lang="x-none" dirty="0" smtClean="0"/>
              <a:t>B</a:t>
            </a:r>
            <a:r>
              <a:rPr dirty="0" smtClean="0"/>
              <a:t>lood </a:t>
            </a:r>
            <a:r>
              <a:rPr dirty="0"/>
              <a:t>bank, oxygen pipeline, physiotherapy units etc. </a:t>
            </a:r>
          </a:p>
          <a:p>
            <a:pPr marL="426654" indent="-426654" defTabSz="560744">
              <a:spcBef>
                <a:spcPts val="3999"/>
              </a:spcBef>
              <a:defRPr sz="3455"/>
            </a:pPr>
            <a:r>
              <a:rPr lang="x-none" dirty="0" smtClean="0"/>
              <a:t>M</a:t>
            </a:r>
            <a:r>
              <a:rPr dirty="0" smtClean="0"/>
              <a:t>odular </a:t>
            </a:r>
            <a:r>
              <a:rPr dirty="0"/>
              <a:t>OT</a:t>
            </a:r>
          </a:p>
          <a:p>
            <a:pPr marL="426654" indent="-426654" defTabSz="560744">
              <a:spcBef>
                <a:spcPts val="3999"/>
              </a:spcBef>
              <a:defRPr sz="3455"/>
            </a:pPr>
            <a:r>
              <a:rPr lang="x-none" dirty="0" smtClean="0"/>
              <a:t>F</a:t>
            </a:r>
            <a:r>
              <a:rPr dirty="0" smtClean="0"/>
              <a:t>ully </a:t>
            </a:r>
            <a:r>
              <a:rPr dirty="0"/>
              <a:t>equipped ICU and casualty.</a:t>
            </a:r>
          </a:p>
          <a:p>
            <a:pPr marL="426654" indent="-426654" defTabSz="560744">
              <a:spcBef>
                <a:spcPts val="3999"/>
              </a:spcBef>
              <a:defRPr sz="3455"/>
            </a:pPr>
            <a:r>
              <a:rPr dirty="0"/>
              <a:t>Modern Mortuary.</a:t>
            </a:r>
          </a:p>
          <a:p>
            <a:pPr marL="426654" indent="-426654" defTabSz="560744">
              <a:spcBef>
                <a:spcPts val="3999"/>
              </a:spcBef>
              <a:defRPr sz="3455"/>
            </a:pPr>
            <a:r>
              <a:rPr dirty="0"/>
              <a:t>Better OPD chambers.</a:t>
            </a:r>
          </a:p>
          <a:p>
            <a:pPr marL="426654" indent="-426654" defTabSz="560744">
              <a:spcBef>
                <a:spcPts val="3999"/>
              </a:spcBef>
              <a:defRPr sz="3455"/>
            </a:pPr>
            <a:r>
              <a:rPr lang="x-none" dirty="0" smtClean="0"/>
              <a:t>M</a:t>
            </a:r>
            <a:r>
              <a:rPr dirty="0" smtClean="0"/>
              <a:t>echanised </a:t>
            </a:r>
            <a:r>
              <a:rPr dirty="0"/>
              <a:t>cleaning system.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मात़ शिशु संस्‍थान -filtered.jpeg"/>
          <p:cNvPicPr>
            <a:picLocks noChangeAspect="1"/>
          </p:cNvPicPr>
          <p:nvPr/>
        </p:nvPicPr>
        <p:blipFill>
          <a:blip r:embed="rId2" cstate="email">
            <a:alphaModFix amt="88904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4899" y="71235"/>
            <a:ext cx="13074701" cy="961109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reflection stA="49399" endPos="40000" dir="5400000" sy="-100000" algn="bl" rotWithShape="0"/>
          </a:effec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thumb_IMG_4420_1024.jp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asted-image-filtered.pn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3479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561192" cy="4920894"/>
          </a:xfrm>
          <a:prstGeom prst="rect">
            <a:avLst/>
          </a:prstGeom>
        </p:spPr>
      </p:pic>
      <p:pic>
        <p:nvPicPr>
          <p:cNvPr id="3" name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3608" y="0"/>
            <a:ext cx="6561192" cy="4920894"/>
          </a:xfrm>
          <a:prstGeom prst="rect">
            <a:avLst/>
          </a:prstGeom>
        </p:spPr>
      </p:pic>
      <p:pic>
        <p:nvPicPr>
          <p:cNvPr id="4" name="thumb_IMG_4438_102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3608" y="4920895"/>
            <a:ext cx="6561192" cy="4832705"/>
          </a:xfrm>
          <a:prstGeom prst="rect">
            <a:avLst/>
          </a:prstGeom>
        </p:spPr>
      </p:pic>
      <p:pic>
        <p:nvPicPr>
          <p:cNvPr id="5" name="pasted-image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920893"/>
            <a:ext cx="6443609" cy="4832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23883" y="6167476"/>
            <a:ext cx="214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OPD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xfrm>
            <a:off x="952501" y="444502"/>
            <a:ext cx="11099800" cy="1687314"/>
          </a:xfrm>
          <a:prstGeom prst="rect">
            <a:avLst/>
          </a:prstGeom>
        </p:spPr>
        <p:txBody>
          <a:bodyPr/>
          <a:lstStyle>
            <a:lvl1pPr>
              <a:defRPr sz="6600"/>
            </a:lvl1pPr>
          </a:lstStyle>
          <a:p>
            <a:r>
              <a:t>Result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xfrm>
            <a:off x="952501" y="2091412"/>
            <a:ext cx="11099800" cy="7136105"/>
          </a:xfrm>
          <a:prstGeom prst="rect">
            <a:avLst/>
          </a:prstGeom>
        </p:spPr>
        <p:txBody>
          <a:bodyPr/>
          <a:lstStyle/>
          <a:p>
            <a:pPr marL="355544" indent="-355544" defTabSz="467287">
              <a:spcBef>
                <a:spcPts val="3300"/>
              </a:spcBef>
              <a:defRPr sz="2880"/>
            </a:pPr>
            <a:r>
              <a:rPr dirty="0"/>
              <a:t>In 2010-11 only 6 doctors in entire district, increased to 16 till April 2016. Now 38 doctor works in district including 16 specialists.</a:t>
            </a:r>
          </a:p>
          <a:p>
            <a:pPr marL="355544" indent="-355544" defTabSz="467287">
              <a:spcBef>
                <a:spcPts val="3300"/>
              </a:spcBef>
              <a:defRPr sz="2880"/>
            </a:pPr>
            <a:r>
              <a:rPr dirty="0"/>
              <a:t>Surgeon is from TN, Gynae from MH &amp; UP, Anaesthesia from UP &amp; MH, opthalm from MH, Patho- UP, Micro-Andhra, ENT- Telangana.</a:t>
            </a:r>
          </a:p>
          <a:p>
            <a:pPr marL="355544" indent="-355544" defTabSz="467287">
              <a:spcBef>
                <a:spcPts val="3300"/>
              </a:spcBef>
              <a:defRPr sz="2880"/>
            </a:pPr>
            <a:r>
              <a:rPr dirty="0"/>
              <a:t>Shared list of specialists to sukhma and dantewada as well.</a:t>
            </a:r>
          </a:p>
          <a:p>
            <a:pPr marL="355544" indent="-355544" defTabSz="467287">
              <a:spcBef>
                <a:spcPts val="3300"/>
              </a:spcBef>
              <a:defRPr sz="2880"/>
            </a:pPr>
            <a:r>
              <a:rPr dirty="0"/>
              <a:t>Till June 2016, only 14 staff nurses. now 45 staff nurses in DH. </a:t>
            </a:r>
          </a:p>
          <a:p>
            <a:pPr marL="355544" indent="-355544" defTabSz="467287">
              <a:spcBef>
                <a:spcPts val="3300"/>
              </a:spcBef>
              <a:defRPr sz="2880"/>
            </a:pPr>
            <a:r>
              <a:rPr dirty="0"/>
              <a:t> </a:t>
            </a:r>
            <a:r>
              <a:rPr lang="x-none" dirty="0" smtClean="0"/>
              <a:t>91</a:t>
            </a:r>
            <a:r>
              <a:rPr dirty="0" smtClean="0"/>
              <a:t> </a:t>
            </a:r>
            <a:r>
              <a:rPr dirty="0"/>
              <a:t>LSCS , </a:t>
            </a:r>
            <a:r>
              <a:rPr lang="x-none" dirty="0" smtClean="0"/>
              <a:t>648</a:t>
            </a:r>
            <a:r>
              <a:rPr dirty="0" smtClean="0"/>
              <a:t>  </a:t>
            </a:r>
            <a:r>
              <a:rPr dirty="0"/>
              <a:t>Major surgeries and  minor surgeries in last </a:t>
            </a:r>
            <a:r>
              <a:rPr lang="x-none" dirty="0" smtClean="0"/>
              <a:t>9</a:t>
            </a:r>
            <a:r>
              <a:rPr dirty="0" smtClean="0"/>
              <a:t> </a:t>
            </a:r>
            <a:r>
              <a:rPr dirty="0"/>
              <a:t>months.</a:t>
            </a:r>
          </a:p>
          <a:p>
            <a:pPr marL="355544" indent="-355544" defTabSz="467287">
              <a:spcBef>
                <a:spcPts val="3300"/>
              </a:spcBef>
              <a:defRPr sz="2880"/>
            </a:pPr>
            <a:r>
              <a:rPr dirty="0"/>
              <a:t>Increased OPD, IPD, Institutional deliveries &amp; FP services at DH.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thumb_IMG_3234_10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7277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" y="230179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9425386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110809_familychineseoahu_en_02390_2880x1921.jpeg"/>
          <p:cNvPicPr>
            <a:picLocks noGrp="1" noChangeAspect="1"/>
          </p:cNvPicPr>
          <p:nvPr>
            <p:ph type="pic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2" name="pasted-image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113" y="-33333"/>
            <a:ext cx="13027083" cy="9820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Replicability </a:t>
            </a:r>
          </a:p>
        </p:txBody>
      </p:sp>
      <p:sp>
        <p:nvSpPr>
          <p:cNvPr id="211" name="Shape 211"/>
          <p:cNvSpPr>
            <a:spLocks noGrp="1"/>
          </p:cNvSpPr>
          <p:nvPr>
            <p:ph type="body" idx="1"/>
          </p:nvPr>
        </p:nvSpPr>
        <p:spPr>
          <a:xfrm>
            <a:off x="650240" y="2275846"/>
            <a:ext cx="11704320" cy="6801646"/>
          </a:xfrm>
          <a:prstGeom prst="rect">
            <a:avLst/>
          </a:prstGeom>
        </p:spPr>
        <p:txBody>
          <a:bodyPr>
            <a:noAutofit/>
          </a:bodyPr>
          <a:lstStyle/>
          <a:p>
            <a:pPr marL="293324" indent="-293324" defTabSz="385513">
              <a:spcBef>
                <a:spcPts val="2699"/>
              </a:spcBef>
              <a:defRPr sz="2376"/>
            </a:pPr>
            <a:r>
              <a:rPr sz="2800" dirty="0"/>
              <a:t>Transit hostels including furnishing from NHM.  </a:t>
            </a:r>
          </a:p>
          <a:p>
            <a:pPr marL="293324" indent="-293324" defTabSz="385513">
              <a:spcBef>
                <a:spcPts val="2699"/>
              </a:spcBef>
              <a:defRPr sz="2376"/>
            </a:pPr>
            <a:r>
              <a:rPr sz="2800" dirty="0"/>
              <a:t>Contractual post with higher salary based on justification can be availed under NHM.</a:t>
            </a:r>
          </a:p>
          <a:p>
            <a:pPr marL="293324" indent="-293324" defTabSz="385513">
              <a:spcBef>
                <a:spcPts val="2699"/>
              </a:spcBef>
              <a:defRPr sz="2376"/>
            </a:pPr>
            <a:r>
              <a:rPr sz="2800" dirty="0"/>
              <a:t>Difficult area incentive (CRMC) permitted.</a:t>
            </a:r>
          </a:p>
          <a:p>
            <a:pPr marL="293324" indent="-293324" defTabSz="385513">
              <a:spcBef>
                <a:spcPts val="2699"/>
              </a:spcBef>
              <a:defRPr sz="2376"/>
            </a:pPr>
            <a:r>
              <a:rPr sz="2800" dirty="0"/>
              <a:t>Equipments, free drug, free diagnostic funding.</a:t>
            </a:r>
          </a:p>
          <a:p>
            <a:pPr marL="293324" indent="-293324" defTabSz="385513">
              <a:spcBef>
                <a:spcPts val="2699"/>
              </a:spcBef>
              <a:defRPr sz="2376"/>
            </a:pPr>
            <a:r>
              <a:rPr sz="2800" dirty="0"/>
              <a:t>Anything and everything for MCH from NHM.</a:t>
            </a:r>
          </a:p>
          <a:p>
            <a:pPr marL="293324" indent="-293324" defTabSz="385513">
              <a:spcBef>
                <a:spcPts val="2699"/>
              </a:spcBef>
              <a:defRPr sz="2376"/>
            </a:pPr>
            <a:r>
              <a:rPr sz="2800" dirty="0"/>
              <a:t>RSBY earnings as performance incentive and to maintain the infrastructure.</a:t>
            </a:r>
          </a:p>
          <a:p>
            <a:pPr marL="293324" indent="-293324" defTabSz="385513">
              <a:spcBef>
                <a:spcPts val="2699"/>
              </a:spcBef>
              <a:defRPr sz="2376"/>
            </a:pPr>
            <a:r>
              <a:rPr sz="2800" dirty="0"/>
              <a:t>Improve Mortuary, Blood bank, lab and OT on priority. </a:t>
            </a:r>
          </a:p>
          <a:p>
            <a:pPr marL="293324" indent="-293324" defTabSz="385513">
              <a:spcBef>
                <a:spcPts val="2699"/>
              </a:spcBef>
              <a:defRPr sz="2376"/>
            </a:pPr>
            <a:r>
              <a:rPr sz="2800" dirty="0"/>
              <a:t>Better work atmosphere and availability of support staff can make things better.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102" y="23516"/>
            <a:ext cx="13145901" cy="973008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TextBox 4"/>
          <p:cNvSpPr txBox="1"/>
          <p:nvPr/>
        </p:nvSpPr>
        <p:spPr>
          <a:xfrm rot="10800000" flipV="1">
            <a:off x="650240" y="7644740"/>
            <a:ext cx="10073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                    Thank you</a:t>
            </a:r>
            <a:r>
              <a:rPr lang="is-IS" sz="8000" b="1" dirty="0" smtClean="0"/>
              <a:t>...</a:t>
            </a:r>
            <a:r>
              <a:rPr lang="en-US" sz="8000" b="1" dirty="0" smtClean="0"/>
              <a:t> 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164702377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/>
            </a:lvl1pPr>
          </a:lstStyle>
          <a:p>
            <a:r>
              <a:t>Challenges 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793205" y="2290216"/>
            <a:ext cx="11259096" cy="6599784"/>
          </a:xfrm>
          <a:prstGeom prst="rect">
            <a:avLst/>
          </a:prstGeom>
        </p:spPr>
        <p:txBody>
          <a:bodyPr/>
          <a:lstStyle/>
          <a:p>
            <a:pPr marL="373320" indent="-373320" defTabSz="490652">
              <a:spcBef>
                <a:spcPts val="3500"/>
              </a:spcBef>
              <a:defRPr sz="3024"/>
            </a:pPr>
            <a:r>
              <a:rPr dirty="0"/>
              <a:t>Recruitment related issues: Reservation, age, geographical limitations etc. </a:t>
            </a:r>
          </a:p>
          <a:p>
            <a:pPr marL="373320" indent="-373320" defTabSz="490652">
              <a:spcBef>
                <a:spcPts val="3500"/>
              </a:spcBef>
              <a:defRPr sz="3024"/>
            </a:pPr>
            <a:r>
              <a:rPr dirty="0"/>
              <a:t>Huge difference between govt salaries and open market earnings.</a:t>
            </a:r>
          </a:p>
          <a:p>
            <a:pPr marL="373320" indent="-373320" defTabSz="490652">
              <a:spcBef>
                <a:spcPts val="3500"/>
              </a:spcBef>
              <a:defRPr sz="3024"/>
            </a:pPr>
            <a:r>
              <a:rPr dirty="0"/>
              <a:t>Issues related to lifestyle: accommodation, recreation,  settlement of family  etc.</a:t>
            </a:r>
          </a:p>
          <a:p>
            <a:pPr marL="373320" indent="-373320" defTabSz="490652">
              <a:spcBef>
                <a:spcPts val="3500"/>
              </a:spcBef>
              <a:defRPr sz="3024"/>
            </a:pPr>
            <a:r>
              <a:rPr dirty="0"/>
              <a:t>Negative perception about Govt work culture: no incentive for merit, Non-clinical assignments and medico legal duties etc. </a:t>
            </a:r>
          </a:p>
          <a:p>
            <a:pPr marL="373320" indent="-373320" defTabSz="490652">
              <a:spcBef>
                <a:spcPts val="3500"/>
              </a:spcBef>
              <a:defRPr sz="3024"/>
            </a:pPr>
            <a:r>
              <a:rPr dirty="0"/>
              <a:t>Infrastructural issues: lack of good equipments, irregular medicine supplies, general facility upkeep etc. 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952499" y="444503"/>
            <a:ext cx="10968585" cy="96880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08254">
              <a:defRPr sz="5742"/>
            </a:lvl1pPr>
          </a:lstStyle>
          <a:p>
            <a:r>
              <a:t>Planning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737926" y="7080944"/>
            <a:ext cx="11528951" cy="2193313"/>
          </a:xfrm>
          <a:prstGeom prst="rect">
            <a:avLst/>
          </a:prstGeom>
        </p:spPr>
        <p:txBody>
          <a:bodyPr/>
          <a:lstStyle/>
          <a:p>
            <a:r>
              <a:t>workshop in collaboration with PHFI on strategy framework in June 16.</a:t>
            </a:r>
          </a:p>
        </p:txBody>
      </p:sp>
      <p:pic>
        <p:nvPicPr>
          <p:cNvPr id="137" name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6875" y="1525409"/>
            <a:ext cx="12571052" cy="5283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661524" y="132457"/>
            <a:ext cx="11571620" cy="2104545"/>
          </a:xfrm>
          <a:prstGeom prst="rect">
            <a:avLst/>
          </a:prstGeom>
        </p:spPr>
        <p:txBody>
          <a:bodyPr/>
          <a:lstStyle/>
          <a:p>
            <a:r>
              <a:t>Steps  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363872" y="2241263"/>
            <a:ext cx="12457775" cy="66511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200" dirty="0"/>
              <a:t>Get furnished accommodation ready. ( May to Aug 16</a:t>
            </a:r>
            <a:r>
              <a:rPr sz="3200" dirty="0" smtClean="0"/>
              <a:t>)</a:t>
            </a:r>
            <a:endParaRPr lang="x-none" sz="3200" dirty="0" smtClean="0"/>
          </a:p>
          <a:p>
            <a:endParaRPr sz="3200" dirty="0"/>
          </a:p>
          <a:p>
            <a:r>
              <a:rPr sz="3200" dirty="0"/>
              <a:t>Supporting staff recruitment. [June-July 16</a:t>
            </a:r>
            <a:r>
              <a:rPr sz="3200" dirty="0" smtClean="0"/>
              <a:t>]</a:t>
            </a:r>
            <a:endParaRPr lang="x-none" sz="3200" dirty="0" smtClean="0"/>
          </a:p>
          <a:p>
            <a:endParaRPr sz="3200" dirty="0"/>
          </a:p>
          <a:p>
            <a:r>
              <a:rPr sz="3200" dirty="0"/>
              <a:t>Improve infrastructure priority wise. Specially Blood bank, Pathology lab, Mortuary, OT, OPD and Wards.  [ July -Dec 16</a:t>
            </a:r>
            <a:r>
              <a:rPr sz="3200" dirty="0" smtClean="0"/>
              <a:t>]</a:t>
            </a:r>
            <a:endParaRPr lang="x-none" sz="3200" dirty="0" smtClean="0"/>
          </a:p>
          <a:p>
            <a:endParaRPr sz="3200" dirty="0"/>
          </a:p>
          <a:p>
            <a:r>
              <a:rPr sz="3200" dirty="0"/>
              <a:t>formal advertisement along with sos and Facebook </a:t>
            </a:r>
            <a:r>
              <a:rPr sz="3200" dirty="0" smtClean="0"/>
              <a:t>po</a:t>
            </a:r>
            <a:r>
              <a:rPr lang="x-none" sz="3200" dirty="0" smtClean="0"/>
              <a:t>s</a:t>
            </a:r>
            <a:r>
              <a:rPr sz="3200" dirty="0" smtClean="0"/>
              <a:t>t. </a:t>
            </a:r>
            <a:r>
              <a:rPr sz="3200" dirty="0"/>
              <a:t>[</a:t>
            </a:r>
            <a:r>
              <a:rPr sz="3200" dirty="0" smtClean="0"/>
              <a:t>Sept</a:t>
            </a:r>
            <a:r>
              <a:rPr lang="x-none" sz="3200" dirty="0" smtClean="0"/>
              <a:t>-</a:t>
            </a:r>
            <a:r>
              <a:rPr sz="3200" dirty="0" smtClean="0"/>
              <a:t>Nov </a:t>
            </a:r>
            <a:r>
              <a:rPr sz="3200" dirty="0"/>
              <a:t>16</a:t>
            </a:r>
            <a:r>
              <a:rPr sz="3200" dirty="0" smtClean="0"/>
              <a:t>]</a:t>
            </a:r>
            <a:endParaRPr lang="x-none" sz="3200" dirty="0" smtClean="0"/>
          </a:p>
          <a:p>
            <a:endParaRPr sz="3200" dirty="0"/>
          </a:p>
          <a:p>
            <a:r>
              <a:rPr sz="3200" dirty="0"/>
              <a:t>strategy to sustain specialists. 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thumb_IMG_4428_10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9" y="102630"/>
            <a:ext cx="8981113" cy="4561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thumb_IMG_4430_10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972" y="4767428"/>
            <a:ext cx="9506287" cy="4986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thumb_IMG_4429_10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554" y="265111"/>
            <a:ext cx="5514017" cy="9223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thumb_IMG_4432_10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00" y="251295"/>
            <a:ext cx="7149554" cy="4175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3243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73" y="4426993"/>
            <a:ext cx="6994881" cy="5246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thumb_IMG_4440_102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0551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08497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3768</TotalTime>
  <Words>512</Words>
  <Application>Microsoft Office PowerPoint</Application>
  <PresentationFormat>Custom</PresentationFormat>
  <Paragraphs>62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Helvetica Light</vt:lpstr>
      <vt:lpstr>Helvetica Neue</vt:lpstr>
      <vt:lpstr>Office Theme</vt:lpstr>
      <vt:lpstr>PowerPoint Presentation</vt:lpstr>
      <vt:lpstr>PowerPoint Presentation</vt:lpstr>
      <vt:lpstr>Challenges </vt:lpstr>
      <vt:lpstr>Planning</vt:lpstr>
      <vt:lpstr>Steps  </vt:lpstr>
      <vt:lpstr>PowerPoint Presentation</vt:lpstr>
      <vt:lpstr>PowerPoint Presentation</vt:lpstr>
      <vt:lpstr>PowerPoint Presentation</vt:lpstr>
      <vt:lpstr>PowerPoint Presentation</vt:lpstr>
      <vt:lpstr>Negotiable Salary </vt:lpstr>
      <vt:lpstr>Other Incentives</vt:lpstr>
      <vt:lpstr>Infrastructure Improvement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</vt:lpstr>
      <vt:lpstr>PowerPoint Presentation</vt:lpstr>
      <vt:lpstr>PowerPoint Presentation</vt:lpstr>
      <vt:lpstr>Replicability 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Initiatives</dc:title>
  <dc:creator>dell-pc</dc:creator>
  <cp:lastModifiedBy>mandar randive</cp:lastModifiedBy>
  <cp:revision>24</cp:revision>
  <dcterms:modified xsi:type="dcterms:W3CDTF">2017-07-06T06:01:31Z</dcterms:modified>
</cp:coreProperties>
</file>