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5" r:id="rId2"/>
    <p:sldMasterId id="2147483677" r:id="rId3"/>
    <p:sldMasterId id="2147483690" r:id="rId4"/>
  </p:sldMasterIdLst>
  <p:notesMasterIdLst>
    <p:notesMasterId r:id="rId27"/>
  </p:notesMasterIdLst>
  <p:sldIdLst>
    <p:sldId id="268" r:id="rId5"/>
    <p:sldId id="270" r:id="rId6"/>
    <p:sldId id="269" r:id="rId7"/>
    <p:sldId id="272" r:id="rId8"/>
    <p:sldId id="271" r:id="rId9"/>
    <p:sldId id="274" r:id="rId10"/>
    <p:sldId id="275" r:id="rId11"/>
    <p:sldId id="276" r:id="rId12"/>
    <p:sldId id="277" r:id="rId13"/>
    <p:sldId id="279" r:id="rId14"/>
    <p:sldId id="278" r:id="rId15"/>
    <p:sldId id="280" r:id="rId16"/>
    <p:sldId id="281" r:id="rId17"/>
    <p:sldId id="283" r:id="rId18"/>
    <p:sldId id="284" r:id="rId19"/>
    <p:sldId id="285" r:id="rId20"/>
    <p:sldId id="262" r:id="rId21"/>
    <p:sldId id="263" r:id="rId22"/>
    <p:sldId id="282" r:id="rId23"/>
    <p:sldId id="287" r:id="rId24"/>
    <p:sldId id="288" r:id="rId25"/>
    <p:sldId id="267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g2z9gbkE72CdQPjqPsu0Z25S//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Hypothyroidism%20re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Sheet1!$G$4</c:f>
              <c:strCache>
                <c:ptCount val="1"/>
                <c:pt idx="0">
                  <c:v>Mandi </c:v>
                </c:pt>
              </c:strCache>
            </c:strRef>
          </c:tx>
          <c:dLbls>
            <c:dLbl>
              <c:idx val="0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Sheet1!$H$3:$J$3</c:f>
              <c:strCache>
                <c:ptCount val="3"/>
                <c:pt idx="0">
                  <c:v>Beneficiaries</c:v>
                </c:pt>
                <c:pt idx="1">
                  <c:v>Physiotherapy given</c:v>
                </c:pt>
                <c:pt idx="2">
                  <c:v>Health check ups in  camps</c:v>
                </c:pt>
              </c:strCache>
            </c:strRef>
          </c:cat>
          <c:val>
            <c:numRef>
              <c:f>Sheet1!$H$4:$J$4</c:f>
              <c:numCache>
                <c:formatCode>General</c:formatCode>
                <c:ptCount val="3"/>
                <c:pt idx="0">
                  <c:v>5603</c:v>
                </c:pt>
                <c:pt idx="1">
                  <c:v>4713</c:v>
                </c:pt>
                <c:pt idx="2">
                  <c:v>340</c:v>
                </c:pt>
              </c:numCache>
            </c:numRef>
          </c:val>
        </c:ser>
        <c:ser>
          <c:idx val="1"/>
          <c:order val="1"/>
          <c:tx>
            <c:strRef>
              <c:f>Sheet1!$G$5</c:f>
              <c:strCache>
                <c:ptCount val="1"/>
                <c:pt idx="0">
                  <c:v>D'shala</c:v>
                </c:pt>
              </c:strCache>
            </c:strRef>
          </c:tx>
          <c:dLbls>
            <c:dLbl>
              <c:idx val="0"/>
              <c:layout>
                <c:manualLayout>
                  <c:x val="2.5462668816040195E-17"/>
                  <c:y val="1.639344262295082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0555555555555634E-2"/>
                  <c:y val="8.196721311475410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Sheet1!$H$3:$J$3</c:f>
              <c:strCache>
                <c:ptCount val="3"/>
                <c:pt idx="0">
                  <c:v>Beneficiaries</c:v>
                </c:pt>
                <c:pt idx="1">
                  <c:v>Physiotherapy given</c:v>
                </c:pt>
                <c:pt idx="2">
                  <c:v>Health check ups in  camps</c:v>
                </c:pt>
              </c:strCache>
            </c:strRef>
          </c:cat>
          <c:val>
            <c:numRef>
              <c:f>Sheet1!$H$5:$J$5</c:f>
              <c:numCache>
                <c:formatCode>General</c:formatCode>
                <c:ptCount val="3"/>
                <c:pt idx="0">
                  <c:v>7595</c:v>
                </c:pt>
                <c:pt idx="1">
                  <c:v>4599</c:v>
                </c:pt>
                <c:pt idx="2">
                  <c:v>578</c:v>
                </c:pt>
              </c:numCache>
            </c:numRef>
          </c:val>
        </c:ser>
        <c:ser>
          <c:idx val="2"/>
          <c:order val="2"/>
          <c:tx>
            <c:strRef>
              <c:f>Sheet1!$G$6</c:f>
              <c:strCache>
                <c:ptCount val="1"/>
                <c:pt idx="0">
                  <c:v>Shimla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Sheet1!$H$3:$J$3</c:f>
              <c:strCache>
                <c:ptCount val="3"/>
                <c:pt idx="0">
                  <c:v>Beneficiaries</c:v>
                </c:pt>
                <c:pt idx="1">
                  <c:v>Physiotherapy given</c:v>
                </c:pt>
                <c:pt idx="2">
                  <c:v>Health check ups in  camps</c:v>
                </c:pt>
              </c:strCache>
            </c:strRef>
          </c:cat>
          <c:val>
            <c:numRef>
              <c:f>Sheet1!$H$6:$J$6</c:f>
              <c:numCache>
                <c:formatCode>General</c:formatCode>
                <c:ptCount val="3"/>
                <c:pt idx="0">
                  <c:v>4197</c:v>
                </c:pt>
                <c:pt idx="1">
                  <c:v>1522</c:v>
                </c:pt>
                <c:pt idx="2">
                  <c:v>799</c:v>
                </c:pt>
              </c:numCache>
            </c:numRef>
          </c:val>
        </c:ser>
        <c:axId val="111382912"/>
        <c:axId val="111384448"/>
      </c:barChart>
      <c:catAx>
        <c:axId val="1113829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1384448"/>
        <c:crosses val="autoZero"/>
        <c:auto val="1"/>
        <c:lblAlgn val="ctr"/>
        <c:lblOffset val="100"/>
      </c:catAx>
      <c:valAx>
        <c:axId val="111384448"/>
        <c:scaling>
          <c:orientation val="minMax"/>
        </c:scaling>
        <c:axPos val="l"/>
        <c:majorGridlines/>
        <c:numFmt formatCode="General" sourceLinked="1"/>
        <c:tickLblPos val="nextTo"/>
        <c:crossAx val="1113829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94F3C4-8F8D-4B11-8260-385C83E34BB1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EF02C9D-2A31-4600-886F-A2FA12710C10}">
      <dgm:prSet phldrT="[Text]"/>
      <dgm:spPr/>
      <dgm:t>
        <a:bodyPr/>
        <a:lstStyle/>
        <a:p>
          <a:r>
            <a:rPr lang="en-US" dirty="0" smtClean="0"/>
            <a:t>Hospital based</a:t>
          </a:r>
          <a:endParaRPr lang="en-US" dirty="0"/>
        </a:p>
      </dgm:t>
    </dgm:pt>
    <dgm:pt modelId="{796023B4-1F93-4AA0-9ED8-798F403D5C5C}" type="parTrans" cxnId="{F669124C-D5CF-4A35-9A70-6978687A310A}">
      <dgm:prSet/>
      <dgm:spPr/>
      <dgm:t>
        <a:bodyPr/>
        <a:lstStyle/>
        <a:p>
          <a:endParaRPr lang="en-US"/>
        </a:p>
      </dgm:t>
    </dgm:pt>
    <dgm:pt modelId="{97EEB56F-A8ED-432D-B17A-85A175D34DC5}" type="sibTrans" cxnId="{F669124C-D5CF-4A35-9A70-6978687A310A}">
      <dgm:prSet/>
      <dgm:spPr/>
      <dgm:t>
        <a:bodyPr/>
        <a:lstStyle/>
        <a:p>
          <a:endParaRPr lang="en-US"/>
        </a:p>
      </dgm:t>
    </dgm:pt>
    <dgm:pt modelId="{9E8FF851-3CBF-4736-9A67-B8E8360DC852}">
      <dgm:prSet phldrT="[Text]"/>
      <dgm:spPr/>
      <dgm:t>
        <a:bodyPr/>
        <a:lstStyle/>
        <a:p>
          <a:r>
            <a:rPr lang="en-US" dirty="0" smtClean="0"/>
            <a:t>Acute geriatric care</a:t>
          </a:r>
          <a:endParaRPr lang="en-US" dirty="0"/>
        </a:p>
      </dgm:t>
    </dgm:pt>
    <dgm:pt modelId="{7640247A-BC77-4A4D-BD1C-F9BE6290C89B}" type="parTrans" cxnId="{66F8D090-705E-43C0-8DC4-4C7C93642C72}">
      <dgm:prSet/>
      <dgm:spPr/>
      <dgm:t>
        <a:bodyPr/>
        <a:lstStyle/>
        <a:p>
          <a:endParaRPr lang="en-US"/>
        </a:p>
      </dgm:t>
    </dgm:pt>
    <dgm:pt modelId="{6088A56F-93A7-4415-8326-326D1015752A}" type="sibTrans" cxnId="{66F8D090-705E-43C0-8DC4-4C7C93642C72}">
      <dgm:prSet/>
      <dgm:spPr/>
      <dgm:t>
        <a:bodyPr/>
        <a:lstStyle/>
        <a:p>
          <a:endParaRPr lang="en-US"/>
        </a:p>
      </dgm:t>
    </dgm:pt>
    <dgm:pt modelId="{C6FF6434-B6B6-4226-8C8A-16589DDC8D57}">
      <dgm:prSet phldrT="[Text]"/>
      <dgm:spPr/>
      <dgm:t>
        <a:bodyPr/>
        <a:lstStyle/>
        <a:p>
          <a:r>
            <a:rPr lang="en-US" dirty="0" smtClean="0"/>
            <a:t>Home/Community based</a:t>
          </a:r>
          <a:endParaRPr lang="en-US" dirty="0"/>
        </a:p>
      </dgm:t>
    </dgm:pt>
    <dgm:pt modelId="{B642511A-50CD-4BCE-A48F-EA0BD2FEAB48}" type="parTrans" cxnId="{8AEFBE9A-2ACF-41E0-A7AC-1E66D7E63156}">
      <dgm:prSet/>
      <dgm:spPr/>
      <dgm:t>
        <a:bodyPr/>
        <a:lstStyle/>
        <a:p>
          <a:endParaRPr lang="en-US"/>
        </a:p>
      </dgm:t>
    </dgm:pt>
    <dgm:pt modelId="{C8F485A6-2C06-4C43-A39F-0FD25EEE23FA}" type="sibTrans" cxnId="{8AEFBE9A-2ACF-41E0-A7AC-1E66D7E63156}">
      <dgm:prSet/>
      <dgm:spPr/>
      <dgm:t>
        <a:bodyPr/>
        <a:lstStyle/>
        <a:p>
          <a:endParaRPr lang="en-US"/>
        </a:p>
      </dgm:t>
    </dgm:pt>
    <dgm:pt modelId="{C0513898-9859-4352-9828-ECF1C8955F84}">
      <dgm:prSet phldrT="[Text]"/>
      <dgm:spPr/>
      <dgm:t>
        <a:bodyPr/>
        <a:lstStyle/>
        <a:p>
          <a:r>
            <a:rPr lang="en-US" dirty="0" smtClean="0"/>
            <a:t>For chronic conditions</a:t>
          </a:r>
          <a:endParaRPr lang="en-US" dirty="0"/>
        </a:p>
      </dgm:t>
    </dgm:pt>
    <dgm:pt modelId="{1A0E13B4-FABB-47E7-B862-C4687D968A0A}" type="parTrans" cxnId="{A4F3769C-71E6-4E2A-BE08-6ADD9C3194BA}">
      <dgm:prSet/>
      <dgm:spPr/>
      <dgm:t>
        <a:bodyPr/>
        <a:lstStyle/>
        <a:p>
          <a:endParaRPr lang="en-US"/>
        </a:p>
      </dgm:t>
    </dgm:pt>
    <dgm:pt modelId="{BE8C163D-0AE0-4C84-9A5E-F38EB3BAEBD8}" type="sibTrans" cxnId="{A4F3769C-71E6-4E2A-BE08-6ADD9C3194BA}">
      <dgm:prSet/>
      <dgm:spPr/>
      <dgm:t>
        <a:bodyPr/>
        <a:lstStyle/>
        <a:p>
          <a:endParaRPr lang="en-US"/>
        </a:p>
      </dgm:t>
    </dgm:pt>
    <dgm:pt modelId="{FB649BAD-5979-4428-8A25-1FC645E900A1}">
      <dgm:prSet phldrT="[Text]"/>
      <dgm:spPr/>
      <dgm:t>
        <a:bodyPr/>
        <a:lstStyle/>
        <a:p>
          <a:r>
            <a:rPr lang="en-US" dirty="0" smtClean="0"/>
            <a:t>Follow ups</a:t>
          </a:r>
          <a:endParaRPr lang="en-US" dirty="0"/>
        </a:p>
      </dgm:t>
    </dgm:pt>
    <dgm:pt modelId="{911EAE7B-CEC3-4C02-BBB4-B9734384C081}" type="parTrans" cxnId="{63F74389-BB67-45CC-9295-1B0968D2548E}">
      <dgm:prSet/>
      <dgm:spPr/>
      <dgm:t>
        <a:bodyPr/>
        <a:lstStyle/>
        <a:p>
          <a:endParaRPr lang="en-US"/>
        </a:p>
      </dgm:t>
    </dgm:pt>
    <dgm:pt modelId="{5E09C0AC-E5B9-4A04-89F1-0A980F41326D}" type="sibTrans" cxnId="{63F74389-BB67-45CC-9295-1B0968D2548E}">
      <dgm:prSet/>
      <dgm:spPr/>
      <dgm:t>
        <a:bodyPr/>
        <a:lstStyle/>
        <a:p>
          <a:endParaRPr lang="en-US"/>
        </a:p>
      </dgm:t>
    </dgm:pt>
    <dgm:pt modelId="{E3F90926-59DB-4DF3-9DB6-CF5429C98F42}" type="pres">
      <dgm:prSet presAssocID="{4794F3C4-8F8D-4B11-8260-385C83E34BB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CD4EF32-7B8B-4D1E-B215-ED330E0D4AFE}" type="pres">
      <dgm:prSet presAssocID="{5EF02C9D-2A31-4600-886F-A2FA12710C10}" presName="root" presStyleCnt="0"/>
      <dgm:spPr/>
    </dgm:pt>
    <dgm:pt modelId="{898DF166-5304-43BC-B322-3D31038D4A4D}" type="pres">
      <dgm:prSet presAssocID="{5EF02C9D-2A31-4600-886F-A2FA12710C10}" presName="rootComposite" presStyleCnt="0"/>
      <dgm:spPr/>
    </dgm:pt>
    <dgm:pt modelId="{0FFDD337-C823-47AA-B2E1-ECFF6956DC91}" type="pres">
      <dgm:prSet presAssocID="{5EF02C9D-2A31-4600-886F-A2FA12710C10}" presName="rootText" presStyleLbl="node1" presStyleIdx="0" presStyleCnt="2"/>
      <dgm:spPr/>
      <dgm:t>
        <a:bodyPr/>
        <a:lstStyle/>
        <a:p>
          <a:endParaRPr lang="en-US"/>
        </a:p>
      </dgm:t>
    </dgm:pt>
    <dgm:pt modelId="{D0D8F90A-5ED2-4538-B437-670A7E398B5E}" type="pres">
      <dgm:prSet presAssocID="{5EF02C9D-2A31-4600-886F-A2FA12710C10}" presName="rootConnector" presStyleLbl="node1" presStyleIdx="0" presStyleCnt="2"/>
      <dgm:spPr/>
      <dgm:t>
        <a:bodyPr/>
        <a:lstStyle/>
        <a:p>
          <a:endParaRPr lang="en-US"/>
        </a:p>
      </dgm:t>
    </dgm:pt>
    <dgm:pt modelId="{89CCAE8F-0A53-4F12-84A0-9C2CCDAB49A5}" type="pres">
      <dgm:prSet presAssocID="{5EF02C9D-2A31-4600-886F-A2FA12710C10}" presName="childShape" presStyleCnt="0"/>
      <dgm:spPr/>
    </dgm:pt>
    <dgm:pt modelId="{77C5A3ED-0482-445A-8814-07EE238BACB7}" type="pres">
      <dgm:prSet presAssocID="{7640247A-BC77-4A4D-BD1C-F9BE6290C89B}" presName="Name13" presStyleLbl="parChTrans1D2" presStyleIdx="0" presStyleCnt="3"/>
      <dgm:spPr/>
      <dgm:t>
        <a:bodyPr/>
        <a:lstStyle/>
        <a:p>
          <a:endParaRPr lang="en-US"/>
        </a:p>
      </dgm:t>
    </dgm:pt>
    <dgm:pt modelId="{CE954957-8D33-49A4-87EF-901038F58ADC}" type="pres">
      <dgm:prSet presAssocID="{9E8FF851-3CBF-4736-9A67-B8E8360DC852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1528D-A4EC-4554-92BD-93FCF5FB7AA3}" type="pres">
      <dgm:prSet presAssocID="{C6FF6434-B6B6-4226-8C8A-16589DDC8D57}" presName="root" presStyleCnt="0"/>
      <dgm:spPr/>
    </dgm:pt>
    <dgm:pt modelId="{9EE75A26-CA56-4869-873C-9DA866FEE5BA}" type="pres">
      <dgm:prSet presAssocID="{C6FF6434-B6B6-4226-8C8A-16589DDC8D57}" presName="rootComposite" presStyleCnt="0"/>
      <dgm:spPr/>
    </dgm:pt>
    <dgm:pt modelId="{F93DCF57-C711-4FAA-B84C-AA736903CBF8}" type="pres">
      <dgm:prSet presAssocID="{C6FF6434-B6B6-4226-8C8A-16589DDC8D57}" presName="rootText" presStyleLbl="node1" presStyleIdx="1" presStyleCnt="2"/>
      <dgm:spPr/>
      <dgm:t>
        <a:bodyPr/>
        <a:lstStyle/>
        <a:p>
          <a:endParaRPr lang="en-US"/>
        </a:p>
      </dgm:t>
    </dgm:pt>
    <dgm:pt modelId="{365B861E-D780-49B3-8AC1-23BFCAEC9F1A}" type="pres">
      <dgm:prSet presAssocID="{C6FF6434-B6B6-4226-8C8A-16589DDC8D57}" presName="rootConnector" presStyleLbl="node1" presStyleIdx="1" presStyleCnt="2"/>
      <dgm:spPr/>
      <dgm:t>
        <a:bodyPr/>
        <a:lstStyle/>
        <a:p>
          <a:endParaRPr lang="en-US"/>
        </a:p>
      </dgm:t>
    </dgm:pt>
    <dgm:pt modelId="{23CE3FDD-E6C4-41F4-A5FD-2C857ED99B78}" type="pres">
      <dgm:prSet presAssocID="{C6FF6434-B6B6-4226-8C8A-16589DDC8D57}" presName="childShape" presStyleCnt="0"/>
      <dgm:spPr/>
    </dgm:pt>
    <dgm:pt modelId="{5C896583-74A5-4B32-8334-9E8466300D89}" type="pres">
      <dgm:prSet presAssocID="{1A0E13B4-FABB-47E7-B862-C4687D968A0A}" presName="Name13" presStyleLbl="parChTrans1D2" presStyleIdx="1" presStyleCnt="3"/>
      <dgm:spPr/>
      <dgm:t>
        <a:bodyPr/>
        <a:lstStyle/>
        <a:p>
          <a:endParaRPr lang="en-US"/>
        </a:p>
      </dgm:t>
    </dgm:pt>
    <dgm:pt modelId="{1220DD3D-E4D1-4DF1-804C-1144B184D469}" type="pres">
      <dgm:prSet presAssocID="{C0513898-9859-4352-9828-ECF1C8955F84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C2BA3-6B03-43BB-B436-506400231B80}" type="pres">
      <dgm:prSet presAssocID="{911EAE7B-CEC3-4C02-BBB4-B9734384C081}" presName="Name13" presStyleLbl="parChTrans1D2" presStyleIdx="2" presStyleCnt="3"/>
      <dgm:spPr/>
      <dgm:t>
        <a:bodyPr/>
        <a:lstStyle/>
        <a:p>
          <a:endParaRPr lang="en-US"/>
        </a:p>
      </dgm:t>
    </dgm:pt>
    <dgm:pt modelId="{C2DF736A-960B-4594-9A60-F0E8D4BD06A8}" type="pres">
      <dgm:prSet presAssocID="{FB649BAD-5979-4428-8A25-1FC645E900A1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1B2CD-7927-481D-B06A-007DD2F96265}" type="presOf" srcId="{5EF02C9D-2A31-4600-886F-A2FA12710C10}" destId="{D0D8F90A-5ED2-4538-B437-670A7E398B5E}" srcOrd="1" destOrd="0" presId="urn:microsoft.com/office/officeart/2005/8/layout/hierarchy3"/>
    <dgm:cxn modelId="{C39EFD7A-FB5A-47F9-9911-5F0213F30B51}" type="presOf" srcId="{C6FF6434-B6B6-4226-8C8A-16589DDC8D57}" destId="{365B861E-D780-49B3-8AC1-23BFCAEC9F1A}" srcOrd="1" destOrd="0" presId="urn:microsoft.com/office/officeart/2005/8/layout/hierarchy3"/>
    <dgm:cxn modelId="{CEC7409D-74AD-4AC3-B6E5-B7AB89A16CC0}" type="presOf" srcId="{C0513898-9859-4352-9828-ECF1C8955F84}" destId="{1220DD3D-E4D1-4DF1-804C-1144B184D469}" srcOrd="0" destOrd="0" presId="urn:microsoft.com/office/officeart/2005/8/layout/hierarchy3"/>
    <dgm:cxn modelId="{A4F3769C-71E6-4E2A-BE08-6ADD9C3194BA}" srcId="{C6FF6434-B6B6-4226-8C8A-16589DDC8D57}" destId="{C0513898-9859-4352-9828-ECF1C8955F84}" srcOrd="0" destOrd="0" parTransId="{1A0E13B4-FABB-47E7-B862-C4687D968A0A}" sibTransId="{BE8C163D-0AE0-4C84-9A5E-F38EB3BAEBD8}"/>
    <dgm:cxn modelId="{F669124C-D5CF-4A35-9A70-6978687A310A}" srcId="{4794F3C4-8F8D-4B11-8260-385C83E34BB1}" destId="{5EF02C9D-2A31-4600-886F-A2FA12710C10}" srcOrd="0" destOrd="0" parTransId="{796023B4-1F93-4AA0-9ED8-798F403D5C5C}" sibTransId="{97EEB56F-A8ED-432D-B17A-85A175D34DC5}"/>
    <dgm:cxn modelId="{183F4639-A6C4-45C7-A9DA-E1B9BC736C0E}" type="presOf" srcId="{C6FF6434-B6B6-4226-8C8A-16589DDC8D57}" destId="{F93DCF57-C711-4FAA-B84C-AA736903CBF8}" srcOrd="0" destOrd="0" presId="urn:microsoft.com/office/officeart/2005/8/layout/hierarchy3"/>
    <dgm:cxn modelId="{BC9FA489-45C5-4909-9E31-C1BCECAF423D}" type="presOf" srcId="{1A0E13B4-FABB-47E7-B862-C4687D968A0A}" destId="{5C896583-74A5-4B32-8334-9E8466300D89}" srcOrd="0" destOrd="0" presId="urn:microsoft.com/office/officeart/2005/8/layout/hierarchy3"/>
    <dgm:cxn modelId="{B59E0774-3F79-402B-B13D-D7DDCD29B32E}" type="presOf" srcId="{911EAE7B-CEC3-4C02-BBB4-B9734384C081}" destId="{D1EC2BA3-6B03-43BB-B436-506400231B80}" srcOrd="0" destOrd="0" presId="urn:microsoft.com/office/officeart/2005/8/layout/hierarchy3"/>
    <dgm:cxn modelId="{C28DF253-6949-40B8-B1D8-826112B22946}" type="presOf" srcId="{4794F3C4-8F8D-4B11-8260-385C83E34BB1}" destId="{E3F90926-59DB-4DF3-9DB6-CF5429C98F42}" srcOrd="0" destOrd="0" presId="urn:microsoft.com/office/officeart/2005/8/layout/hierarchy3"/>
    <dgm:cxn modelId="{A10425FA-024F-4E40-8E86-F32E052E1B5D}" type="presOf" srcId="{FB649BAD-5979-4428-8A25-1FC645E900A1}" destId="{C2DF736A-960B-4594-9A60-F0E8D4BD06A8}" srcOrd="0" destOrd="0" presId="urn:microsoft.com/office/officeart/2005/8/layout/hierarchy3"/>
    <dgm:cxn modelId="{63F74389-BB67-45CC-9295-1B0968D2548E}" srcId="{C6FF6434-B6B6-4226-8C8A-16589DDC8D57}" destId="{FB649BAD-5979-4428-8A25-1FC645E900A1}" srcOrd="1" destOrd="0" parTransId="{911EAE7B-CEC3-4C02-BBB4-B9734384C081}" sibTransId="{5E09C0AC-E5B9-4A04-89F1-0A980F41326D}"/>
    <dgm:cxn modelId="{EFE37321-906D-4719-B241-46A20E8DDA15}" type="presOf" srcId="{9E8FF851-3CBF-4736-9A67-B8E8360DC852}" destId="{CE954957-8D33-49A4-87EF-901038F58ADC}" srcOrd="0" destOrd="0" presId="urn:microsoft.com/office/officeart/2005/8/layout/hierarchy3"/>
    <dgm:cxn modelId="{CC129DA6-F56C-4D1B-9DB2-F819B893348B}" type="presOf" srcId="{5EF02C9D-2A31-4600-886F-A2FA12710C10}" destId="{0FFDD337-C823-47AA-B2E1-ECFF6956DC91}" srcOrd="0" destOrd="0" presId="urn:microsoft.com/office/officeart/2005/8/layout/hierarchy3"/>
    <dgm:cxn modelId="{8AEFBE9A-2ACF-41E0-A7AC-1E66D7E63156}" srcId="{4794F3C4-8F8D-4B11-8260-385C83E34BB1}" destId="{C6FF6434-B6B6-4226-8C8A-16589DDC8D57}" srcOrd="1" destOrd="0" parTransId="{B642511A-50CD-4BCE-A48F-EA0BD2FEAB48}" sibTransId="{C8F485A6-2C06-4C43-A39F-0FD25EEE23FA}"/>
    <dgm:cxn modelId="{129795D8-5C27-405F-8DCF-1C44E3513176}" type="presOf" srcId="{7640247A-BC77-4A4D-BD1C-F9BE6290C89B}" destId="{77C5A3ED-0482-445A-8814-07EE238BACB7}" srcOrd="0" destOrd="0" presId="urn:microsoft.com/office/officeart/2005/8/layout/hierarchy3"/>
    <dgm:cxn modelId="{66F8D090-705E-43C0-8DC4-4C7C93642C72}" srcId="{5EF02C9D-2A31-4600-886F-A2FA12710C10}" destId="{9E8FF851-3CBF-4736-9A67-B8E8360DC852}" srcOrd="0" destOrd="0" parTransId="{7640247A-BC77-4A4D-BD1C-F9BE6290C89B}" sibTransId="{6088A56F-93A7-4415-8326-326D1015752A}"/>
    <dgm:cxn modelId="{FA18B390-0758-4B7E-A57A-64DFEB580451}" type="presParOf" srcId="{E3F90926-59DB-4DF3-9DB6-CF5429C98F42}" destId="{ACD4EF32-7B8B-4D1E-B215-ED330E0D4AFE}" srcOrd="0" destOrd="0" presId="urn:microsoft.com/office/officeart/2005/8/layout/hierarchy3"/>
    <dgm:cxn modelId="{9C2F4954-DDC5-45E5-9343-E36ECBF77C66}" type="presParOf" srcId="{ACD4EF32-7B8B-4D1E-B215-ED330E0D4AFE}" destId="{898DF166-5304-43BC-B322-3D31038D4A4D}" srcOrd="0" destOrd="0" presId="urn:microsoft.com/office/officeart/2005/8/layout/hierarchy3"/>
    <dgm:cxn modelId="{505A78FA-E65E-4C66-A993-2552EE6E057F}" type="presParOf" srcId="{898DF166-5304-43BC-B322-3D31038D4A4D}" destId="{0FFDD337-C823-47AA-B2E1-ECFF6956DC91}" srcOrd="0" destOrd="0" presId="urn:microsoft.com/office/officeart/2005/8/layout/hierarchy3"/>
    <dgm:cxn modelId="{37298FF2-D638-4C19-A4C8-993FF69F311B}" type="presParOf" srcId="{898DF166-5304-43BC-B322-3D31038D4A4D}" destId="{D0D8F90A-5ED2-4538-B437-670A7E398B5E}" srcOrd="1" destOrd="0" presId="urn:microsoft.com/office/officeart/2005/8/layout/hierarchy3"/>
    <dgm:cxn modelId="{C40FE0E1-C9DA-453D-A5D6-DC2A848DF3A2}" type="presParOf" srcId="{ACD4EF32-7B8B-4D1E-B215-ED330E0D4AFE}" destId="{89CCAE8F-0A53-4F12-84A0-9C2CCDAB49A5}" srcOrd="1" destOrd="0" presId="urn:microsoft.com/office/officeart/2005/8/layout/hierarchy3"/>
    <dgm:cxn modelId="{2EFF6621-3052-47C5-84F6-28D93DF8E11F}" type="presParOf" srcId="{89CCAE8F-0A53-4F12-84A0-9C2CCDAB49A5}" destId="{77C5A3ED-0482-445A-8814-07EE238BACB7}" srcOrd="0" destOrd="0" presId="urn:microsoft.com/office/officeart/2005/8/layout/hierarchy3"/>
    <dgm:cxn modelId="{ED8D079A-2FA7-4DAA-8EE4-D02DBF79281A}" type="presParOf" srcId="{89CCAE8F-0A53-4F12-84A0-9C2CCDAB49A5}" destId="{CE954957-8D33-49A4-87EF-901038F58ADC}" srcOrd="1" destOrd="0" presId="urn:microsoft.com/office/officeart/2005/8/layout/hierarchy3"/>
    <dgm:cxn modelId="{27B0BDCA-CAE3-4060-A666-8C4B25A7793F}" type="presParOf" srcId="{E3F90926-59DB-4DF3-9DB6-CF5429C98F42}" destId="{8DC1528D-A4EC-4554-92BD-93FCF5FB7AA3}" srcOrd="1" destOrd="0" presId="urn:microsoft.com/office/officeart/2005/8/layout/hierarchy3"/>
    <dgm:cxn modelId="{0AD967CC-7EB2-42D6-84E4-CE19A93F32E7}" type="presParOf" srcId="{8DC1528D-A4EC-4554-92BD-93FCF5FB7AA3}" destId="{9EE75A26-CA56-4869-873C-9DA866FEE5BA}" srcOrd="0" destOrd="0" presId="urn:microsoft.com/office/officeart/2005/8/layout/hierarchy3"/>
    <dgm:cxn modelId="{0739CB34-5DAA-4F53-9ED5-62A9A371D4CF}" type="presParOf" srcId="{9EE75A26-CA56-4869-873C-9DA866FEE5BA}" destId="{F93DCF57-C711-4FAA-B84C-AA736903CBF8}" srcOrd="0" destOrd="0" presId="urn:microsoft.com/office/officeart/2005/8/layout/hierarchy3"/>
    <dgm:cxn modelId="{36C08E85-C3F0-4614-8D61-5C60A79B4F27}" type="presParOf" srcId="{9EE75A26-CA56-4869-873C-9DA866FEE5BA}" destId="{365B861E-D780-49B3-8AC1-23BFCAEC9F1A}" srcOrd="1" destOrd="0" presId="urn:microsoft.com/office/officeart/2005/8/layout/hierarchy3"/>
    <dgm:cxn modelId="{64EDF6FA-61F0-4161-B6B5-3F18BCEBCB1B}" type="presParOf" srcId="{8DC1528D-A4EC-4554-92BD-93FCF5FB7AA3}" destId="{23CE3FDD-E6C4-41F4-A5FD-2C857ED99B78}" srcOrd="1" destOrd="0" presId="urn:microsoft.com/office/officeart/2005/8/layout/hierarchy3"/>
    <dgm:cxn modelId="{B6BBFD96-2F23-4755-9454-49BE443B1333}" type="presParOf" srcId="{23CE3FDD-E6C4-41F4-A5FD-2C857ED99B78}" destId="{5C896583-74A5-4B32-8334-9E8466300D89}" srcOrd="0" destOrd="0" presId="urn:microsoft.com/office/officeart/2005/8/layout/hierarchy3"/>
    <dgm:cxn modelId="{67D67D31-E748-494D-94DC-8ED8233D2DF3}" type="presParOf" srcId="{23CE3FDD-E6C4-41F4-A5FD-2C857ED99B78}" destId="{1220DD3D-E4D1-4DF1-804C-1144B184D469}" srcOrd="1" destOrd="0" presId="urn:microsoft.com/office/officeart/2005/8/layout/hierarchy3"/>
    <dgm:cxn modelId="{B225CA7E-6397-4587-BDE1-1DC1E422008C}" type="presParOf" srcId="{23CE3FDD-E6C4-41F4-A5FD-2C857ED99B78}" destId="{D1EC2BA3-6B03-43BB-B436-506400231B80}" srcOrd="2" destOrd="0" presId="urn:microsoft.com/office/officeart/2005/8/layout/hierarchy3"/>
    <dgm:cxn modelId="{07DA07EB-26F1-443F-A7E4-C8019C87B634}" type="presParOf" srcId="{23CE3FDD-E6C4-41F4-A5FD-2C857ED99B78}" destId="{C2DF736A-960B-4594-9A60-F0E8D4BD06A8}" srcOrd="3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4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24" name="Google Shape;24;p14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4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4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4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</p:sp>
      </p:grpSp>
      <p:sp>
        <p:nvSpPr>
          <p:cNvPr id="34" name="Google Shape;34;p14"/>
          <p:cNvSpPr txBox="1"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1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2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3" name="Google Shape;103;p24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6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2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 rot="5400000">
            <a:off x="1843070" y="927120"/>
            <a:ext cx="3880773" cy="6347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 rot="5400000">
            <a:off x="3840993" y="2745919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 rot="5400000">
            <a:off x="581386" y="637812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79B03A-807F-409B-93FB-045CE9C9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5D955-020E-4A06-88CE-CBC01E93D204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76FDCD-2614-4B04-931B-BD11E58D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1371F9-3326-4883-AB71-DEADD271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4148-0428-4C59-A367-E0A00B4778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38657C-B118-4841-A5BB-BAE93DC78EDE}"/>
              </a:ext>
            </a:extLst>
          </p:cNvPr>
          <p:cNvCxnSpPr>
            <a:cxnSpLocks/>
          </p:cNvCxnSpPr>
          <p:nvPr userDrawn="1"/>
        </p:nvCxnSpPr>
        <p:spPr>
          <a:xfrm>
            <a:off x="0" y="6777875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BFEF059-5986-47E0-A90F-9F89A1A5798F}"/>
              </a:ext>
            </a:extLst>
          </p:cNvPr>
          <p:cNvCxnSpPr>
            <a:cxnSpLocks/>
          </p:cNvCxnSpPr>
          <p:nvPr userDrawn="1"/>
        </p:nvCxnSpPr>
        <p:spPr>
          <a:xfrm>
            <a:off x="0" y="6845434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4B5B209-5883-4411-86CF-840E69CE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149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984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2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79B03A-807F-409B-93FB-045CE9C9E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85D955-020E-4A06-88CE-CBC01E93D204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06-01-2021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C76FDCD-2614-4B04-931B-BD11E58D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1371F9-3326-4883-AB71-DEADD271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4148-0428-4C59-A367-E0A00B4778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838657C-B118-4841-A5BB-BAE93DC78EDE}"/>
              </a:ext>
            </a:extLst>
          </p:cNvPr>
          <p:cNvCxnSpPr>
            <a:cxnSpLocks/>
          </p:cNvCxnSpPr>
          <p:nvPr userDrawn="1"/>
        </p:nvCxnSpPr>
        <p:spPr>
          <a:xfrm>
            <a:off x="0" y="6777875"/>
            <a:ext cx="9144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BFEF059-5986-47E0-A90F-9F89A1A5798F}"/>
              </a:ext>
            </a:extLst>
          </p:cNvPr>
          <p:cNvCxnSpPr>
            <a:cxnSpLocks/>
          </p:cNvCxnSpPr>
          <p:nvPr userDrawn="1"/>
        </p:nvCxnSpPr>
        <p:spPr>
          <a:xfrm>
            <a:off x="0" y="6845434"/>
            <a:ext cx="9144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4B5B209-5883-4411-86CF-840E69CE4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149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99841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3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4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2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>
            <a:spLocks noGrp="1"/>
          </p:cNvSpPr>
          <p:nvPr>
            <p:ph type="pic" idx="2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body" idx="1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Google Shape;7;p13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 extrusionOk="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" name="Google Shape;8;p13"/>
            <p:cNvCxnSpPr/>
            <p:nvPr/>
          </p:nvCxnSpPr>
          <p:spPr>
            <a:xfrm rot="10800000" flipH="1">
              <a:off x="5130830" y="4175605"/>
              <a:ext cx="4022475" cy="2682396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9" name="Google Shape;9;p13"/>
            <p:cNvCxnSpPr/>
            <p:nvPr/>
          </p:nvCxnSpPr>
          <p:spPr>
            <a:xfrm>
              <a:off x="7042707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" name="Google Shape;10;p13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 extrusionOk="0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 extrusionOk="0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 extrusionOk="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 extrusionOk="0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 extrusionOk="0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 extrusionOk="0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 extrusionOk="0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dt" idx="10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ftr" idx="11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ldNum" idx="12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9268" y="857656"/>
            <a:ext cx="5943600" cy="235247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dk2"/>
                </a:solidFill>
              </a:rPr>
              <a:t>day care centers </a:t>
            </a:r>
            <a:r>
              <a:rPr lang="en-US" sz="3600" dirty="0" smtClean="0">
                <a:solidFill>
                  <a:schemeClr val="dk2"/>
                </a:solidFill>
              </a:rPr>
              <a:t>in </a:t>
            </a:r>
            <a:br>
              <a:rPr lang="en-US" sz="3600" dirty="0" smtClean="0">
                <a:solidFill>
                  <a:schemeClr val="dk2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Himachal Pradesh: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/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An innovative geriatric care model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82118"/>
            <a:ext cx="6172200" cy="1092803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National Health Mission, </a:t>
            </a:r>
          </a:p>
          <a:p>
            <a:pPr algn="ctr"/>
            <a:r>
              <a:rPr lang="en-US" sz="2800" dirty="0" smtClean="0"/>
              <a:t>Himachal Pradesh</a:t>
            </a:r>
            <a:endParaRPr lang="en-US" sz="2800" dirty="0"/>
          </a:p>
        </p:txBody>
      </p:sp>
      <p:pic>
        <p:nvPicPr>
          <p:cNvPr id="1026" name="Picture 2" descr="C:\Users\acer\Desktop\templates\Logos\NHM 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4926" y="3531140"/>
            <a:ext cx="1805288" cy="1504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369652" y="398834"/>
            <a:ext cx="4202348" cy="280156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4834648" y="3472774"/>
            <a:ext cx="3929974" cy="282102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4849237" y="476655"/>
            <a:ext cx="3934839" cy="269456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311285" y="3487366"/>
            <a:ext cx="4265579" cy="2757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Building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Digital literacy classes help them</a:t>
            </a:r>
            <a:endParaRPr lang="en-US" dirty="0" smtClean="0"/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Stay connected socially </a:t>
            </a:r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Learn and practice online bill payments, online transactions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1021405" y="3978285"/>
            <a:ext cx="3618892" cy="271434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/>
        </p:blipFill>
        <p:spPr bwMode="auto">
          <a:xfrm>
            <a:off x="4603636" y="4007205"/>
            <a:ext cx="3898338" cy="27048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 Isolation and Neglect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Same age to talk </a:t>
            </a:r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Engagement in recreational activities</a:t>
            </a:r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Celebrations – Birthday and other festivals etc</a:t>
            </a:r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Recreational/pilgrimage tours</a:t>
            </a:r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i="1" dirty="0" smtClean="0"/>
              <a:t>Elder for Elders – well knit</a:t>
            </a:r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432200" y="726633"/>
            <a:ext cx="2987749" cy="2583712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411905" y="3541763"/>
            <a:ext cx="6257925" cy="27051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3621932" y="741802"/>
            <a:ext cx="4140740" cy="25266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/>
        </p:blipFill>
        <p:spPr>
          <a:xfrm>
            <a:off x="6955276" y="3944912"/>
            <a:ext cx="1989712" cy="1730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350195" y="272374"/>
            <a:ext cx="4018441" cy="295225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4338537" y="264756"/>
            <a:ext cx="4231532" cy="292591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353859" y="3201146"/>
            <a:ext cx="4004132" cy="275218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4357992" y="3165216"/>
            <a:ext cx="4241259" cy="276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Aid and </a:t>
            </a:r>
            <a:r>
              <a:rPr lang="en-US" dirty="0" err="1" smtClean="0"/>
              <a:t>Counselling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Legal and counseling services are provided to those senior citizens who faces abusive behaviors at their home.</a:t>
            </a:r>
            <a:endParaRPr lang="en-US" dirty="0" smtClean="0"/>
          </a:p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 Day care centre has provided  a forum to ventilate their feelings, get counseled as well as legal aid through the centre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 based physical and mental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en-IN" dirty="0" smtClean="0"/>
              <a:t>Library ( Books, Magazines and news papers</a:t>
            </a:r>
            <a:endParaRPr lang="en-US" dirty="0" smtClean="0"/>
          </a:p>
          <a:p>
            <a:pPr lvl="0" algn="just"/>
            <a:r>
              <a:rPr lang="en-IN" dirty="0" smtClean="0"/>
              <a:t>Recreation Services (TV, Music, Carom Board, Chess, </a:t>
            </a:r>
            <a:r>
              <a:rPr lang="en-IN" dirty="0" err="1" smtClean="0"/>
              <a:t>Ludo</a:t>
            </a:r>
            <a:r>
              <a:rPr lang="en-IN" dirty="0" smtClean="0"/>
              <a:t> and cards etc.)</a:t>
            </a:r>
          </a:p>
          <a:p>
            <a:pPr lvl="0" algn="just"/>
            <a:r>
              <a:rPr lang="en-IN" dirty="0" smtClean="0"/>
              <a:t>Outdoor Activities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Google Shape;20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850" y="3943524"/>
            <a:ext cx="4038600" cy="23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/>
        </p:blipFill>
        <p:spPr>
          <a:xfrm>
            <a:off x="4727642" y="3949430"/>
            <a:ext cx="4056435" cy="238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rebuchet MS"/>
              <a:buNone/>
            </a:pPr>
            <a:r>
              <a:rPr lang="en-US" sz="2800" b="1">
                <a:solidFill>
                  <a:schemeClr val="dk2"/>
                </a:solidFill>
              </a:rPr>
              <a:t>Service utilization at three day care centre August 2019 -March 2020</a:t>
            </a:r>
            <a:endParaRPr sz="2800" b="1">
              <a:solidFill>
                <a:schemeClr val="dk2"/>
              </a:solidFill>
            </a:endParaRPr>
          </a:p>
        </p:txBody>
      </p:sp>
      <p:graphicFrame>
        <p:nvGraphicFramePr>
          <p:cNvPr id="180" name="Google Shape;180;p7"/>
          <p:cNvGraphicFramePr/>
          <p:nvPr/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1" name="Google Shape;181;p7"/>
          <p:cNvSpPr txBox="1"/>
          <p:nvPr/>
        </p:nvSpPr>
        <p:spPr>
          <a:xfrm>
            <a:off x="733725" y="6096000"/>
            <a:ext cx="597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Number of persons utilizing services at these centers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</a:pPr>
            <a:r>
              <a:rPr lang="en-US" b="1">
                <a:solidFill>
                  <a:schemeClr val="dk2"/>
                </a:solidFill>
              </a:rPr>
              <a:t>Issues during COVID-19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87" name="Google Shape;187;p8"/>
          <p:cNvSpPr txBox="1">
            <a:spLocks noGrp="1"/>
          </p:cNvSpPr>
          <p:nvPr>
            <p:ph type="body" idx="1"/>
          </p:nvPr>
        </p:nvSpPr>
        <p:spPr>
          <a:xfrm>
            <a:off x="620485" y="1600200"/>
            <a:ext cx="634771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During the lockdown phase the centers were closed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 Detailed guidelines were issued to take care of elderly on 05-05-2020 in the state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MOU between NHM  &amp; Help age India has been signed </a:t>
            </a:r>
            <a:r>
              <a:rPr lang="en-US" sz="2400" dirty="0" err="1"/>
              <a:t>w.e.f</a:t>
            </a:r>
            <a:r>
              <a:rPr lang="en-US" sz="2400" dirty="0"/>
              <a:t> 01.09.2020 to continue the centers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 dirty="0"/>
              <a:t>Services of the three centers has been resumed in Sept. 2020</a:t>
            </a:r>
            <a:endParaRPr/>
          </a:p>
          <a:p>
            <a:pPr marL="342900" lvl="0" indent="-220980" algn="l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787940" y="2553511"/>
            <a:ext cx="2276272" cy="1794753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tretch>
            <a:fillRect/>
          </a:stretch>
        </p:blipFill>
        <p:spPr>
          <a:xfrm>
            <a:off x="739302" y="4591456"/>
            <a:ext cx="2247089" cy="1819072"/>
          </a:xfrm>
          <a:prstGeom prst="rect">
            <a:avLst/>
          </a:prstGeom>
        </p:spPr>
      </p:pic>
      <p:pic>
        <p:nvPicPr>
          <p:cNvPr id="5" name="Google Shape;215;p11" descr="C:\Users\hp\Downloads\IMG-20210103-WA001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6587" y="3346314"/>
            <a:ext cx="5019473" cy="312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76;p77" descr="C:\Users\acer\Desktop\Ratika marriage\IMG-20190822-WA0018.jpg"/>
          <p:cNvPicPr preferRelativeResize="0"/>
          <p:nvPr/>
        </p:nvPicPr>
        <p:blipFill rotWithShape="1">
          <a:blip r:embed="rId5">
            <a:alphaModFix/>
          </a:blip>
          <a:srcRect r="30000"/>
          <a:stretch/>
        </p:blipFill>
        <p:spPr>
          <a:xfrm>
            <a:off x="4025630" y="603115"/>
            <a:ext cx="3853774" cy="251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6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  </a:ext>
            </a:extLst>
          </a:blip>
          <a:srcRect/>
          <a:stretch>
            <a:fillRect/>
          </a:stretch>
        </p:blipFill>
        <p:spPr bwMode="auto">
          <a:xfrm>
            <a:off x="1254868" y="630520"/>
            <a:ext cx="2302296" cy="16262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14;p11"/>
          <p:cNvSpPr txBox="1">
            <a:spLocks/>
          </p:cNvSpPr>
          <p:nvPr/>
        </p:nvSpPr>
        <p:spPr>
          <a:xfrm>
            <a:off x="609600" y="0"/>
            <a:ext cx="6347714" cy="685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rebuchet MS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Monitoring visits by NHM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8676147-C770-4889-96A4-19857BD46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Challenges with Geriatric Care in HP</a:t>
            </a:r>
            <a:endParaRPr lang="en-IN" dirty="0"/>
          </a:p>
        </p:txBody>
      </p:sp>
      <p:grpSp>
        <p:nvGrpSpPr>
          <p:cNvPr id="2" name="Group 39">
            <a:extLst>
              <a:ext uri="{FF2B5EF4-FFF2-40B4-BE49-F238E27FC236}">
                <a16:creationId xmlns:a16="http://schemas.microsoft.com/office/drawing/2014/main" xmlns="" id="{18EDD80E-A608-4D7F-869E-DD45537A91AE}"/>
              </a:ext>
            </a:extLst>
          </p:cNvPr>
          <p:cNvGrpSpPr/>
          <p:nvPr/>
        </p:nvGrpSpPr>
        <p:grpSpPr>
          <a:xfrm>
            <a:off x="73656" y="4396902"/>
            <a:ext cx="8564506" cy="1798637"/>
            <a:chOff x="98208" y="4355211"/>
            <a:chExt cx="7674627" cy="1840327"/>
          </a:xfrm>
        </p:grpSpPr>
        <p:sp>
          <p:nvSpPr>
            <p:cNvPr id="34" name="TextBox 92">
              <a:extLst>
                <a:ext uri="{FF2B5EF4-FFF2-40B4-BE49-F238E27FC236}">
                  <a16:creationId xmlns:a16="http://schemas.microsoft.com/office/drawing/2014/main" xmlns="" id="{E7626583-D7AB-4E98-A585-64EE1C3972E1}"/>
                </a:ext>
              </a:extLst>
            </p:cNvPr>
            <p:cNvSpPr txBox="1"/>
            <p:nvPr/>
          </p:nvSpPr>
          <p:spPr>
            <a:xfrm>
              <a:off x="6132048" y="4775034"/>
              <a:ext cx="1640787" cy="127686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>
                <a:defRPr sz="2000" b="1">
                  <a:solidFill>
                    <a:schemeClr val="accent6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Multiple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comorbidities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" name="Group 38">
              <a:extLst>
                <a:ext uri="{FF2B5EF4-FFF2-40B4-BE49-F238E27FC236}">
                  <a16:creationId xmlns:a16="http://schemas.microsoft.com/office/drawing/2014/main" xmlns="" id="{6710F09B-5E8A-4373-9E77-72C747A78242}"/>
                </a:ext>
              </a:extLst>
            </p:cNvPr>
            <p:cNvGrpSpPr/>
            <p:nvPr/>
          </p:nvGrpSpPr>
          <p:grpSpPr>
            <a:xfrm>
              <a:off x="98208" y="4355211"/>
              <a:ext cx="5999605" cy="1840327"/>
              <a:chOff x="98208" y="4355211"/>
              <a:chExt cx="5999605" cy="1840327"/>
            </a:xfrm>
          </p:grpSpPr>
          <p:grpSp>
            <p:nvGrpSpPr>
              <p:cNvPr id="5" name="Group 10">
                <a:extLst>
                  <a:ext uri="{FF2B5EF4-FFF2-40B4-BE49-F238E27FC236}">
                    <a16:creationId xmlns:a16="http://schemas.microsoft.com/office/drawing/2014/main" xmlns="" id="{A7E7CCE5-9860-462D-80F4-30E783665C2F}"/>
                  </a:ext>
                </a:extLst>
              </p:cNvPr>
              <p:cNvGrpSpPr/>
              <p:nvPr/>
            </p:nvGrpSpPr>
            <p:grpSpPr>
              <a:xfrm>
                <a:off x="98208" y="4837152"/>
                <a:ext cx="5999605" cy="721420"/>
                <a:chOff x="489996" y="4258276"/>
                <a:chExt cx="8578182" cy="820742"/>
              </a:xfrm>
            </p:grpSpPr>
            <p:sp>
              <p:nvSpPr>
                <p:cNvPr id="26" name="Rectangle 10">
                  <a:extLst>
                    <a:ext uri="{FF2B5EF4-FFF2-40B4-BE49-F238E27FC236}">
                      <a16:creationId xmlns:a16="http://schemas.microsoft.com/office/drawing/2014/main" xmlns="" id="{DE5D50F0-0AEC-43A2-8C76-17FC0B643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489996" y="4258276"/>
                  <a:ext cx="8578182" cy="820742"/>
                </a:xfrm>
                <a:prstGeom prst="homePlat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Text 73">
                  <a:extLst>
                    <a:ext uri="{FF2B5EF4-FFF2-40B4-BE49-F238E27FC236}">
                      <a16:creationId xmlns:a16="http://schemas.microsoft.com/office/drawing/2014/main" xmlns="" id="{4EFFFCF1-996B-452C-B035-4FCB46B7908C}"/>
                    </a:ext>
                  </a:extLst>
                </p:cNvPr>
                <p:cNvSpPr txBox="1"/>
                <p:nvPr/>
              </p:nvSpPr>
              <p:spPr>
                <a:xfrm>
                  <a:off x="596399" y="4366720"/>
                  <a:ext cx="6315561" cy="639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INCREASED</a:t>
                  </a:r>
                  <a:r>
                    <a:rPr kumimoji="0" lang="en-US" sz="2000" b="1" i="0" u="none" strike="noStrike" kern="1200" cap="none" spc="0" normalizeH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NCD LOAD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15" name="Picture 75">
                <a:extLst>
                  <a:ext uri="{FF2B5EF4-FFF2-40B4-BE49-F238E27FC236}">
                    <a16:creationId xmlns:a16="http://schemas.microsoft.com/office/drawing/2014/main" xmlns="" id="{10AE215E-C22B-446B-BF49-03F4AA52A3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650602" y="5104023"/>
                <a:ext cx="1840327" cy="342704"/>
              </a:xfrm>
              <a:prstGeom prst="rect">
                <a:avLst/>
              </a:prstGeom>
            </p:spPr>
          </p:pic>
        </p:grpSp>
      </p:grpSp>
      <p:grpSp>
        <p:nvGrpSpPr>
          <p:cNvPr id="6" name="Group 43">
            <a:extLst>
              <a:ext uri="{FF2B5EF4-FFF2-40B4-BE49-F238E27FC236}">
                <a16:creationId xmlns:a16="http://schemas.microsoft.com/office/drawing/2014/main" xmlns="" id="{905AFCF0-C18C-4C96-B8C5-16E0101C1A6A}"/>
              </a:ext>
            </a:extLst>
          </p:cNvPr>
          <p:cNvGrpSpPr/>
          <p:nvPr/>
        </p:nvGrpSpPr>
        <p:grpSpPr>
          <a:xfrm>
            <a:off x="4455055" y="734784"/>
            <a:ext cx="3229795" cy="5906170"/>
            <a:chOff x="3513960" y="822333"/>
            <a:chExt cx="3467813" cy="5906170"/>
          </a:xfrm>
        </p:grpSpPr>
        <p:grpSp>
          <p:nvGrpSpPr>
            <p:cNvPr id="7" name="Group 42">
              <a:extLst>
                <a:ext uri="{FF2B5EF4-FFF2-40B4-BE49-F238E27FC236}">
                  <a16:creationId xmlns:a16="http://schemas.microsoft.com/office/drawing/2014/main" xmlns="" id="{1B360C19-75E3-44D1-B6DC-E061A9FCE7DE}"/>
                </a:ext>
              </a:extLst>
            </p:cNvPr>
            <p:cNvGrpSpPr/>
            <p:nvPr/>
          </p:nvGrpSpPr>
          <p:grpSpPr>
            <a:xfrm>
              <a:off x="3513960" y="822333"/>
              <a:ext cx="3467813" cy="5906170"/>
              <a:chOff x="3513960" y="822333"/>
              <a:chExt cx="3467813" cy="5906170"/>
            </a:xfrm>
          </p:grpSpPr>
          <p:sp>
            <p:nvSpPr>
              <p:cNvPr id="32" name="TextBox 92">
                <a:extLst>
                  <a:ext uri="{FF2B5EF4-FFF2-40B4-BE49-F238E27FC236}">
                    <a16:creationId xmlns:a16="http://schemas.microsoft.com/office/drawing/2014/main" xmlns="" id="{F0A5C62E-0D4E-48D7-8671-B2AD9A782BBB}"/>
                  </a:ext>
                </a:extLst>
              </p:cNvPr>
              <p:cNvSpPr txBox="1"/>
              <p:nvPr/>
            </p:nvSpPr>
            <p:spPr>
              <a:xfrm>
                <a:off x="3513960" y="822333"/>
                <a:ext cx="3467813" cy="1072462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lvl="0" algn="ctr">
                  <a:buClrTx/>
                  <a:defRPr/>
                </a:pPr>
                <a:r>
                  <a:rPr lang="en-US" sz="1600" dirty="0" smtClean="0"/>
                  <a:t>rapid urbanization </a:t>
                </a:r>
              </a:p>
              <a:p>
                <a:pPr lvl="0" algn="ctr">
                  <a:buClrTx/>
                  <a:defRPr/>
                </a:pPr>
                <a:r>
                  <a:rPr lang="en-US" sz="1600" dirty="0" smtClean="0"/>
                  <a:t>and societal modernization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" name="Grupare 50">
                <a:extLst>
                  <a:ext uri="{FF2B5EF4-FFF2-40B4-BE49-F238E27FC236}">
                    <a16:creationId xmlns:a16="http://schemas.microsoft.com/office/drawing/2014/main" xmlns="" id="{5165415E-7979-4B3E-86F1-9B97300E6492}"/>
                  </a:ext>
                </a:extLst>
              </p:cNvPr>
              <p:cNvGrpSpPr/>
              <p:nvPr/>
            </p:nvGrpSpPr>
            <p:grpSpPr>
              <a:xfrm>
                <a:off x="4795029" y="1588159"/>
                <a:ext cx="1313945" cy="5140344"/>
                <a:chOff x="7205460" y="561973"/>
                <a:chExt cx="1878664" cy="5848050"/>
              </a:xfrm>
            </p:grpSpPr>
            <p:sp>
              <p:nvSpPr>
                <p:cNvPr id="28" name="Rectangle 10">
                  <a:extLst>
                    <a:ext uri="{FF2B5EF4-FFF2-40B4-BE49-F238E27FC236}">
                      <a16:creationId xmlns:a16="http://schemas.microsoft.com/office/drawing/2014/main" xmlns="" id="{3B8142EA-6D60-4F60-9BBB-786474795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 flipV="1">
                  <a:off x="4738497" y="3071016"/>
                  <a:ext cx="5838828" cy="820742"/>
                </a:xfrm>
                <a:prstGeom prst="homePlat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Text 73">
                  <a:extLst>
                    <a:ext uri="{FF2B5EF4-FFF2-40B4-BE49-F238E27FC236}">
                      <a16:creationId xmlns:a16="http://schemas.microsoft.com/office/drawing/2014/main" xmlns="" id="{7314DCA1-FBE5-417D-9FED-A7B0A7CE15CE}"/>
                    </a:ext>
                  </a:extLst>
                </p:cNvPr>
                <p:cNvSpPr txBox="1"/>
                <p:nvPr/>
              </p:nvSpPr>
              <p:spPr>
                <a:xfrm rot="16200000">
                  <a:off x="5424487" y="2750387"/>
                  <a:ext cx="5440609" cy="187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4472C4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ISOLATION</a:t>
                  </a:r>
                  <a:endPara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pic>
          <p:nvPicPr>
            <p:cNvPr id="17" name="Picture 75">
              <a:extLst>
                <a:ext uri="{FF2B5EF4-FFF2-40B4-BE49-F238E27FC236}">
                  <a16:creationId xmlns:a16="http://schemas.microsoft.com/office/drawing/2014/main" xmlns="" id="{AB414986-9EBA-4900-A485-F02A7BD7D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V="1">
              <a:off x="4413840" y="6289697"/>
              <a:ext cx="1464338" cy="430698"/>
            </a:xfrm>
            <a:prstGeom prst="rect">
              <a:avLst/>
            </a:prstGeom>
          </p:spPr>
        </p:pic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xmlns="" id="{FD4EDF1E-488C-4E90-B6EB-E1F26BD9AF68}"/>
              </a:ext>
            </a:extLst>
          </p:cNvPr>
          <p:cNvGrpSpPr/>
          <p:nvPr/>
        </p:nvGrpSpPr>
        <p:grpSpPr>
          <a:xfrm>
            <a:off x="1245141" y="1387224"/>
            <a:ext cx="2509736" cy="5324861"/>
            <a:chOff x="998572" y="1387223"/>
            <a:chExt cx="2714516" cy="5324861"/>
          </a:xfrm>
        </p:grpSpPr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xmlns="" id="{90D225F1-7806-4F37-AAA5-990FB7B8A88B}"/>
                </a:ext>
              </a:extLst>
            </p:cNvPr>
            <p:cNvGrpSpPr/>
            <p:nvPr/>
          </p:nvGrpSpPr>
          <p:grpSpPr>
            <a:xfrm>
              <a:off x="2645779" y="1387224"/>
              <a:ext cx="621196" cy="5241078"/>
              <a:chOff x="4132484" y="333374"/>
              <a:chExt cx="888179" cy="5962653"/>
            </a:xfrm>
          </p:grpSpPr>
          <p:sp>
            <p:nvSpPr>
              <p:cNvPr id="24" name="Rectangle 10">
                <a:extLst>
                  <a:ext uri="{FF2B5EF4-FFF2-40B4-BE49-F238E27FC236}">
                    <a16:creationId xmlns:a16="http://schemas.microsoft.com/office/drawing/2014/main" xmlns="" id="{EBD7CA15-3D48-4EBC-AD8C-25707E6EA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 flipH="1">
                <a:off x="1628965" y="2904330"/>
                <a:ext cx="5962653" cy="820742"/>
              </a:xfrm>
              <a:prstGeom prst="homePlat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Text 73">
                <a:extLst>
                  <a:ext uri="{FF2B5EF4-FFF2-40B4-BE49-F238E27FC236}">
                    <a16:creationId xmlns:a16="http://schemas.microsoft.com/office/drawing/2014/main" xmlns="" id="{AC386344-7E96-4B36-B6E0-873CE26509F9}"/>
                  </a:ext>
                </a:extLst>
              </p:cNvPr>
              <p:cNvSpPr txBox="1"/>
              <p:nvPr/>
            </p:nvSpPr>
            <p:spPr>
              <a:xfrm rot="5400000">
                <a:off x="2933090" y="2904331"/>
                <a:ext cx="3219528" cy="82073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LOW MOBILITY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" name="Picture 75">
              <a:extLst>
                <a:ext uri="{FF2B5EF4-FFF2-40B4-BE49-F238E27FC236}">
                  <a16:creationId xmlns:a16="http://schemas.microsoft.com/office/drawing/2014/main" xmlns="" id="{681DD207-5DC6-44F7-9BF7-9922706B5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48750" y="1387223"/>
              <a:ext cx="1464338" cy="430698"/>
            </a:xfrm>
            <a:prstGeom prst="rect">
              <a:avLst/>
            </a:prstGeom>
          </p:spPr>
        </p:pic>
        <p:sp>
          <p:nvSpPr>
            <p:cNvPr id="38" name="TextBox 92">
              <a:extLst>
                <a:ext uri="{FF2B5EF4-FFF2-40B4-BE49-F238E27FC236}">
                  <a16:creationId xmlns:a16="http://schemas.microsoft.com/office/drawing/2014/main" xmlns="" id="{08679008-174A-43D7-B973-994FC375885F}"/>
                </a:ext>
              </a:extLst>
            </p:cNvPr>
            <p:cNvSpPr txBox="1"/>
            <p:nvPr/>
          </p:nvSpPr>
          <p:spPr>
            <a:xfrm>
              <a:off x="998572" y="5662483"/>
              <a:ext cx="2062190" cy="1049601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 lvl="0">
                <a:buClrTx/>
                <a:defRPr/>
              </a:pPr>
              <a:r>
                <a:rPr lang="en-US" sz="2000" dirty="0" smtClean="0"/>
                <a:t>physical constraints – terrain, transport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40">
            <a:extLst>
              <a:ext uri="{FF2B5EF4-FFF2-40B4-BE49-F238E27FC236}">
                <a16:creationId xmlns:a16="http://schemas.microsoft.com/office/drawing/2014/main" xmlns="" id="{7AB86283-3BFE-461A-B15D-22B709CE6B51}"/>
              </a:ext>
            </a:extLst>
          </p:cNvPr>
          <p:cNvGrpSpPr/>
          <p:nvPr/>
        </p:nvGrpSpPr>
        <p:grpSpPr>
          <a:xfrm>
            <a:off x="0" y="1810812"/>
            <a:ext cx="8622438" cy="1840327"/>
            <a:chOff x="488275" y="1849721"/>
            <a:chExt cx="7350709" cy="1840327"/>
          </a:xfrm>
        </p:grpSpPr>
        <p:sp>
          <p:nvSpPr>
            <p:cNvPr id="36" name="TextBox 92">
              <a:extLst>
                <a:ext uri="{FF2B5EF4-FFF2-40B4-BE49-F238E27FC236}">
                  <a16:creationId xmlns:a16="http://schemas.microsoft.com/office/drawing/2014/main" xmlns="" id="{5C97F3EF-0B16-404D-BCC2-0C3F78A47DEB}"/>
                </a:ext>
              </a:extLst>
            </p:cNvPr>
            <p:cNvSpPr txBox="1"/>
            <p:nvPr/>
          </p:nvSpPr>
          <p:spPr>
            <a:xfrm>
              <a:off x="488275" y="1938186"/>
              <a:ext cx="1478964" cy="174615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8.6%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in India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1" kern="1200" baseline="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10.2%</a:t>
              </a:r>
              <a:r>
                <a:rPr lang="en-US" sz="1800" b="1" kern="1200" dirty="0" smtClean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 in Himachal Pradesh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xmlns="" id="{7F1DCA14-598D-4E2A-A041-61AABB8413B7}"/>
                </a:ext>
              </a:extLst>
            </p:cNvPr>
            <p:cNvGrpSpPr/>
            <p:nvPr/>
          </p:nvGrpSpPr>
          <p:grpSpPr>
            <a:xfrm>
              <a:off x="1940313" y="2409177"/>
              <a:ext cx="5895968" cy="721420"/>
              <a:chOff x="3123822" y="1496026"/>
              <a:chExt cx="8430003" cy="820742"/>
            </a:xfrm>
          </p:grpSpPr>
          <p:sp>
            <p:nvSpPr>
              <p:cNvPr id="22" name="Rectangle 10">
                <a:extLst>
                  <a:ext uri="{FF2B5EF4-FFF2-40B4-BE49-F238E27FC236}">
                    <a16:creationId xmlns:a16="http://schemas.microsoft.com/office/drawing/2014/main" xmlns="" id="{0664C69A-391E-4E42-9862-DE40C6C0A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123822" y="1496026"/>
                <a:ext cx="8430003" cy="820742"/>
              </a:xfrm>
              <a:prstGeom prst="homePlat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CasetăText 73">
                <a:extLst>
                  <a:ext uri="{FF2B5EF4-FFF2-40B4-BE49-F238E27FC236}">
                    <a16:creationId xmlns:a16="http://schemas.microsoft.com/office/drawing/2014/main" xmlns="" id="{B70E079A-323D-4D35-880B-62FAA52B8EE6}"/>
                  </a:ext>
                </a:extLst>
              </p:cNvPr>
              <p:cNvSpPr txBox="1"/>
              <p:nvPr/>
            </p:nvSpPr>
            <p:spPr>
              <a:xfrm>
                <a:off x="5025705" y="1601954"/>
                <a:ext cx="6315562" cy="63489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INCREASING GERIATRIC</a:t>
                </a:r>
                <a:r>
                  <a:rPr kumimoji="0" lang="en-US" sz="2000" b="1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POPULATIONS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4" name="Picture 75">
              <a:extLst>
                <a:ext uri="{FF2B5EF4-FFF2-40B4-BE49-F238E27FC236}">
                  <a16:creationId xmlns:a16="http://schemas.microsoft.com/office/drawing/2014/main" xmlns="" id="{9AA81A27-A826-481E-AFFC-A035D2F5E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 flipH="1">
              <a:off x="6747468" y="2598533"/>
              <a:ext cx="1840327" cy="3427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9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A nerve centre for elderly in these towns</a:t>
            </a:r>
          </a:p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Comprehensive care</a:t>
            </a:r>
          </a:p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Community support</a:t>
            </a:r>
          </a:p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Dovetailing with other National Health </a:t>
            </a:r>
            <a:r>
              <a:rPr lang="en-US" sz="3200" dirty="0" err="1" smtClean="0"/>
              <a:t>Programmes</a:t>
            </a:r>
            <a:r>
              <a:rPr lang="en-US" sz="3200" dirty="0" smtClean="0"/>
              <a:t> – NCD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, Free Drugs etc.</a:t>
            </a:r>
          </a:p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Convergence with other Government Schemes – Digital Literacy, legal services etc.</a:t>
            </a:r>
          </a:p>
          <a:p>
            <a:pPr marL="342900" lvl="0" indent="-342900" algn="just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err="1" smtClean="0"/>
              <a:t>Patronised</a:t>
            </a:r>
            <a:r>
              <a:rPr lang="en-US" sz="3200" dirty="0" smtClean="0"/>
              <a:t> by the political class as well - popularity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Scaling up in other areas</a:t>
            </a:r>
          </a:p>
          <a:p>
            <a:r>
              <a:rPr lang="en-US" dirty="0" smtClean="0"/>
              <a:t>Service delivery – convergence with telemedicine for specialist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2" descr="elderly3x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54797"/>
            <a:ext cx="9144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2"/>
          <p:cNvSpPr txBox="1"/>
          <p:nvPr/>
        </p:nvSpPr>
        <p:spPr>
          <a:xfrm>
            <a:off x="6400800" y="2590800"/>
            <a:ext cx="2438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Thanks</a:t>
            </a:r>
            <a:r>
              <a:rPr lang="en-US" sz="18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800" i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 Care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dirty="0" smtClean="0"/>
              <a:t>Geriatric care is currently an evolving science. </a:t>
            </a:r>
          </a:p>
          <a:p>
            <a:pPr algn="just"/>
            <a:r>
              <a:rPr lang="en-US" dirty="0" smtClean="0"/>
              <a:t>HCP training – most of the medical and paramedical curriculums do not have any separate subject on geriatric care</a:t>
            </a:r>
          </a:p>
          <a:p>
            <a:pPr algn="just"/>
            <a:r>
              <a:rPr lang="en-US" dirty="0" smtClean="0"/>
              <a:t>Multiple </a:t>
            </a:r>
            <a:r>
              <a:rPr lang="en-US" dirty="0" err="1" smtClean="0"/>
              <a:t>comorbidities</a:t>
            </a:r>
            <a:r>
              <a:rPr lang="en-US" dirty="0" smtClean="0"/>
              <a:t> – multidisciplinary approach required</a:t>
            </a:r>
          </a:p>
          <a:p>
            <a:pPr algn="just"/>
            <a:r>
              <a:rPr lang="en-US" dirty="0" smtClean="0"/>
              <a:t>Multiple psychological issues in addition to co-morbidities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Geriatric Care Models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Care </a:t>
            </a:r>
            <a:r>
              <a:rPr lang="en-US" dirty="0" err="1" smtClean="0"/>
              <a:t>Centres</a:t>
            </a:r>
            <a:r>
              <a:rPr lang="en-US" dirty="0" smtClean="0"/>
              <a:t> -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Provision of comprehensive services under a single roof.</a:t>
            </a:r>
          </a:p>
          <a:p>
            <a:r>
              <a:rPr lang="en-US" dirty="0" smtClean="0"/>
              <a:t>Focus on areas with high geriatric load particularly urban areas</a:t>
            </a:r>
          </a:p>
          <a:p>
            <a:r>
              <a:rPr lang="en-US" dirty="0" smtClean="0"/>
              <a:t>Community based setting – community support</a:t>
            </a:r>
          </a:p>
          <a:p>
            <a:r>
              <a:rPr lang="en-US" dirty="0" smtClean="0"/>
              <a:t>Physical and mental engagement</a:t>
            </a:r>
          </a:p>
          <a:p>
            <a:r>
              <a:rPr lang="en-US" dirty="0" smtClean="0"/>
              <a:t>Provision of Health Care services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2ED28B6-1B62-4808-8F30-2FA13E7A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1"/>
            <a:ext cx="7886700" cy="1325563"/>
          </a:xfrm>
        </p:spPr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xmlns="" id="{8CD8F166-9152-4FEA-A0C4-C64026D8DBF3}"/>
              </a:ext>
            </a:extLst>
          </p:cNvPr>
          <p:cNvSpPr/>
          <p:nvPr/>
        </p:nvSpPr>
        <p:spPr>
          <a:xfrm rot="17448670">
            <a:off x="3220511" y="1707573"/>
            <a:ext cx="3671996" cy="30757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874152"/>
              </a:avLst>
            </a:prstTxWarp>
            <a:spAutoFit/>
          </a:bodyPr>
          <a:lstStyle/>
          <a:p>
            <a:pPr algn="ctr"/>
            <a:r>
              <a:rPr lang="en-IN" sz="1600" b="1" u="sng" dirty="0">
                <a:solidFill>
                  <a:schemeClr val="bg1"/>
                </a:solidFill>
                <a:latin typeface="Roboto"/>
              </a:rPr>
              <a:t>Trainings </a:t>
            </a:r>
            <a:r>
              <a:rPr lang="en-IN" sz="1600" dirty="0">
                <a:solidFill>
                  <a:schemeClr val="bg1"/>
                </a:solidFill>
                <a:latin typeface="Roboto"/>
              </a:rPr>
              <a:t>using IT platforms</a:t>
            </a:r>
          </a:p>
          <a:p>
            <a:pPr algn="ctr"/>
            <a:endParaRPr lang="en-IN" sz="1600" b="1" u="sng" dirty="0">
              <a:latin typeface="Roboto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17103F4-A132-4632-8C62-60726F6E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1508" y="6305862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A4148-0428-4C59-A367-E0A00B4778C2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183">
            <a:extLst>
              <a:ext uri="{FF2B5EF4-FFF2-40B4-BE49-F238E27FC236}">
                <a16:creationId xmlns:a16="http://schemas.microsoft.com/office/drawing/2014/main" xmlns="" id="{3C5FF43A-1398-40BE-8EC5-9DD6C616969B}"/>
              </a:ext>
            </a:extLst>
          </p:cNvPr>
          <p:cNvGrpSpPr/>
          <p:nvPr/>
        </p:nvGrpSpPr>
        <p:grpSpPr>
          <a:xfrm>
            <a:off x="3015574" y="233465"/>
            <a:ext cx="1905496" cy="3388424"/>
            <a:chOff x="-1405570" y="1117217"/>
            <a:chExt cx="2006789" cy="2609341"/>
          </a:xfrm>
        </p:grpSpPr>
        <p:sp>
          <p:nvSpPr>
            <p:cNvPr id="83" name="Freeform 51">
              <a:extLst>
                <a:ext uri="{FF2B5EF4-FFF2-40B4-BE49-F238E27FC236}">
                  <a16:creationId xmlns:a16="http://schemas.microsoft.com/office/drawing/2014/main" xmlns="" id="{C5DF438D-D4A1-4E7E-B917-B27A5FFFA536}"/>
                </a:ext>
              </a:extLst>
            </p:cNvPr>
            <p:cNvSpPr/>
            <p:nvPr/>
          </p:nvSpPr>
          <p:spPr>
            <a:xfrm>
              <a:off x="-1405570" y="1117217"/>
              <a:ext cx="2006789" cy="2609341"/>
            </a:xfrm>
            <a:custGeom>
              <a:avLst/>
              <a:gdLst>
                <a:gd name="connsiteX0" fmla="*/ 1800585 w 1800585"/>
                <a:gd name="connsiteY0" fmla="*/ 0 h 3116661"/>
                <a:gd name="connsiteX1" fmla="*/ 1800585 w 1800585"/>
                <a:gd name="connsiteY1" fmla="*/ 1315291 h 3116661"/>
                <a:gd name="connsiteX2" fmla="*/ 1800584 w 1800585"/>
                <a:gd name="connsiteY2" fmla="*/ 1315291 h 3116661"/>
                <a:gd name="connsiteX3" fmla="*/ 1800584 w 1800585"/>
                <a:gd name="connsiteY3" fmla="*/ 3116661 h 3116661"/>
                <a:gd name="connsiteX4" fmla="*/ 0 w 1800585"/>
                <a:gd name="connsiteY4" fmla="*/ 1316078 h 3116661"/>
                <a:gd name="connsiteX5" fmla="*/ 845 w 1800585"/>
                <a:gd name="connsiteY5" fmla="*/ 1315291 h 3116661"/>
                <a:gd name="connsiteX6" fmla="*/ 0 w 1800585"/>
                <a:gd name="connsiteY6" fmla="*/ 1315291 h 3116661"/>
                <a:gd name="connsiteX7" fmla="*/ 10093 w 1800585"/>
                <a:gd name="connsiteY7" fmla="*/ 1258072 h 3116661"/>
                <a:gd name="connsiteX8" fmla="*/ 1699804 w 1800585"/>
                <a:gd name="connsiteY8" fmla="*/ 4126 h 3116661"/>
                <a:gd name="connsiteX9" fmla="*/ 1800585 w 1800585"/>
                <a:gd name="connsiteY9" fmla="*/ 0 h 311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585" h="3116661">
                  <a:moveTo>
                    <a:pt x="1800585" y="0"/>
                  </a:moveTo>
                  <a:lnTo>
                    <a:pt x="1800585" y="1315291"/>
                  </a:lnTo>
                  <a:lnTo>
                    <a:pt x="1800584" y="1315291"/>
                  </a:lnTo>
                  <a:lnTo>
                    <a:pt x="1800584" y="3116661"/>
                  </a:lnTo>
                  <a:lnTo>
                    <a:pt x="0" y="1316078"/>
                  </a:lnTo>
                  <a:lnTo>
                    <a:pt x="845" y="1315291"/>
                  </a:lnTo>
                  <a:lnTo>
                    <a:pt x="0" y="1315291"/>
                  </a:lnTo>
                  <a:lnTo>
                    <a:pt x="10093" y="1258072"/>
                  </a:lnTo>
                  <a:cubicBezTo>
                    <a:pt x="167977" y="590145"/>
                    <a:pt x="852467" y="73877"/>
                    <a:pt x="1699804" y="4126"/>
                  </a:cubicBezTo>
                  <a:lnTo>
                    <a:pt x="1800585" y="0"/>
                  </a:lnTo>
                  <a:close/>
                </a:path>
              </a:pathLst>
            </a:custGeom>
            <a:solidFill>
              <a:srgbClr val="F7941D"/>
            </a:solidFill>
            <a:ln w="25400" cap="flat" cmpd="sng" algn="ctr">
              <a:noFill/>
              <a:prstDash val="solid"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8FF75538-0CB8-432D-984C-59B8B27D4E65}"/>
                </a:ext>
              </a:extLst>
            </p:cNvPr>
            <p:cNvSpPr/>
            <p:nvPr/>
          </p:nvSpPr>
          <p:spPr>
            <a:xfrm rot="6852">
              <a:off x="-1159689" y="1842649"/>
              <a:ext cx="1587916" cy="56882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</a:rPr>
                <a:t>LEGAL AID AND COUNSELLING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9" name="Group 184">
            <a:extLst>
              <a:ext uri="{FF2B5EF4-FFF2-40B4-BE49-F238E27FC236}">
                <a16:creationId xmlns:a16="http://schemas.microsoft.com/office/drawing/2014/main" xmlns="" id="{7BACAE57-0E13-46F9-BF51-08A31A25D68E}"/>
              </a:ext>
            </a:extLst>
          </p:cNvPr>
          <p:cNvGrpSpPr/>
          <p:nvPr/>
        </p:nvGrpSpPr>
        <p:grpSpPr>
          <a:xfrm>
            <a:off x="4873558" y="505838"/>
            <a:ext cx="2451370" cy="3164417"/>
            <a:chOff x="3085728" y="1442118"/>
            <a:chExt cx="1845084" cy="2332807"/>
          </a:xfrm>
        </p:grpSpPr>
        <p:sp>
          <p:nvSpPr>
            <p:cNvPr id="84" name="Freeform 50">
              <a:extLst>
                <a:ext uri="{FF2B5EF4-FFF2-40B4-BE49-F238E27FC236}">
                  <a16:creationId xmlns:a16="http://schemas.microsoft.com/office/drawing/2014/main" xmlns="" id="{B602B8EB-5DF2-4DC7-80FD-298DC1AD0333}"/>
                </a:ext>
              </a:extLst>
            </p:cNvPr>
            <p:cNvSpPr/>
            <p:nvPr/>
          </p:nvSpPr>
          <p:spPr>
            <a:xfrm>
              <a:off x="3085728" y="1442118"/>
              <a:ext cx="1845084" cy="2332807"/>
            </a:xfrm>
            <a:custGeom>
              <a:avLst/>
              <a:gdLst>
                <a:gd name="connsiteX0" fmla="*/ 792374 w 2203814"/>
                <a:gd name="connsiteY0" fmla="*/ 100 h 2786362"/>
                <a:gd name="connsiteX1" fmla="*/ 2129633 w 2203814"/>
                <a:gd name="connsiteY1" fmla="*/ 514204 h 2786362"/>
                <a:gd name="connsiteX2" fmla="*/ 2203814 w 2203814"/>
                <a:gd name="connsiteY2" fmla="*/ 582550 h 2786362"/>
                <a:gd name="connsiteX3" fmla="*/ 1273763 w 2203814"/>
                <a:gd name="connsiteY3" fmla="*/ 1512602 h 2786362"/>
                <a:gd name="connsiteX4" fmla="*/ 1273762 w 2203814"/>
                <a:gd name="connsiteY4" fmla="*/ 1512601 h 2786362"/>
                <a:gd name="connsiteX5" fmla="*/ 1 w 2203814"/>
                <a:gd name="connsiteY5" fmla="*/ 2786362 h 2786362"/>
                <a:gd name="connsiteX6" fmla="*/ 0 w 2203814"/>
                <a:gd name="connsiteY6" fmla="*/ 239952 h 2786362"/>
                <a:gd name="connsiteX7" fmla="*/ 1154 w 2203814"/>
                <a:gd name="connsiteY7" fmla="*/ 239993 h 2786362"/>
                <a:gd name="connsiteX8" fmla="*/ 557 w 2203814"/>
                <a:gd name="connsiteY8" fmla="*/ 239396 h 2786362"/>
                <a:gd name="connsiteX9" fmla="*/ 48153 w 2203814"/>
                <a:gd name="connsiteY9" fmla="*/ 206073 h 2786362"/>
                <a:gd name="connsiteX10" fmla="*/ 792374 w 2203814"/>
                <a:gd name="connsiteY10" fmla="*/ 100 h 2786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3814" h="2786362">
                  <a:moveTo>
                    <a:pt x="792374" y="100"/>
                  </a:moveTo>
                  <a:cubicBezTo>
                    <a:pt x="1240681" y="-4777"/>
                    <a:pt x="1724334" y="170557"/>
                    <a:pt x="2129633" y="514204"/>
                  </a:cubicBezTo>
                  <a:lnTo>
                    <a:pt x="2203814" y="582550"/>
                  </a:lnTo>
                  <a:lnTo>
                    <a:pt x="1273763" y="1512602"/>
                  </a:lnTo>
                  <a:lnTo>
                    <a:pt x="1273762" y="1512601"/>
                  </a:lnTo>
                  <a:lnTo>
                    <a:pt x="1" y="2786362"/>
                  </a:lnTo>
                  <a:lnTo>
                    <a:pt x="0" y="239952"/>
                  </a:lnTo>
                  <a:lnTo>
                    <a:pt x="1154" y="239993"/>
                  </a:lnTo>
                  <a:lnTo>
                    <a:pt x="557" y="239396"/>
                  </a:lnTo>
                  <a:lnTo>
                    <a:pt x="48153" y="206073"/>
                  </a:lnTo>
                  <a:cubicBezTo>
                    <a:pt x="267130" y="70827"/>
                    <a:pt x="523389" y="3026"/>
                    <a:pt x="792374" y="100"/>
                  </a:cubicBezTo>
                  <a:close/>
                </a:path>
              </a:pathLst>
            </a:custGeom>
            <a:solidFill>
              <a:srgbClr val="EF3E36"/>
            </a:solidFill>
            <a:ln w="25400" cap="flat" cmpd="sng" algn="ctr">
              <a:noFill/>
              <a:prstDash val="solid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B792F5EA-74B6-4273-B60E-600C0056B8D4}"/>
                </a:ext>
              </a:extLst>
            </p:cNvPr>
            <p:cNvSpPr/>
            <p:nvPr/>
          </p:nvSpPr>
          <p:spPr>
            <a:xfrm>
              <a:off x="3088600" y="1769143"/>
              <a:ext cx="1294376" cy="36302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u="sng" kern="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Roboto"/>
                </a:rPr>
                <a:t>PHYSICAL ACTIVITES</a:t>
              </a:r>
              <a:endParaRPr kumimoji="0" lang="en-US" sz="1600" i="0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uLnTx/>
                <a:uFillTx/>
                <a:latin typeface="Roboto"/>
              </a:endParaRPr>
            </a:p>
          </p:txBody>
        </p:sp>
      </p:grpSp>
      <p:grpSp>
        <p:nvGrpSpPr>
          <p:cNvPr id="10" name="Group 185">
            <a:extLst>
              <a:ext uri="{FF2B5EF4-FFF2-40B4-BE49-F238E27FC236}">
                <a16:creationId xmlns:a16="http://schemas.microsoft.com/office/drawing/2014/main" xmlns="" id="{71FFD71B-8C8C-4411-8642-B12A42A02113}"/>
              </a:ext>
            </a:extLst>
          </p:cNvPr>
          <p:cNvGrpSpPr/>
          <p:nvPr/>
        </p:nvGrpSpPr>
        <p:grpSpPr>
          <a:xfrm>
            <a:off x="4844375" y="1643975"/>
            <a:ext cx="3385226" cy="2094647"/>
            <a:chOff x="3086387" y="2267707"/>
            <a:chExt cx="2609341" cy="1507492"/>
          </a:xfrm>
        </p:grpSpPr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xmlns="" id="{F9768FC2-25B1-4B8C-A0BA-923EB6BEFD49}"/>
                </a:ext>
              </a:extLst>
            </p:cNvPr>
            <p:cNvSpPr/>
            <p:nvPr/>
          </p:nvSpPr>
          <p:spPr>
            <a:xfrm>
              <a:off x="3086387" y="2267707"/>
              <a:ext cx="2609341" cy="1507492"/>
            </a:xfrm>
            <a:custGeom>
              <a:avLst/>
              <a:gdLst>
                <a:gd name="connsiteX0" fmla="*/ 1800583 w 3116661"/>
                <a:gd name="connsiteY0" fmla="*/ 0 h 1800585"/>
                <a:gd name="connsiteX1" fmla="*/ 1801370 w 3116661"/>
                <a:gd name="connsiteY1" fmla="*/ 845 h 1800585"/>
                <a:gd name="connsiteX2" fmla="*/ 1801370 w 3116661"/>
                <a:gd name="connsiteY2" fmla="*/ 0 h 1800585"/>
                <a:gd name="connsiteX3" fmla="*/ 1858589 w 3116661"/>
                <a:gd name="connsiteY3" fmla="*/ 10093 h 1800585"/>
                <a:gd name="connsiteX4" fmla="*/ 3112535 w 3116661"/>
                <a:gd name="connsiteY4" fmla="*/ 1699804 h 1800585"/>
                <a:gd name="connsiteX5" fmla="*/ 3116661 w 3116661"/>
                <a:gd name="connsiteY5" fmla="*/ 1800585 h 1800585"/>
                <a:gd name="connsiteX6" fmla="*/ 1801370 w 3116661"/>
                <a:gd name="connsiteY6" fmla="*/ 1800585 h 1800585"/>
                <a:gd name="connsiteX7" fmla="*/ 1801370 w 3116661"/>
                <a:gd name="connsiteY7" fmla="*/ 1800584 h 1800585"/>
                <a:gd name="connsiteX8" fmla="*/ 0 w 3116661"/>
                <a:gd name="connsiteY8" fmla="*/ 1800584 h 1800585"/>
                <a:gd name="connsiteX9" fmla="*/ 1800583 w 3116661"/>
                <a:gd name="connsiteY9" fmla="*/ 0 h 180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661" h="1800585">
                  <a:moveTo>
                    <a:pt x="1800583" y="0"/>
                  </a:moveTo>
                  <a:lnTo>
                    <a:pt x="1801370" y="845"/>
                  </a:lnTo>
                  <a:lnTo>
                    <a:pt x="1801370" y="0"/>
                  </a:lnTo>
                  <a:lnTo>
                    <a:pt x="1858589" y="10093"/>
                  </a:lnTo>
                  <a:cubicBezTo>
                    <a:pt x="2526516" y="167976"/>
                    <a:pt x="3042784" y="852466"/>
                    <a:pt x="3112535" y="1699804"/>
                  </a:cubicBezTo>
                  <a:lnTo>
                    <a:pt x="3116661" y="1800585"/>
                  </a:lnTo>
                  <a:lnTo>
                    <a:pt x="1801370" y="1800585"/>
                  </a:lnTo>
                  <a:lnTo>
                    <a:pt x="1801370" y="1800584"/>
                  </a:lnTo>
                  <a:lnTo>
                    <a:pt x="0" y="1800584"/>
                  </a:lnTo>
                  <a:lnTo>
                    <a:pt x="1800583" y="0"/>
                  </a:lnTo>
                  <a:close/>
                </a:path>
              </a:pathLst>
            </a:custGeom>
            <a:solidFill>
              <a:srgbClr val="A01F62"/>
            </a:solidFill>
            <a:ln w="25400" cap="flat" cmpd="sng" algn="ctr">
              <a:noFill/>
              <a:prstDash val="solid"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C585B4DD-52FE-4D06-96EA-C9AF1F30757B}"/>
                </a:ext>
              </a:extLst>
            </p:cNvPr>
            <p:cNvSpPr/>
            <p:nvPr/>
          </p:nvSpPr>
          <p:spPr>
            <a:xfrm>
              <a:off x="4145112" y="2936680"/>
              <a:ext cx="1340790" cy="31010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"/>
                </a:rPr>
                <a:t>MENTAL ENGAGEMENT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11" name="Group 186">
            <a:extLst>
              <a:ext uri="{FF2B5EF4-FFF2-40B4-BE49-F238E27FC236}">
                <a16:creationId xmlns:a16="http://schemas.microsoft.com/office/drawing/2014/main" xmlns="" id="{678FAA3E-2367-420A-B1D2-8FDCCA813DBA}"/>
              </a:ext>
            </a:extLst>
          </p:cNvPr>
          <p:cNvGrpSpPr/>
          <p:nvPr/>
        </p:nvGrpSpPr>
        <p:grpSpPr>
          <a:xfrm>
            <a:off x="4743466" y="3706241"/>
            <a:ext cx="3291581" cy="1955258"/>
            <a:chOff x="3086658" y="3775855"/>
            <a:chExt cx="2332806" cy="1845084"/>
          </a:xfrm>
        </p:grpSpPr>
        <p:sp>
          <p:nvSpPr>
            <p:cNvPr id="87" name="Freeform 47">
              <a:extLst>
                <a:ext uri="{FF2B5EF4-FFF2-40B4-BE49-F238E27FC236}">
                  <a16:creationId xmlns:a16="http://schemas.microsoft.com/office/drawing/2014/main" xmlns="" id="{E083C532-6F98-4AEA-8D51-98CB59C4A613}"/>
                </a:ext>
              </a:extLst>
            </p:cNvPr>
            <p:cNvSpPr/>
            <p:nvPr/>
          </p:nvSpPr>
          <p:spPr>
            <a:xfrm>
              <a:off x="3086658" y="3775855"/>
              <a:ext cx="2332806" cy="1845084"/>
            </a:xfrm>
            <a:custGeom>
              <a:avLst/>
              <a:gdLst>
                <a:gd name="connsiteX0" fmla="*/ 2546410 w 2786361"/>
                <a:gd name="connsiteY0" fmla="*/ 0 h 2203814"/>
                <a:gd name="connsiteX1" fmla="*/ 2546369 w 2786361"/>
                <a:gd name="connsiteY1" fmla="*/ 1154 h 2203814"/>
                <a:gd name="connsiteX2" fmla="*/ 2546966 w 2786361"/>
                <a:gd name="connsiteY2" fmla="*/ 557 h 2203814"/>
                <a:gd name="connsiteX3" fmla="*/ 2580289 w 2786361"/>
                <a:gd name="connsiteY3" fmla="*/ 48153 h 2203814"/>
                <a:gd name="connsiteX4" fmla="*/ 2272158 w 2786361"/>
                <a:gd name="connsiteY4" fmla="*/ 2129633 h 2203814"/>
                <a:gd name="connsiteX5" fmla="*/ 2203812 w 2786361"/>
                <a:gd name="connsiteY5" fmla="*/ 2203814 h 2203814"/>
                <a:gd name="connsiteX6" fmla="*/ 1273761 w 2786361"/>
                <a:gd name="connsiteY6" fmla="*/ 1273763 h 2203814"/>
                <a:gd name="connsiteX7" fmla="*/ 1273762 w 2786361"/>
                <a:gd name="connsiteY7" fmla="*/ 1273762 h 2203814"/>
                <a:gd name="connsiteX8" fmla="*/ 0 w 2786361"/>
                <a:gd name="connsiteY8" fmla="*/ 1 h 2203814"/>
                <a:gd name="connsiteX9" fmla="*/ 2546410 w 2786361"/>
                <a:gd name="connsiteY9" fmla="*/ 0 h 220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6361" h="2203814">
                  <a:moveTo>
                    <a:pt x="2546410" y="0"/>
                  </a:moveTo>
                  <a:lnTo>
                    <a:pt x="2546369" y="1154"/>
                  </a:lnTo>
                  <a:lnTo>
                    <a:pt x="2546966" y="557"/>
                  </a:lnTo>
                  <a:lnTo>
                    <a:pt x="2580289" y="48153"/>
                  </a:lnTo>
                  <a:cubicBezTo>
                    <a:pt x="2940945" y="632089"/>
                    <a:pt x="2821994" y="1481154"/>
                    <a:pt x="2272158" y="2129633"/>
                  </a:cubicBezTo>
                  <a:lnTo>
                    <a:pt x="2203812" y="2203814"/>
                  </a:lnTo>
                  <a:lnTo>
                    <a:pt x="1273761" y="1273763"/>
                  </a:lnTo>
                  <a:lnTo>
                    <a:pt x="1273762" y="1273762"/>
                  </a:lnTo>
                  <a:lnTo>
                    <a:pt x="0" y="1"/>
                  </a:lnTo>
                  <a:lnTo>
                    <a:pt x="2546410" y="0"/>
                  </a:lnTo>
                  <a:close/>
                </a:path>
              </a:pathLst>
            </a:custGeom>
            <a:solidFill>
              <a:srgbClr val="0E74BC"/>
            </a:solidFill>
            <a:ln w="25400" cap="flat" cmpd="sng" algn="ctr">
              <a:noFill/>
              <a:prstDash val="solid"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BCAE4679-B30D-49CB-9F60-427BE505F024}"/>
                </a:ext>
              </a:extLst>
            </p:cNvPr>
            <p:cNvSpPr/>
            <p:nvPr/>
          </p:nvSpPr>
          <p:spPr>
            <a:xfrm>
              <a:off x="4142626" y="4257347"/>
              <a:ext cx="1262570" cy="40660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"/>
                </a:rPr>
                <a:t>COMMUNITY SUPPORT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12" name="Group 187">
            <a:extLst>
              <a:ext uri="{FF2B5EF4-FFF2-40B4-BE49-F238E27FC236}">
                <a16:creationId xmlns:a16="http://schemas.microsoft.com/office/drawing/2014/main" xmlns="" id="{F5663E5C-61E1-4D77-9E18-7C0422EBE21A}"/>
              </a:ext>
            </a:extLst>
          </p:cNvPr>
          <p:cNvGrpSpPr/>
          <p:nvPr/>
        </p:nvGrpSpPr>
        <p:grpSpPr>
          <a:xfrm>
            <a:off x="4885639" y="3745150"/>
            <a:ext cx="2079363" cy="2752928"/>
            <a:chOff x="3434232" y="3947095"/>
            <a:chExt cx="1352920" cy="3080787"/>
          </a:xfrm>
        </p:grpSpPr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xmlns="" id="{0B08FE02-B0DB-4DBE-9ED2-C53DD3E76B6D}"/>
                </a:ext>
              </a:extLst>
            </p:cNvPr>
            <p:cNvSpPr/>
            <p:nvPr/>
          </p:nvSpPr>
          <p:spPr>
            <a:xfrm>
              <a:off x="3434232" y="3947095"/>
              <a:ext cx="1352920" cy="3080787"/>
            </a:xfrm>
            <a:custGeom>
              <a:avLst/>
              <a:gdLst>
                <a:gd name="connsiteX0" fmla="*/ 1 w 1800585"/>
                <a:gd name="connsiteY0" fmla="*/ 0 h 3116661"/>
                <a:gd name="connsiteX1" fmla="*/ 1800585 w 1800585"/>
                <a:gd name="connsiteY1" fmla="*/ 1800583 h 3116661"/>
                <a:gd name="connsiteX2" fmla="*/ 1799740 w 1800585"/>
                <a:gd name="connsiteY2" fmla="*/ 1801370 h 3116661"/>
                <a:gd name="connsiteX3" fmla="*/ 1800585 w 1800585"/>
                <a:gd name="connsiteY3" fmla="*/ 1801370 h 3116661"/>
                <a:gd name="connsiteX4" fmla="*/ 1790492 w 1800585"/>
                <a:gd name="connsiteY4" fmla="*/ 1858589 h 3116661"/>
                <a:gd name="connsiteX5" fmla="*/ 100782 w 1800585"/>
                <a:gd name="connsiteY5" fmla="*/ 3112535 h 3116661"/>
                <a:gd name="connsiteX6" fmla="*/ 0 w 1800585"/>
                <a:gd name="connsiteY6" fmla="*/ 3116661 h 3116661"/>
                <a:gd name="connsiteX7" fmla="*/ 0 w 1800585"/>
                <a:gd name="connsiteY7" fmla="*/ 1801370 h 3116661"/>
                <a:gd name="connsiteX8" fmla="*/ 1 w 1800585"/>
                <a:gd name="connsiteY8" fmla="*/ 1801370 h 3116661"/>
                <a:gd name="connsiteX9" fmla="*/ 1 w 1800585"/>
                <a:gd name="connsiteY9" fmla="*/ 0 h 311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585" h="3116661">
                  <a:moveTo>
                    <a:pt x="1" y="0"/>
                  </a:moveTo>
                  <a:lnTo>
                    <a:pt x="1800585" y="1800583"/>
                  </a:lnTo>
                  <a:lnTo>
                    <a:pt x="1799740" y="1801370"/>
                  </a:lnTo>
                  <a:lnTo>
                    <a:pt x="1800585" y="1801370"/>
                  </a:lnTo>
                  <a:lnTo>
                    <a:pt x="1790492" y="1858589"/>
                  </a:lnTo>
                  <a:cubicBezTo>
                    <a:pt x="1632609" y="2526516"/>
                    <a:pt x="948119" y="3042784"/>
                    <a:pt x="100782" y="3112535"/>
                  </a:cubicBezTo>
                  <a:lnTo>
                    <a:pt x="0" y="3116661"/>
                  </a:lnTo>
                  <a:lnTo>
                    <a:pt x="0" y="1801370"/>
                  </a:lnTo>
                  <a:lnTo>
                    <a:pt x="1" y="18013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A6CC"/>
            </a:solidFill>
            <a:ln w="25400" cap="flat" cmpd="sng" algn="ctr">
              <a:noFill/>
              <a:prstDash val="solid"/>
            </a:ln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4B5DC245-69C6-4BAA-ACB5-DD3A081EAB74}"/>
                </a:ext>
              </a:extLst>
            </p:cNvPr>
            <p:cNvSpPr/>
            <p:nvPr/>
          </p:nvSpPr>
          <p:spPr>
            <a:xfrm>
              <a:off x="3609919" y="5271566"/>
              <a:ext cx="771786" cy="24110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"/>
                </a:rPr>
                <a:t>RECREATION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</a:endParaRPr>
            </a:p>
          </p:txBody>
        </p:sp>
      </p:grpSp>
      <p:grpSp>
        <p:nvGrpSpPr>
          <p:cNvPr id="13" name="Group 188">
            <a:extLst>
              <a:ext uri="{FF2B5EF4-FFF2-40B4-BE49-F238E27FC236}">
                <a16:creationId xmlns:a16="http://schemas.microsoft.com/office/drawing/2014/main" xmlns="" id="{DD491286-9B37-4D8C-92F9-83C80E3A2A87}"/>
              </a:ext>
            </a:extLst>
          </p:cNvPr>
          <p:cNvGrpSpPr/>
          <p:nvPr/>
        </p:nvGrpSpPr>
        <p:grpSpPr>
          <a:xfrm>
            <a:off x="2655651" y="3424136"/>
            <a:ext cx="2305093" cy="3180945"/>
            <a:chOff x="-1833297" y="3611415"/>
            <a:chExt cx="1845084" cy="2332806"/>
          </a:xfrm>
        </p:grpSpPr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xmlns="" id="{96F63805-AFF5-4868-AE0D-CD38218F1216}"/>
                </a:ext>
              </a:extLst>
            </p:cNvPr>
            <p:cNvSpPr/>
            <p:nvPr/>
          </p:nvSpPr>
          <p:spPr>
            <a:xfrm>
              <a:off x="-1833297" y="3611415"/>
              <a:ext cx="1845084" cy="2332806"/>
            </a:xfrm>
            <a:custGeom>
              <a:avLst/>
              <a:gdLst>
                <a:gd name="connsiteX0" fmla="*/ 2203813 w 2203813"/>
                <a:gd name="connsiteY0" fmla="*/ 0 h 2786361"/>
                <a:gd name="connsiteX1" fmla="*/ 2203813 w 2203813"/>
                <a:gd name="connsiteY1" fmla="*/ 2546410 h 2786361"/>
                <a:gd name="connsiteX2" fmla="*/ 2202659 w 2203813"/>
                <a:gd name="connsiteY2" fmla="*/ 2546369 h 2786361"/>
                <a:gd name="connsiteX3" fmla="*/ 2203257 w 2203813"/>
                <a:gd name="connsiteY3" fmla="*/ 2546967 h 2786361"/>
                <a:gd name="connsiteX4" fmla="*/ 2155660 w 2203813"/>
                <a:gd name="connsiteY4" fmla="*/ 2580289 h 2786361"/>
                <a:gd name="connsiteX5" fmla="*/ 74180 w 2203813"/>
                <a:gd name="connsiteY5" fmla="*/ 2272158 h 2786361"/>
                <a:gd name="connsiteX6" fmla="*/ 0 w 2203813"/>
                <a:gd name="connsiteY6" fmla="*/ 2203812 h 2786361"/>
                <a:gd name="connsiteX7" fmla="*/ 930051 w 2203813"/>
                <a:gd name="connsiteY7" fmla="*/ 1273761 h 2786361"/>
                <a:gd name="connsiteX8" fmla="*/ 930051 w 2203813"/>
                <a:gd name="connsiteY8" fmla="*/ 1273762 h 2786361"/>
                <a:gd name="connsiteX9" fmla="*/ 2203813 w 2203813"/>
                <a:gd name="connsiteY9" fmla="*/ 0 h 278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3813" h="2786361">
                  <a:moveTo>
                    <a:pt x="2203813" y="0"/>
                  </a:moveTo>
                  <a:lnTo>
                    <a:pt x="2203813" y="2546410"/>
                  </a:lnTo>
                  <a:lnTo>
                    <a:pt x="2202659" y="2546369"/>
                  </a:lnTo>
                  <a:lnTo>
                    <a:pt x="2203257" y="2546967"/>
                  </a:lnTo>
                  <a:lnTo>
                    <a:pt x="2155660" y="2580289"/>
                  </a:lnTo>
                  <a:cubicBezTo>
                    <a:pt x="1571724" y="2940945"/>
                    <a:pt x="722660" y="2821994"/>
                    <a:pt x="74180" y="2272158"/>
                  </a:cubicBezTo>
                  <a:lnTo>
                    <a:pt x="0" y="2203812"/>
                  </a:lnTo>
                  <a:lnTo>
                    <a:pt x="930051" y="1273761"/>
                  </a:lnTo>
                  <a:lnTo>
                    <a:pt x="930051" y="1273762"/>
                  </a:lnTo>
                  <a:lnTo>
                    <a:pt x="2203813" y="0"/>
                  </a:lnTo>
                  <a:close/>
                </a:path>
              </a:pathLst>
            </a:custGeom>
            <a:solidFill>
              <a:srgbClr val="8CC63E"/>
            </a:solidFill>
            <a:ln w="25400" cap="flat" cmpd="sng" algn="ctr">
              <a:noFill/>
              <a:prstDash val="soli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5D805D7D-C686-4723-A0B6-579E8E25C982}"/>
                </a:ext>
              </a:extLst>
            </p:cNvPr>
            <p:cNvSpPr/>
            <p:nvPr/>
          </p:nvSpPr>
          <p:spPr>
            <a:xfrm>
              <a:off x="-1323605" y="5066387"/>
              <a:ext cx="1125450" cy="54171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"/>
                </a:rPr>
                <a:t>Health Care</a:t>
              </a:r>
              <a:endPara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"/>
              </a:endParaRPr>
            </a:p>
          </p:txBody>
        </p:sp>
      </p:grpSp>
      <p:grpSp>
        <p:nvGrpSpPr>
          <p:cNvPr id="14" name="Group 189">
            <a:extLst>
              <a:ext uri="{FF2B5EF4-FFF2-40B4-BE49-F238E27FC236}">
                <a16:creationId xmlns:a16="http://schemas.microsoft.com/office/drawing/2014/main" xmlns="" id="{B46D6262-E50E-43F0-97C6-C1DEADF1BA4F}"/>
              </a:ext>
            </a:extLst>
          </p:cNvPr>
          <p:cNvGrpSpPr/>
          <p:nvPr/>
        </p:nvGrpSpPr>
        <p:grpSpPr>
          <a:xfrm>
            <a:off x="1575881" y="3370284"/>
            <a:ext cx="3433862" cy="2242576"/>
            <a:chOff x="475728" y="3776512"/>
            <a:chExt cx="2609341" cy="1507492"/>
          </a:xfrm>
        </p:grpSpPr>
        <p:sp>
          <p:nvSpPr>
            <p:cNvPr id="88" name="Freeform 46">
              <a:extLst>
                <a:ext uri="{FF2B5EF4-FFF2-40B4-BE49-F238E27FC236}">
                  <a16:creationId xmlns:a16="http://schemas.microsoft.com/office/drawing/2014/main" xmlns="" id="{B8CDC0EF-AB4D-4019-B88F-56AAB70BFC0F}"/>
                </a:ext>
              </a:extLst>
            </p:cNvPr>
            <p:cNvSpPr/>
            <p:nvPr/>
          </p:nvSpPr>
          <p:spPr>
            <a:xfrm>
              <a:off x="475728" y="3776512"/>
              <a:ext cx="2609341" cy="1507492"/>
            </a:xfrm>
            <a:custGeom>
              <a:avLst/>
              <a:gdLst>
                <a:gd name="connsiteX0" fmla="*/ 0 w 3116661"/>
                <a:gd name="connsiteY0" fmla="*/ 0 h 1800585"/>
                <a:gd name="connsiteX1" fmla="*/ 1315291 w 3116661"/>
                <a:gd name="connsiteY1" fmla="*/ 0 h 1800585"/>
                <a:gd name="connsiteX2" fmla="*/ 1315291 w 3116661"/>
                <a:gd name="connsiteY2" fmla="*/ 1 h 1800585"/>
                <a:gd name="connsiteX3" fmla="*/ 3116661 w 3116661"/>
                <a:gd name="connsiteY3" fmla="*/ 1 h 1800585"/>
                <a:gd name="connsiteX4" fmla="*/ 1316078 w 3116661"/>
                <a:gd name="connsiteY4" fmla="*/ 1800585 h 1800585"/>
                <a:gd name="connsiteX5" fmla="*/ 1315291 w 3116661"/>
                <a:gd name="connsiteY5" fmla="*/ 1799740 h 1800585"/>
                <a:gd name="connsiteX6" fmla="*/ 1315291 w 3116661"/>
                <a:gd name="connsiteY6" fmla="*/ 1800585 h 1800585"/>
                <a:gd name="connsiteX7" fmla="*/ 1258072 w 3116661"/>
                <a:gd name="connsiteY7" fmla="*/ 1790492 h 1800585"/>
                <a:gd name="connsiteX8" fmla="*/ 4126 w 3116661"/>
                <a:gd name="connsiteY8" fmla="*/ 100782 h 1800585"/>
                <a:gd name="connsiteX9" fmla="*/ 0 w 3116661"/>
                <a:gd name="connsiteY9" fmla="*/ 0 h 180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6661" h="1800585">
                  <a:moveTo>
                    <a:pt x="0" y="0"/>
                  </a:moveTo>
                  <a:lnTo>
                    <a:pt x="1315291" y="0"/>
                  </a:lnTo>
                  <a:lnTo>
                    <a:pt x="1315291" y="1"/>
                  </a:lnTo>
                  <a:lnTo>
                    <a:pt x="3116661" y="1"/>
                  </a:lnTo>
                  <a:lnTo>
                    <a:pt x="1316078" y="1800585"/>
                  </a:lnTo>
                  <a:lnTo>
                    <a:pt x="1315291" y="1799740"/>
                  </a:lnTo>
                  <a:lnTo>
                    <a:pt x="1315291" y="1800585"/>
                  </a:lnTo>
                  <a:lnTo>
                    <a:pt x="1258072" y="1790492"/>
                  </a:lnTo>
                  <a:cubicBezTo>
                    <a:pt x="590145" y="1632609"/>
                    <a:pt x="73877" y="948119"/>
                    <a:pt x="4126" y="10078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5B58E"/>
            </a:solidFill>
            <a:ln w="25400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CF4D86C7-E987-49DA-9AF0-3A8EA0B9B40A}"/>
                </a:ext>
              </a:extLst>
            </p:cNvPr>
            <p:cNvSpPr/>
            <p:nvPr/>
          </p:nvSpPr>
          <p:spPr>
            <a:xfrm>
              <a:off x="714217" y="4149626"/>
              <a:ext cx="1246929" cy="24827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lvl="0" algn="ctr" defTabSz="1219170">
                <a:defRPr/>
              </a:pPr>
              <a:r>
                <a:rPr lang="en-US" sz="2400" b="1" u="sng" kern="0" dirty="0" smtClean="0"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Roboto"/>
                </a:rPr>
                <a:t>Skill Building</a:t>
              </a:r>
              <a:endParaRPr lang="en-US" sz="2400" kern="0" dirty="0"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Roboto"/>
              </a:endParaRPr>
            </a:p>
          </p:txBody>
        </p:sp>
      </p:grpSp>
      <p:grpSp>
        <p:nvGrpSpPr>
          <p:cNvPr id="15" name="Group 190">
            <a:extLst>
              <a:ext uri="{FF2B5EF4-FFF2-40B4-BE49-F238E27FC236}">
                <a16:creationId xmlns:a16="http://schemas.microsoft.com/office/drawing/2014/main" xmlns="" id="{142BDA0B-AB85-4775-979F-9A56A9719AA3}"/>
              </a:ext>
            </a:extLst>
          </p:cNvPr>
          <p:cNvGrpSpPr/>
          <p:nvPr/>
        </p:nvGrpSpPr>
        <p:grpSpPr>
          <a:xfrm>
            <a:off x="1770434" y="1021404"/>
            <a:ext cx="3025302" cy="2367678"/>
            <a:chOff x="751991" y="1930772"/>
            <a:chExt cx="2332807" cy="1845084"/>
          </a:xfrm>
        </p:grpSpPr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xmlns="" id="{81F7F677-4053-4FE5-AAD7-62D3C243E175}"/>
                </a:ext>
              </a:extLst>
            </p:cNvPr>
            <p:cNvSpPr/>
            <p:nvPr/>
          </p:nvSpPr>
          <p:spPr>
            <a:xfrm>
              <a:off x="751991" y="1930772"/>
              <a:ext cx="2332807" cy="1845084"/>
            </a:xfrm>
            <a:custGeom>
              <a:avLst/>
              <a:gdLst>
                <a:gd name="connsiteX0" fmla="*/ 582550 w 2786362"/>
                <a:gd name="connsiteY0" fmla="*/ 0 h 2203813"/>
                <a:gd name="connsiteX1" fmla="*/ 1512602 w 2786362"/>
                <a:gd name="connsiteY1" fmla="*/ 930051 h 2203813"/>
                <a:gd name="connsiteX2" fmla="*/ 1512601 w 2786362"/>
                <a:gd name="connsiteY2" fmla="*/ 930051 h 2203813"/>
                <a:gd name="connsiteX3" fmla="*/ 2786362 w 2786362"/>
                <a:gd name="connsiteY3" fmla="*/ 2203812 h 2203813"/>
                <a:gd name="connsiteX4" fmla="*/ 239952 w 2786362"/>
                <a:gd name="connsiteY4" fmla="*/ 2203813 h 2203813"/>
                <a:gd name="connsiteX5" fmla="*/ 239993 w 2786362"/>
                <a:gd name="connsiteY5" fmla="*/ 2202659 h 2203813"/>
                <a:gd name="connsiteX6" fmla="*/ 239396 w 2786362"/>
                <a:gd name="connsiteY6" fmla="*/ 2203257 h 2203813"/>
                <a:gd name="connsiteX7" fmla="*/ 206073 w 2786362"/>
                <a:gd name="connsiteY7" fmla="*/ 2155660 h 2203813"/>
                <a:gd name="connsiteX8" fmla="*/ 514205 w 2786362"/>
                <a:gd name="connsiteY8" fmla="*/ 74180 h 2203813"/>
                <a:gd name="connsiteX9" fmla="*/ 582550 w 2786362"/>
                <a:gd name="connsiteY9" fmla="*/ 0 h 220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86362" h="2203813">
                  <a:moveTo>
                    <a:pt x="582550" y="0"/>
                  </a:moveTo>
                  <a:lnTo>
                    <a:pt x="1512602" y="930051"/>
                  </a:lnTo>
                  <a:lnTo>
                    <a:pt x="1512601" y="930051"/>
                  </a:lnTo>
                  <a:lnTo>
                    <a:pt x="2786362" y="2203812"/>
                  </a:lnTo>
                  <a:lnTo>
                    <a:pt x="239952" y="2203813"/>
                  </a:lnTo>
                  <a:lnTo>
                    <a:pt x="239993" y="2202659"/>
                  </a:lnTo>
                  <a:lnTo>
                    <a:pt x="239396" y="2203257"/>
                  </a:lnTo>
                  <a:lnTo>
                    <a:pt x="206073" y="2155660"/>
                  </a:lnTo>
                  <a:cubicBezTo>
                    <a:pt x="-154583" y="1571724"/>
                    <a:pt x="-35632" y="722660"/>
                    <a:pt x="514205" y="74180"/>
                  </a:cubicBezTo>
                  <a:lnTo>
                    <a:pt x="582550" y="0"/>
                  </a:lnTo>
                  <a:close/>
                </a:path>
              </a:pathLst>
            </a:custGeom>
            <a:solidFill>
              <a:srgbClr val="3A4342"/>
            </a:solidFill>
            <a:ln w="25400" cap="flat" cmpd="sng" algn="ctr">
              <a:noFill/>
              <a:prstDash val="solid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3C14535E-9A98-4173-96B5-4F4A19F692D3}"/>
                </a:ext>
              </a:extLst>
            </p:cNvPr>
            <p:cNvSpPr/>
            <p:nvPr/>
          </p:nvSpPr>
          <p:spPr>
            <a:xfrm>
              <a:off x="968354" y="3030213"/>
              <a:ext cx="1243491" cy="34800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"/>
                </a:rPr>
                <a:t>FIGHT</a:t>
              </a:r>
              <a:r>
                <a:rPr kumimoji="0" lang="en-US" sz="1600" b="1" i="0" u="sng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Roboto"/>
                </a:rPr>
                <a:t> ISOLATION AND NEGLECT</a:t>
              </a:r>
              <a:endPara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Roboto"/>
              </a:endParaRPr>
            </a:p>
          </p:txBody>
        </p:sp>
      </p:grpSp>
      <p:grpSp>
        <p:nvGrpSpPr>
          <p:cNvPr id="17" name="Group 182">
            <a:extLst>
              <a:ext uri="{FF2B5EF4-FFF2-40B4-BE49-F238E27FC236}">
                <a16:creationId xmlns:a16="http://schemas.microsoft.com/office/drawing/2014/main" xmlns="" id="{748B4BBC-0EB2-4F44-A9D7-8767B7FAE86C}"/>
              </a:ext>
            </a:extLst>
          </p:cNvPr>
          <p:cNvGrpSpPr/>
          <p:nvPr/>
        </p:nvGrpSpPr>
        <p:grpSpPr>
          <a:xfrm>
            <a:off x="3628417" y="2369778"/>
            <a:ext cx="2401693" cy="2369350"/>
            <a:chOff x="1901053" y="2591181"/>
            <a:chExt cx="2369350" cy="236935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B4540CDA-EE2D-41F7-92F4-494B9A7F9284}"/>
                </a:ext>
              </a:extLst>
            </p:cNvPr>
            <p:cNvSpPr/>
            <p:nvPr/>
          </p:nvSpPr>
          <p:spPr>
            <a:xfrm>
              <a:off x="1901053" y="2591181"/>
              <a:ext cx="2369350" cy="236935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254000" sx="102000" sy="102000" algn="ctr" rotWithShape="0">
                <a:srgbClr val="262626">
                  <a:lumMod val="90000"/>
                  <a:lumOff val="10000"/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4FC66189-5E74-438B-B94A-07053D923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729" y="2787012"/>
              <a:ext cx="699337" cy="359747"/>
            </a:xfrm>
            <a:custGeom>
              <a:avLst/>
              <a:gdLst>
                <a:gd name="T0" fmla="*/ 2289 w 2289"/>
                <a:gd name="T1" fmla="*/ 946 h 1177"/>
                <a:gd name="T2" fmla="*/ 2172 w 2289"/>
                <a:gd name="T3" fmla="*/ 837 h 1177"/>
                <a:gd name="T4" fmla="*/ 2051 w 2289"/>
                <a:gd name="T5" fmla="*/ 731 h 1177"/>
                <a:gd name="T6" fmla="*/ 1926 w 2289"/>
                <a:gd name="T7" fmla="*/ 633 h 1177"/>
                <a:gd name="T8" fmla="*/ 1795 w 2289"/>
                <a:gd name="T9" fmla="*/ 543 h 1177"/>
                <a:gd name="T10" fmla="*/ 1661 w 2289"/>
                <a:gd name="T11" fmla="*/ 459 h 1177"/>
                <a:gd name="T12" fmla="*/ 1525 w 2289"/>
                <a:gd name="T13" fmla="*/ 380 h 1177"/>
                <a:gd name="T14" fmla="*/ 1382 w 2289"/>
                <a:gd name="T15" fmla="*/ 309 h 1177"/>
                <a:gd name="T16" fmla="*/ 1238 w 2289"/>
                <a:gd name="T17" fmla="*/ 245 h 1177"/>
                <a:gd name="T18" fmla="*/ 1091 w 2289"/>
                <a:gd name="T19" fmla="*/ 188 h 1177"/>
                <a:gd name="T20" fmla="*/ 941 w 2289"/>
                <a:gd name="T21" fmla="*/ 138 h 1177"/>
                <a:gd name="T22" fmla="*/ 789 w 2289"/>
                <a:gd name="T23" fmla="*/ 96 h 1177"/>
                <a:gd name="T24" fmla="*/ 634 w 2289"/>
                <a:gd name="T25" fmla="*/ 61 h 1177"/>
                <a:gd name="T26" fmla="*/ 478 w 2289"/>
                <a:gd name="T27" fmla="*/ 34 h 1177"/>
                <a:gd name="T28" fmla="*/ 399 w 2289"/>
                <a:gd name="T29" fmla="*/ 23 h 1177"/>
                <a:gd name="T30" fmla="*/ 319 w 2289"/>
                <a:gd name="T31" fmla="*/ 15 h 1177"/>
                <a:gd name="T32" fmla="*/ 240 w 2289"/>
                <a:gd name="T33" fmla="*/ 7 h 1177"/>
                <a:gd name="T34" fmla="*/ 159 w 2289"/>
                <a:gd name="T35" fmla="*/ 3 h 1177"/>
                <a:gd name="T36" fmla="*/ 79 w 2289"/>
                <a:gd name="T37" fmla="*/ 0 h 1177"/>
                <a:gd name="T38" fmla="*/ 0 w 2289"/>
                <a:gd name="T39" fmla="*/ 0 h 1177"/>
                <a:gd name="T40" fmla="*/ 0 w 2289"/>
                <a:gd name="T41" fmla="*/ 322 h 1177"/>
                <a:gd name="T42" fmla="*/ 144 w 2289"/>
                <a:gd name="T43" fmla="*/ 326 h 1177"/>
                <a:gd name="T44" fmla="*/ 288 w 2289"/>
                <a:gd name="T45" fmla="*/ 338 h 1177"/>
                <a:gd name="T46" fmla="*/ 430 w 2289"/>
                <a:gd name="T47" fmla="*/ 355 h 1177"/>
                <a:gd name="T48" fmla="*/ 570 w 2289"/>
                <a:gd name="T49" fmla="*/ 380 h 1177"/>
                <a:gd name="T50" fmla="*/ 710 w 2289"/>
                <a:gd name="T51" fmla="*/ 411 h 1177"/>
                <a:gd name="T52" fmla="*/ 847 w 2289"/>
                <a:gd name="T53" fmla="*/ 449 h 1177"/>
                <a:gd name="T54" fmla="*/ 981 w 2289"/>
                <a:gd name="T55" fmla="*/ 493 h 1177"/>
                <a:gd name="T56" fmla="*/ 1114 w 2289"/>
                <a:gd name="T57" fmla="*/ 545 h 1177"/>
                <a:gd name="T58" fmla="*/ 1244 w 2289"/>
                <a:gd name="T59" fmla="*/ 603 h 1177"/>
                <a:gd name="T60" fmla="*/ 1371 w 2289"/>
                <a:gd name="T61" fmla="*/ 666 h 1177"/>
                <a:gd name="T62" fmla="*/ 1496 w 2289"/>
                <a:gd name="T63" fmla="*/ 735 h 1177"/>
                <a:gd name="T64" fmla="*/ 1617 w 2289"/>
                <a:gd name="T65" fmla="*/ 812 h 1177"/>
                <a:gd name="T66" fmla="*/ 1732 w 2289"/>
                <a:gd name="T67" fmla="*/ 894 h 1177"/>
                <a:gd name="T68" fmla="*/ 1845 w 2289"/>
                <a:gd name="T69" fmla="*/ 983 h 1177"/>
                <a:gd name="T70" fmla="*/ 1955 w 2289"/>
                <a:gd name="T71" fmla="*/ 1077 h 1177"/>
                <a:gd name="T72" fmla="*/ 2060 w 2289"/>
                <a:gd name="T73" fmla="*/ 1177 h 1177"/>
                <a:gd name="T74" fmla="*/ 2289 w 2289"/>
                <a:gd name="T75" fmla="*/ 946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9" h="1177">
                  <a:moveTo>
                    <a:pt x="2289" y="946"/>
                  </a:moveTo>
                  <a:lnTo>
                    <a:pt x="2172" y="837"/>
                  </a:lnTo>
                  <a:lnTo>
                    <a:pt x="2051" y="731"/>
                  </a:lnTo>
                  <a:lnTo>
                    <a:pt x="1926" y="633"/>
                  </a:lnTo>
                  <a:lnTo>
                    <a:pt x="1795" y="543"/>
                  </a:lnTo>
                  <a:lnTo>
                    <a:pt x="1661" y="459"/>
                  </a:lnTo>
                  <a:lnTo>
                    <a:pt x="1525" y="380"/>
                  </a:lnTo>
                  <a:lnTo>
                    <a:pt x="1382" y="309"/>
                  </a:lnTo>
                  <a:lnTo>
                    <a:pt x="1238" y="245"/>
                  </a:lnTo>
                  <a:lnTo>
                    <a:pt x="1091" y="188"/>
                  </a:lnTo>
                  <a:lnTo>
                    <a:pt x="941" y="138"/>
                  </a:lnTo>
                  <a:lnTo>
                    <a:pt x="789" y="96"/>
                  </a:lnTo>
                  <a:lnTo>
                    <a:pt x="634" y="61"/>
                  </a:lnTo>
                  <a:lnTo>
                    <a:pt x="478" y="34"/>
                  </a:lnTo>
                  <a:lnTo>
                    <a:pt x="399" y="23"/>
                  </a:lnTo>
                  <a:lnTo>
                    <a:pt x="319" y="15"/>
                  </a:lnTo>
                  <a:lnTo>
                    <a:pt x="240" y="7"/>
                  </a:lnTo>
                  <a:lnTo>
                    <a:pt x="159" y="3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322"/>
                  </a:lnTo>
                  <a:lnTo>
                    <a:pt x="144" y="326"/>
                  </a:lnTo>
                  <a:lnTo>
                    <a:pt x="288" y="338"/>
                  </a:lnTo>
                  <a:lnTo>
                    <a:pt x="430" y="355"/>
                  </a:lnTo>
                  <a:lnTo>
                    <a:pt x="570" y="380"/>
                  </a:lnTo>
                  <a:lnTo>
                    <a:pt x="710" y="411"/>
                  </a:lnTo>
                  <a:lnTo>
                    <a:pt x="847" y="449"/>
                  </a:lnTo>
                  <a:lnTo>
                    <a:pt x="981" y="493"/>
                  </a:lnTo>
                  <a:lnTo>
                    <a:pt x="1114" y="545"/>
                  </a:lnTo>
                  <a:lnTo>
                    <a:pt x="1244" y="603"/>
                  </a:lnTo>
                  <a:lnTo>
                    <a:pt x="1371" y="666"/>
                  </a:lnTo>
                  <a:lnTo>
                    <a:pt x="1496" y="735"/>
                  </a:lnTo>
                  <a:lnTo>
                    <a:pt x="1617" y="812"/>
                  </a:lnTo>
                  <a:lnTo>
                    <a:pt x="1732" y="894"/>
                  </a:lnTo>
                  <a:lnTo>
                    <a:pt x="1845" y="983"/>
                  </a:lnTo>
                  <a:lnTo>
                    <a:pt x="1955" y="1077"/>
                  </a:lnTo>
                  <a:lnTo>
                    <a:pt x="2060" y="1177"/>
                  </a:lnTo>
                  <a:lnTo>
                    <a:pt x="2289" y="946"/>
                  </a:lnTo>
                  <a:close/>
                </a:path>
              </a:pathLst>
            </a:custGeom>
            <a:solidFill>
              <a:srgbClr val="EF3E36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9751131B-AB15-4D83-9AEB-32CAB2A7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437" y="3076519"/>
              <a:ext cx="359135" cy="699337"/>
            </a:xfrm>
            <a:custGeom>
              <a:avLst/>
              <a:gdLst>
                <a:gd name="T0" fmla="*/ 1177 w 1177"/>
                <a:gd name="T1" fmla="*/ 2291 h 2291"/>
                <a:gd name="T2" fmla="*/ 1175 w 1177"/>
                <a:gd name="T3" fmla="*/ 2210 h 2291"/>
                <a:gd name="T4" fmla="*/ 1173 w 1177"/>
                <a:gd name="T5" fmla="*/ 2130 h 2291"/>
                <a:gd name="T6" fmla="*/ 1168 w 1177"/>
                <a:gd name="T7" fmla="*/ 2049 h 2291"/>
                <a:gd name="T8" fmla="*/ 1162 w 1177"/>
                <a:gd name="T9" fmla="*/ 1970 h 2291"/>
                <a:gd name="T10" fmla="*/ 1152 w 1177"/>
                <a:gd name="T11" fmla="*/ 1892 h 2291"/>
                <a:gd name="T12" fmla="*/ 1141 w 1177"/>
                <a:gd name="T13" fmla="*/ 1813 h 2291"/>
                <a:gd name="T14" fmla="*/ 1114 w 1177"/>
                <a:gd name="T15" fmla="*/ 1655 h 2291"/>
                <a:gd name="T16" fmla="*/ 1079 w 1177"/>
                <a:gd name="T17" fmla="*/ 1502 h 2291"/>
                <a:gd name="T18" fmla="*/ 1037 w 1177"/>
                <a:gd name="T19" fmla="*/ 1348 h 2291"/>
                <a:gd name="T20" fmla="*/ 987 w 1177"/>
                <a:gd name="T21" fmla="*/ 1198 h 2291"/>
                <a:gd name="T22" fmla="*/ 932 w 1177"/>
                <a:gd name="T23" fmla="*/ 1052 h 2291"/>
                <a:gd name="T24" fmla="*/ 866 w 1177"/>
                <a:gd name="T25" fmla="*/ 907 h 2291"/>
                <a:gd name="T26" fmla="*/ 795 w 1177"/>
                <a:gd name="T27" fmla="*/ 766 h 2291"/>
                <a:gd name="T28" fmla="*/ 718 w 1177"/>
                <a:gd name="T29" fmla="*/ 628 h 2291"/>
                <a:gd name="T30" fmla="*/ 634 w 1177"/>
                <a:gd name="T31" fmla="*/ 494 h 2291"/>
                <a:gd name="T32" fmla="*/ 542 w 1177"/>
                <a:gd name="T33" fmla="*/ 365 h 2291"/>
                <a:gd name="T34" fmla="*/ 444 w 1177"/>
                <a:gd name="T35" fmla="*/ 238 h 2291"/>
                <a:gd name="T36" fmla="*/ 340 w 1177"/>
                <a:gd name="T37" fmla="*/ 117 h 2291"/>
                <a:gd name="T38" fmla="*/ 229 w 1177"/>
                <a:gd name="T39" fmla="*/ 0 h 2291"/>
                <a:gd name="T40" fmla="*/ 0 w 1177"/>
                <a:gd name="T41" fmla="*/ 231 h 2291"/>
                <a:gd name="T42" fmla="*/ 100 w 1177"/>
                <a:gd name="T43" fmla="*/ 334 h 2291"/>
                <a:gd name="T44" fmla="*/ 194 w 1177"/>
                <a:gd name="T45" fmla="*/ 444 h 2291"/>
                <a:gd name="T46" fmla="*/ 283 w 1177"/>
                <a:gd name="T47" fmla="*/ 557 h 2291"/>
                <a:gd name="T48" fmla="*/ 363 w 1177"/>
                <a:gd name="T49" fmla="*/ 674 h 2291"/>
                <a:gd name="T50" fmla="*/ 440 w 1177"/>
                <a:gd name="T51" fmla="*/ 795 h 2291"/>
                <a:gd name="T52" fmla="*/ 509 w 1177"/>
                <a:gd name="T53" fmla="*/ 918 h 2291"/>
                <a:gd name="T54" fmla="*/ 574 w 1177"/>
                <a:gd name="T55" fmla="*/ 1045 h 2291"/>
                <a:gd name="T56" fmla="*/ 632 w 1177"/>
                <a:gd name="T57" fmla="*/ 1175 h 2291"/>
                <a:gd name="T58" fmla="*/ 682 w 1177"/>
                <a:gd name="T59" fmla="*/ 1308 h 2291"/>
                <a:gd name="T60" fmla="*/ 728 w 1177"/>
                <a:gd name="T61" fmla="*/ 1442 h 2291"/>
                <a:gd name="T62" fmla="*/ 764 w 1177"/>
                <a:gd name="T63" fmla="*/ 1581 h 2291"/>
                <a:gd name="T64" fmla="*/ 797 w 1177"/>
                <a:gd name="T65" fmla="*/ 1719 h 2291"/>
                <a:gd name="T66" fmla="*/ 822 w 1177"/>
                <a:gd name="T67" fmla="*/ 1861 h 2291"/>
                <a:gd name="T68" fmla="*/ 839 w 1177"/>
                <a:gd name="T69" fmla="*/ 2003 h 2291"/>
                <a:gd name="T70" fmla="*/ 849 w 1177"/>
                <a:gd name="T71" fmla="*/ 2145 h 2291"/>
                <a:gd name="T72" fmla="*/ 853 w 1177"/>
                <a:gd name="T73" fmla="*/ 2291 h 2291"/>
                <a:gd name="T74" fmla="*/ 1177 w 1177"/>
                <a:gd name="T75" fmla="*/ 2291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7" h="2291">
                  <a:moveTo>
                    <a:pt x="1177" y="2291"/>
                  </a:moveTo>
                  <a:lnTo>
                    <a:pt x="1175" y="2210"/>
                  </a:lnTo>
                  <a:lnTo>
                    <a:pt x="1173" y="2130"/>
                  </a:lnTo>
                  <a:lnTo>
                    <a:pt x="1168" y="2049"/>
                  </a:lnTo>
                  <a:lnTo>
                    <a:pt x="1162" y="1970"/>
                  </a:lnTo>
                  <a:lnTo>
                    <a:pt x="1152" y="1892"/>
                  </a:lnTo>
                  <a:lnTo>
                    <a:pt x="1141" y="1813"/>
                  </a:lnTo>
                  <a:lnTo>
                    <a:pt x="1114" y="1655"/>
                  </a:lnTo>
                  <a:lnTo>
                    <a:pt x="1079" y="1502"/>
                  </a:lnTo>
                  <a:lnTo>
                    <a:pt x="1037" y="1348"/>
                  </a:lnTo>
                  <a:lnTo>
                    <a:pt x="987" y="1198"/>
                  </a:lnTo>
                  <a:lnTo>
                    <a:pt x="932" y="1052"/>
                  </a:lnTo>
                  <a:lnTo>
                    <a:pt x="866" y="907"/>
                  </a:lnTo>
                  <a:lnTo>
                    <a:pt x="795" y="766"/>
                  </a:lnTo>
                  <a:lnTo>
                    <a:pt x="718" y="628"/>
                  </a:lnTo>
                  <a:lnTo>
                    <a:pt x="634" y="494"/>
                  </a:lnTo>
                  <a:lnTo>
                    <a:pt x="542" y="365"/>
                  </a:lnTo>
                  <a:lnTo>
                    <a:pt x="444" y="238"/>
                  </a:lnTo>
                  <a:lnTo>
                    <a:pt x="340" y="117"/>
                  </a:lnTo>
                  <a:lnTo>
                    <a:pt x="229" y="0"/>
                  </a:lnTo>
                  <a:lnTo>
                    <a:pt x="0" y="231"/>
                  </a:lnTo>
                  <a:lnTo>
                    <a:pt x="100" y="334"/>
                  </a:lnTo>
                  <a:lnTo>
                    <a:pt x="194" y="444"/>
                  </a:lnTo>
                  <a:lnTo>
                    <a:pt x="283" y="557"/>
                  </a:lnTo>
                  <a:lnTo>
                    <a:pt x="363" y="674"/>
                  </a:lnTo>
                  <a:lnTo>
                    <a:pt x="440" y="795"/>
                  </a:lnTo>
                  <a:lnTo>
                    <a:pt x="509" y="918"/>
                  </a:lnTo>
                  <a:lnTo>
                    <a:pt x="574" y="1045"/>
                  </a:lnTo>
                  <a:lnTo>
                    <a:pt x="632" y="1175"/>
                  </a:lnTo>
                  <a:lnTo>
                    <a:pt x="682" y="1308"/>
                  </a:lnTo>
                  <a:lnTo>
                    <a:pt x="728" y="1442"/>
                  </a:lnTo>
                  <a:lnTo>
                    <a:pt x="764" y="1581"/>
                  </a:lnTo>
                  <a:lnTo>
                    <a:pt x="797" y="1719"/>
                  </a:lnTo>
                  <a:lnTo>
                    <a:pt x="822" y="1861"/>
                  </a:lnTo>
                  <a:lnTo>
                    <a:pt x="839" y="2003"/>
                  </a:lnTo>
                  <a:lnTo>
                    <a:pt x="849" y="2145"/>
                  </a:lnTo>
                  <a:lnTo>
                    <a:pt x="853" y="2291"/>
                  </a:lnTo>
                  <a:lnTo>
                    <a:pt x="1177" y="2291"/>
                  </a:lnTo>
                  <a:close/>
                </a:path>
              </a:pathLst>
            </a:custGeom>
            <a:solidFill>
              <a:srgbClr val="A01F62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61B1588B-37BD-4449-B1ED-3C6588760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437" y="3775856"/>
              <a:ext cx="359135" cy="698727"/>
            </a:xfrm>
            <a:custGeom>
              <a:avLst/>
              <a:gdLst>
                <a:gd name="T0" fmla="*/ 229 w 1177"/>
                <a:gd name="T1" fmla="*/ 2289 h 2289"/>
                <a:gd name="T2" fmla="*/ 340 w 1177"/>
                <a:gd name="T3" fmla="*/ 2174 h 2289"/>
                <a:gd name="T4" fmla="*/ 444 w 1177"/>
                <a:gd name="T5" fmla="*/ 2051 h 2289"/>
                <a:gd name="T6" fmla="*/ 542 w 1177"/>
                <a:gd name="T7" fmla="*/ 1926 h 2289"/>
                <a:gd name="T8" fmla="*/ 634 w 1177"/>
                <a:gd name="T9" fmla="*/ 1795 h 2289"/>
                <a:gd name="T10" fmla="*/ 718 w 1177"/>
                <a:gd name="T11" fmla="*/ 1663 h 2289"/>
                <a:gd name="T12" fmla="*/ 795 w 1177"/>
                <a:gd name="T13" fmla="*/ 1525 h 2289"/>
                <a:gd name="T14" fmla="*/ 866 w 1177"/>
                <a:gd name="T15" fmla="*/ 1382 h 2289"/>
                <a:gd name="T16" fmla="*/ 932 w 1177"/>
                <a:gd name="T17" fmla="*/ 1238 h 2289"/>
                <a:gd name="T18" fmla="*/ 987 w 1177"/>
                <a:gd name="T19" fmla="*/ 1091 h 2289"/>
                <a:gd name="T20" fmla="*/ 1037 w 1177"/>
                <a:gd name="T21" fmla="*/ 941 h 2289"/>
                <a:gd name="T22" fmla="*/ 1079 w 1177"/>
                <a:gd name="T23" fmla="*/ 789 h 2289"/>
                <a:gd name="T24" fmla="*/ 1114 w 1177"/>
                <a:gd name="T25" fmla="*/ 634 h 2289"/>
                <a:gd name="T26" fmla="*/ 1141 w 1177"/>
                <a:gd name="T27" fmla="*/ 478 h 2289"/>
                <a:gd name="T28" fmla="*/ 1152 w 1177"/>
                <a:gd name="T29" fmla="*/ 399 h 2289"/>
                <a:gd name="T30" fmla="*/ 1162 w 1177"/>
                <a:gd name="T31" fmla="*/ 319 h 2289"/>
                <a:gd name="T32" fmla="*/ 1168 w 1177"/>
                <a:gd name="T33" fmla="*/ 240 h 2289"/>
                <a:gd name="T34" fmla="*/ 1173 w 1177"/>
                <a:gd name="T35" fmla="*/ 159 h 2289"/>
                <a:gd name="T36" fmla="*/ 1175 w 1177"/>
                <a:gd name="T37" fmla="*/ 81 h 2289"/>
                <a:gd name="T38" fmla="*/ 1177 w 1177"/>
                <a:gd name="T39" fmla="*/ 0 h 2289"/>
                <a:gd name="T40" fmla="*/ 853 w 1177"/>
                <a:gd name="T41" fmla="*/ 0 h 2289"/>
                <a:gd name="T42" fmla="*/ 849 w 1177"/>
                <a:gd name="T43" fmla="*/ 144 h 2289"/>
                <a:gd name="T44" fmla="*/ 839 w 1177"/>
                <a:gd name="T45" fmla="*/ 288 h 2289"/>
                <a:gd name="T46" fmla="*/ 822 w 1177"/>
                <a:gd name="T47" fmla="*/ 430 h 2289"/>
                <a:gd name="T48" fmla="*/ 797 w 1177"/>
                <a:gd name="T49" fmla="*/ 570 h 2289"/>
                <a:gd name="T50" fmla="*/ 764 w 1177"/>
                <a:gd name="T51" fmla="*/ 710 h 2289"/>
                <a:gd name="T52" fmla="*/ 728 w 1177"/>
                <a:gd name="T53" fmla="*/ 847 h 2289"/>
                <a:gd name="T54" fmla="*/ 682 w 1177"/>
                <a:gd name="T55" fmla="*/ 981 h 2289"/>
                <a:gd name="T56" fmla="*/ 632 w 1177"/>
                <a:gd name="T57" fmla="*/ 1114 h 2289"/>
                <a:gd name="T58" fmla="*/ 574 w 1177"/>
                <a:gd name="T59" fmla="*/ 1244 h 2289"/>
                <a:gd name="T60" fmla="*/ 509 w 1177"/>
                <a:gd name="T61" fmla="*/ 1371 h 2289"/>
                <a:gd name="T62" fmla="*/ 440 w 1177"/>
                <a:gd name="T63" fmla="*/ 1496 h 2289"/>
                <a:gd name="T64" fmla="*/ 363 w 1177"/>
                <a:gd name="T65" fmla="*/ 1617 h 2289"/>
                <a:gd name="T66" fmla="*/ 283 w 1177"/>
                <a:gd name="T67" fmla="*/ 1734 h 2289"/>
                <a:gd name="T68" fmla="*/ 194 w 1177"/>
                <a:gd name="T69" fmla="*/ 1847 h 2289"/>
                <a:gd name="T70" fmla="*/ 100 w 1177"/>
                <a:gd name="T71" fmla="*/ 1955 h 2289"/>
                <a:gd name="T72" fmla="*/ 0 w 1177"/>
                <a:gd name="T73" fmla="*/ 2060 h 2289"/>
                <a:gd name="T74" fmla="*/ 229 w 1177"/>
                <a:gd name="T75" fmla="*/ 2289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7" h="2289">
                  <a:moveTo>
                    <a:pt x="229" y="2289"/>
                  </a:moveTo>
                  <a:lnTo>
                    <a:pt x="340" y="2174"/>
                  </a:lnTo>
                  <a:lnTo>
                    <a:pt x="444" y="2051"/>
                  </a:lnTo>
                  <a:lnTo>
                    <a:pt x="542" y="1926"/>
                  </a:lnTo>
                  <a:lnTo>
                    <a:pt x="634" y="1795"/>
                  </a:lnTo>
                  <a:lnTo>
                    <a:pt x="718" y="1663"/>
                  </a:lnTo>
                  <a:lnTo>
                    <a:pt x="795" y="1525"/>
                  </a:lnTo>
                  <a:lnTo>
                    <a:pt x="866" y="1382"/>
                  </a:lnTo>
                  <a:lnTo>
                    <a:pt x="932" y="1238"/>
                  </a:lnTo>
                  <a:lnTo>
                    <a:pt x="987" y="1091"/>
                  </a:lnTo>
                  <a:lnTo>
                    <a:pt x="1037" y="941"/>
                  </a:lnTo>
                  <a:lnTo>
                    <a:pt x="1079" y="789"/>
                  </a:lnTo>
                  <a:lnTo>
                    <a:pt x="1114" y="634"/>
                  </a:lnTo>
                  <a:lnTo>
                    <a:pt x="1141" y="478"/>
                  </a:lnTo>
                  <a:lnTo>
                    <a:pt x="1152" y="399"/>
                  </a:lnTo>
                  <a:lnTo>
                    <a:pt x="1162" y="319"/>
                  </a:lnTo>
                  <a:lnTo>
                    <a:pt x="1168" y="240"/>
                  </a:lnTo>
                  <a:lnTo>
                    <a:pt x="1173" y="159"/>
                  </a:lnTo>
                  <a:lnTo>
                    <a:pt x="1175" y="81"/>
                  </a:lnTo>
                  <a:lnTo>
                    <a:pt x="1177" y="0"/>
                  </a:lnTo>
                  <a:lnTo>
                    <a:pt x="853" y="0"/>
                  </a:lnTo>
                  <a:lnTo>
                    <a:pt x="849" y="144"/>
                  </a:lnTo>
                  <a:lnTo>
                    <a:pt x="839" y="288"/>
                  </a:lnTo>
                  <a:lnTo>
                    <a:pt x="822" y="430"/>
                  </a:lnTo>
                  <a:lnTo>
                    <a:pt x="797" y="570"/>
                  </a:lnTo>
                  <a:lnTo>
                    <a:pt x="764" y="710"/>
                  </a:lnTo>
                  <a:lnTo>
                    <a:pt x="728" y="847"/>
                  </a:lnTo>
                  <a:lnTo>
                    <a:pt x="682" y="981"/>
                  </a:lnTo>
                  <a:lnTo>
                    <a:pt x="632" y="1114"/>
                  </a:lnTo>
                  <a:lnTo>
                    <a:pt x="574" y="1244"/>
                  </a:lnTo>
                  <a:lnTo>
                    <a:pt x="509" y="1371"/>
                  </a:lnTo>
                  <a:lnTo>
                    <a:pt x="440" y="1496"/>
                  </a:lnTo>
                  <a:lnTo>
                    <a:pt x="363" y="1617"/>
                  </a:lnTo>
                  <a:lnTo>
                    <a:pt x="283" y="1734"/>
                  </a:lnTo>
                  <a:lnTo>
                    <a:pt x="194" y="1847"/>
                  </a:lnTo>
                  <a:lnTo>
                    <a:pt x="100" y="1955"/>
                  </a:lnTo>
                  <a:lnTo>
                    <a:pt x="0" y="2060"/>
                  </a:lnTo>
                  <a:lnTo>
                    <a:pt x="229" y="2289"/>
                  </a:lnTo>
                  <a:close/>
                </a:path>
              </a:pathLst>
            </a:custGeom>
            <a:solidFill>
              <a:srgbClr val="0E74BC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625EE367-20AD-4F08-9B6C-06B90381B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729" y="4404954"/>
              <a:ext cx="699337" cy="359747"/>
            </a:xfrm>
            <a:custGeom>
              <a:avLst/>
              <a:gdLst>
                <a:gd name="T0" fmla="*/ 0 w 2289"/>
                <a:gd name="T1" fmla="*/ 1177 h 1177"/>
                <a:gd name="T2" fmla="*/ 79 w 2289"/>
                <a:gd name="T3" fmla="*/ 1175 h 1177"/>
                <a:gd name="T4" fmla="*/ 159 w 2289"/>
                <a:gd name="T5" fmla="*/ 1173 h 1177"/>
                <a:gd name="T6" fmla="*/ 240 w 2289"/>
                <a:gd name="T7" fmla="*/ 1168 h 1177"/>
                <a:gd name="T8" fmla="*/ 319 w 2289"/>
                <a:gd name="T9" fmla="*/ 1160 h 1177"/>
                <a:gd name="T10" fmla="*/ 399 w 2289"/>
                <a:gd name="T11" fmla="*/ 1152 h 1177"/>
                <a:gd name="T12" fmla="*/ 478 w 2289"/>
                <a:gd name="T13" fmla="*/ 1141 h 1177"/>
                <a:gd name="T14" fmla="*/ 634 w 2289"/>
                <a:gd name="T15" fmla="*/ 1114 h 1177"/>
                <a:gd name="T16" fmla="*/ 789 w 2289"/>
                <a:gd name="T17" fmla="*/ 1079 h 1177"/>
                <a:gd name="T18" fmla="*/ 941 w 2289"/>
                <a:gd name="T19" fmla="*/ 1037 h 1177"/>
                <a:gd name="T20" fmla="*/ 1091 w 2289"/>
                <a:gd name="T21" fmla="*/ 987 h 1177"/>
                <a:gd name="T22" fmla="*/ 1238 w 2289"/>
                <a:gd name="T23" fmla="*/ 930 h 1177"/>
                <a:gd name="T24" fmla="*/ 1382 w 2289"/>
                <a:gd name="T25" fmla="*/ 866 h 1177"/>
                <a:gd name="T26" fmla="*/ 1525 w 2289"/>
                <a:gd name="T27" fmla="*/ 795 h 1177"/>
                <a:gd name="T28" fmla="*/ 1661 w 2289"/>
                <a:gd name="T29" fmla="*/ 718 h 1177"/>
                <a:gd name="T30" fmla="*/ 1795 w 2289"/>
                <a:gd name="T31" fmla="*/ 632 h 1177"/>
                <a:gd name="T32" fmla="*/ 1926 w 2289"/>
                <a:gd name="T33" fmla="*/ 542 h 1177"/>
                <a:gd name="T34" fmla="*/ 2051 w 2289"/>
                <a:gd name="T35" fmla="*/ 444 h 1177"/>
                <a:gd name="T36" fmla="*/ 2172 w 2289"/>
                <a:gd name="T37" fmla="*/ 340 h 1177"/>
                <a:gd name="T38" fmla="*/ 2289 w 2289"/>
                <a:gd name="T39" fmla="*/ 229 h 1177"/>
                <a:gd name="T40" fmla="*/ 2060 w 2289"/>
                <a:gd name="T41" fmla="*/ 0 h 1177"/>
                <a:gd name="T42" fmla="*/ 1955 w 2289"/>
                <a:gd name="T43" fmla="*/ 100 h 1177"/>
                <a:gd name="T44" fmla="*/ 1845 w 2289"/>
                <a:gd name="T45" fmla="*/ 192 h 1177"/>
                <a:gd name="T46" fmla="*/ 1732 w 2289"/>
                <a:gd name="T47" fmla="*/ 281 h 1177"/>
                <a:gd name="T48" fmla="*/ 1617 w 2289"/>
                <a:gd name="T49" fmla="*/ 363 h 1177"/>
                <a:gd name="T50" fmla="*/ 1496 w 2289"/>
                <a:gd name="T51" fmla="*/ 440 h 1177"/>
                <a:gd name="T52" fmla="*/ 1371 w 2289"/>
                <a:gd name="T53" fmla="*/ 509 h 1177"/>
                <a:gd name="T54" fmla="*/ 1244 w 2289"/>
                <a:gd name="T55" fmla="*/ 574 h 1177"/>
                <a:gd name="T56" fmla="*/ 1114 w 2289"/>
                <a:gd name="T57" fmla="*/ 632 h 1177"/>
                <a:gd name="T58" fmla="*/ 981 w 2289"/>
                <a:gd name="T59" fmla="*/ 682 h 1177"/>
                <a:gd name="T60" fmla="*/ 847 w 2289"/>
                <a:gd name="T61" fmla="*/ 728 h 1177"/>
                <a:gd name="T62" fmla="*/ 710 w 2289"/>
                <a:gd name="T63" fmla="*/ 764 h 1177"/>
                <a:gd name="T64" fmla="*/ 570 w 2289"/>
                <a:gd name="T65" fmla="*/ 797 h 1177"/>
                <a:gd name="T66" fmla="*/ 430 w 2289"/>
                <a:gd name="T67" fmla="*/ 820 h 1177"/>
                <a:gd name="T68" fmla="*/ 288 w 2289"/>
                <a:gd name="T69" fmla="*/ 839 h 1177"/>
                <a:gd name="T70" fmla="*/ 144 w 2289"/>
                <a:gd name="T71" fmla="*/ 849 h 1177"/>
                <a:gd name="T72" fmla="*/ 0 w 2289"/>
                <a:gd name="T73" fmla="*/ 853 h 1177"/>
                <a:gd name="T74" fmla="*/ 0 w 2289"/>
                <a:gd name="T75" fmla="*/ 1177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9" h="1177">
                  <a:moveTo>
                    <a:pt x="0" y="1177"/>
                  </a:moveTo>
                  <a:lnTo>
                    <a:pt x="79" y="1175"/>
                  </a:lnTo>
                  <a:lnTo>
                    <a:pt x="159" y="1173"/>
                  </a:lnTo>
                  <a:lnTo>
                    <a:pt x="240" y="1168"/>
                  </a:lnTo>
                  <a:lnTo>
                    <a:pt x="319" y="1160"/>
                  </a:lnTo>
                  <a:lnTo>
                    <a:pt x="399" y="1152"/>
                  </a:lnTo>
                  <a:lnTo>
                    <a:pt x="478" y="1141"/>
                  </a:lnTo>
                  <a:lnTo>
                    <a:pt x="634" y="1114"/>
                  </a:lnTo>
                  <a:lnTo>
                    <a:pt x="789" y="1079"/>
                  </a:lnTo>
                  <a:lnTo>
                    <a:pt x="941" y="1037"/>
                  </a:lnTo>
                  <a:lnTo>
                    <a:pt x="1091" y="987"/>
                  </a:lnTo>
                  <a:lnTo>
                    <a:pt x="1238" y="930"/>
                  </a:lnTo>
                  <a:lnTo>
                    <a:pt x="1382" y="866"/>
                  </a:lnTo>
                  <a:lnTo>
                    <a:pt x="1525" y="795"/>
                  </a:lnTo>
                  <a:lnTo>
                    <a:pt x="1661" y="718"/>
                  </a:lnTo>
                  <a:lnTo>
                    <a:pt x="1795" y="632"/>
                  </a:lnTo>
                  <a:lnTo>
                    <a:pt x="1926" y="542"/>
                  </a:lnTo>
                  <a:lnTo>
                    <a:pt x="2051" y="444"/>
                  </a:lnTo>
                  <a:lnTo>
                    <a:pt x="2172" y="340"/>
                  </a:lnTo>
                  <a:lnTo>
                    <a:pt x="2289" y="229"/>
                  </a:lnTo>
                  <a:lnTo>
                    <a:pt x="2060" y="0"/>
                  </a:lnTo>
                  <a:lnTo>
                    <a:pt x="1955" y="100"/>
                  </a:lnTo>
                  <a:lnTo>
                    <a:pt x="1845" y="192"/>
                  </a:lnTo>
                  <a:lnTo>
                    <a:pt x="1732" y="281"/>
                  </a:lnTo>
                  <a:lnTo>
                    <a:pt x="1617" y="363"/>
                  </a:lnTo>
                  <a:lnTo>
                    <a:pt x="1496" y="440"/>
                  </a:lnTo>
                  <a:lnTo>
                    <a:pt x="1371" y="509"/>
                  </a:lnTo>
                  <a:lnTo>
                    <a:pt x="1244" y="574"/>
                  </a:lnTo>
                  <a:lnTo>
                    <a:pt x="1114" y="632"/>
                  </a:lnTo>
                  <a:lnTo>
                    <a:pt x="981" y="682"/>
                  </a:lnTo>
                  <a:lnTo>
                    <a:pt x="847" y="728"/>
                  </a:lnTo>
                  <a:lnTo>
                    <a:pt x="710" y="764"/>
                  </a:lnTo>
                  <a:lnTo>
                    <a:pt x="570" y="797"/>
                  </a:lnTo>
                  <a:lnTo>
                    <a:pt x="430" y="820"/>
                  </a:lnTo>
                  <a:lnTo>
                    <a:pt x="288" y="839"/>
                  </a:lnTo>
                  <a:lnTo>
                    <a:pt x="144" y="849"/>
                  </a:lnTo>
                  <a:lnTo>
                    <a:pt x="0" y="853"/>
                  </a:lnTo>
                  <a:lnTo>
                    <a:pt x="0" y="1177"/>
                  </a:lnTo>
                  <a:close/>
                </a:path>
              </a:pathLst>
            </a:custGeom>
            <a:solidFill>
              <a:srgbClr val="00A6CC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77FE4CD4-526E-4A0F-80AE-821A346FC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392" y="4404954"/>
              <a:ext cx="699337" cy="359747"/>
            </a:xfrm>
            <a:custGeom>
              <a:avLst/>
              <a:gdLst>
                <a:gd name="T0" fmla="*/ 0 w 2291"/>
                <a:gd name="T1" fmla="*/ 229 h 1177"/>
                <a:gd name="T2" fmla="*/ 117 w 2291"/>
                <a:gd name="T3" fmla="*/ 340 h 1177"/>
                <a:gd name="T4" fmla="*/ 238 w 2291"/>
                <a:gd name="T5" fmla="*/ 444 h 1177"/>
                <a:gd name="T6" fmla="*/ 363 w 2291"/>
                <a:gd name="T7" fmla="*/ 542 h 1177"/>
                <a:gd name="T8" fmla="*/ 494 w 2291"/>
                <a:gd name="T9" fmla="*/ 632 h 1177"/>
                <a:gd name="T10" fmla="*/ 628 w 2291"/>
                <a:gd name="T11" fmla="*/ 718 h 1177"/>
                <a:gd name="T12" fmla="*/ 766 w 2291"/>
                <a:gd name="T13" fmla="*/ 795 h 1177"/>
                <a:gd name="T14" fmla="*/ 907 w 2291"/>
                <a:gd name="T15" fmla="*/ 866 h 1177"/>
                <a:gd name="T16" fmla="*/ 1051 w 2291"/>
                <a:gd name="T17" fmla="*/ 930 h 1177"/>
                <a:gd name="T18" fmla="*/ 1198 w 2291"/>
                <a:gd name="T19" fmla="*/ 987 h 1177"/>
                <a:gd name="T20" fmla="*/ 1348 w 2291"/>
                <a:gd name="T21" fmla="*/ 1037 h 1177"/>
                <a:gd name="T22" fmla="*/ 1502 w 2291"/>
                <a:gd name="T23" fmla="*/ 1079 h 1177"/>
                <a:gd name="T24" fmla="*/ 1655 w 2291"/>
                <a:gd name="T25" fmla="*/ 1114 h 1177"/>
                <a:gd name="T26" fmla="*/ 1813 w 2291"/>
                <a:gd name="T27" fmla="*/ 1141 h 1177"/>
                <a:gd name="T28" fmla="*/ 1892 w 2291"/>
                <a:gd name="T29" fmla="*/ 1152 h 1177"/>
                <a:gd name="T30" fmla="*/ 1970 w 2291"/>
                <a:gd name="T31" fmla="*/ 1160 h 1177"/>
                <a:gd name="T32" fmla="*/ 2049 w 2291"/>
                <a:gd name="T33" fmla="*/ 1168 h 1177"/>
                <a:gd name="T34" fmla="*/ 2130 w 2291"/>
                <a:gd name="T35" fmla="*/ 1173 h 1177"/>
                <a:gd name="T36" fmla="*/ 2210 w 2291"/>
                <a:gd name="T37" fmla="*/ 1175 h 1177"/>
                <a:gd name="T38" fmla="*/ 2291 w 2291"/>
                <a:gd name="T39" fmla="*/ 1177 h 1177"/>
                <a:gd name="T40" fmla="*/ 2291 w 2291"/>
                <a:gd name="T41" fmla="*/ 853 h 1177"/>
                <a:gd name="T42" fmla="*/ 2145 w 2291"/>
                <a:gd name="T43" fmla="*/ 849 h 1177"/>
                <a:gd name="T44" fmla="*/ 2003 w 2291"/>
                <a:gd name="T45" fmla="*/ 839 h 1177"/>
                <a:gd name="T46" fmla="*/ 1861 w 2291"/>
                <a:gd name="T47" fmla="*/ 820 h 1177"/>
                <a:gd name="T48" fmla="*/ 1719 w 2291"/>
                <a:gd name="T49" fmla="*/ 797 h 1177"/>
                <a:gd name="T50" fmla="*/ 1581 w 2291"/>
                <a:gd name="T51" fmla="*/ 764 h 1177"/>
                <a:gd name="T52" fmla="*/ 1442 w 2291"/>
                <a:gd name="T53" fmla="*/ 728 h 1177"/>
                <a:gd name="T54" fmla="*/ 1308 w 2291"/>
                <a:gd name="T55" fmla="*/ 682 h 1177"/>
                <a:gd name="T56" fmla="*/ 1175 w 2291"/>
                <a:gd name="T57" fmla="*/ 632 h 1177"/>
                <a:gd name="T58" fmla="*/ 1045 w 2291"/>
                <a:gd name="T59" fmla="*/ 574 h 1177"/>
                <a:gd name="T60" fmla="*/ 918 w 2291"/>
                <a:gd name="T61" fmla="*/ 509 h 1177"/>
                <a:gd name="T62" fmla="*/ 795 w 2291"/>
                <a:gd name="T63" fmla="*/ 440 h 1177"/>
                <a:gd name="T64" fmla="*/ 674 w 2291"/>
                <a:gd name="T65" fmla="*/ 363 h 1177"/>
                <a:gd name="T66" fmla="*/ 557 w 2291"/>
                <a:gd name="T67" fmla="*/ 281 h 1177"/>
                <a:gd name="T68" fmla="*/ 444 w 2291"/>
                <a:gd name="T69" fmla="*/ 192 h 1177"/>
                <a:gd name="T70" fmla="*/ 334 w 2291"/>
                <a:gd name="T71" fmla="*/ 100 h 1177"/>
                <a:gd name="T72" fmla="*/ 231 w 2291"/>
                <a:gd name="T73" fmla="*/ 0 h 1177"/>
                <a:gd name="T74" fmla="*/ 0 w 2291"/>
                <a:gd name="T75" fmla="*/ 229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1" h="1177">
                  <a:moveTo>
                    <a:pt x="0" y="229"/>
                  </a:moveTo>
                  <a:lnTo>
                    <a:pt x="117" y="340"/>
                  </a:lnTo>
                  <a:lnTo>
                    <a:pt x="238" y="444"/>
                  </a:lnTo>
                  <a:lnTo>
                    <a:pt x="363" y="542"/>
                  </a:lnTo>
                  <a:lnTo>
                    <a:pt x="494" y="632"/>
                  </a:lnTo>
                  <a:lnTo>
                    <a:pt x="628" y="718"/>
                  </a:lnTo>
                  <a:lnTo>
                    <a:pt x="766" y="795"/>
                  </a:lnTo>
                  <a:lnTo>
                    <a:pt x="907" y="866"/>
                  </a:lnTo>
                  <a:lnTo>
                    <a:pt x="1051" y="930"/>
                  </a:lnTo>
                  <a:lnTo>
                    <a:pt x="1198" y="987"/>
                  </a:lnTo>
                  <a:lnTo>
                    <a:pt x="1348" y="1037"/>
                  </a:lnTo>
                  <a:lnTo>
                    <a:pt x="1502" y="1079"/>
                  </a:lnTo>
                  <a:lnTo>
                    <a:pt x="1655" y="1114"/>
                  </a:lnTo>
                  <a:lnTo>
                    <a:pt x="1813" y="1141"/>
                  </a:lnTo>
                  <a:lnTo>
                    <a:pt x="1892" y="1152"/>
                  </a:lnTo>
                  <a:lnTo>
                    <a:pt x="1970" y="1160"/>
                  </a:lnTo>
                  <a:lnTo>
                    <a:pt x="2049" y="1168"/>
                  </a:lnTo>
                  <a:lnTo>
                    <a:pt x="2130" y="1173"/>
                  </a:lnTo>
                  <a:lnTo>
                    <a:pt x="2210" y="1175"/>
                  </a:lnTo>
                  <a:lnTo>
                    <a:pt x="2291" y="1177"/>
                  </a:lnTo>
                  <a:lnTo>
                    <a:pt x="2291" y="853"/>
                  </a:lnTo>
                  <a:lnTo>
                    <a:pt x="2145" y="849"/>
                  </a:lnTo>
                  <a:lnTo>
                    <a:pt x="2003" y="839"/>
                  </a:lnTo>
                  <a:lnTo>
                    <a:pt x="1861" y="820"/>
                  </a:lnTo>
                  <a:lnTo>
                    <a:pt x="1719" y="797"/>
                  </a:lnTo>
                  <a:lnTo>
                    <a:pt x="1581" y="764"/>
                  </a:lnTo>
                  <a:lnTo>
                    <a:pt x="1442" y="728"/>
                  </a:lnTo>
                  <a:lnTo>
                    <a:pt x="1308" y="682"/>
                  </a:lnTo>
                  <a:lnTo>
                    <a:pt x="1175" y="632"/>
                  </a:lnTo>
                  <a:lnTo>
                    <a:pt x="1045" y="574"/>
                  </a:lnTo>
                  <a:lnTo>
                    <a:pt x="918" y="509"/>
                  </a:lnTo>
                  <a:lnTo>
                    <a:pt x="795" y="440"/>
                  </a:lnTo>
                  <a:lnTo>
                    <a:pt x="674" y="363"/>
                  </a:lnTo>
                  <a:lnTo>
                    <a:pt x="557" y="281"/>
                  </a:lnTo>
                  <a:lnTo>
                    <a:pt x="444" y="192"/>
                  </a:lnTo>
                  <a:lnTo>
                    <a:pt x="334" y="100"/>
                  </a:lnTo>
                  <a:lnTo>
                    <a:pt x="231" y="0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8CC63E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72E2AF86-6432-4C11-A9AA-99C098783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495" y="3775856"/>
              <a:ext cx="359135" cy="698727"/>
            </a:xfrm>
            <a:custGeom>
              <a:avLst/>
              <a:gdLst>
                <a:gd name="T0" fmla="*/ 0 w 1177"/>
                <a:gd name="T1" fmla="*/ 0 h 2289"/>
                <a:gd name="T2" fmla="*/ 0 w 1177"/>
                <a:gd name="T3" fmla="*/ 79 h 2289"/>
                <a:gd name="T4" fmla="*/ 3 w 1177"/>
                <a:gd name="T5" fmla="*/ 159 h 2289"/>
                <a:gd name="T6" fmla="*/ 7 w 1177"/>
                <a:gd name="T7" fmla="*/ 240 h 2289"/>
                <a:gd name="T8" fmla="*/ 15 w 1177"/>
                <a:gd name="T9" fmla="*/ 319 h 2289"/>
                <a:gd name="T10" fmla="*/ 23 w 1177"/>
                <a:gd name="T11" fmla="*/ 399 h 2289"/>
                <a:gd name="T12" fmla="*/ 34 w 1177"/>
                <a:gd name="T13" fmla="*/ 478 h 2289"/>
                <a:gd name="T14" fmla="*/ 61 w 1177"/>
                <a:gd name="T15" fmla="*/ 634 h 2289"/>
                <a:gd name="T16" fmla="*/ 96 w 1177"/>
                <a:gd name="T17" fmla="*/ 789 h 2289"/>
                <a:gd name="T18" fmla="*/ 138 w 1177"/>
                <a:gd name="T19" fmla="*/ 941 h 2289"/>
                <a:gd name="T20" fmla="*/ 188 w 1177"/>
                <a:gd name="T21" fmla="*/ 1091 h 2289"/>
                <a:gd name="T22" fmla="*/ 245 w 1177"/>
                <a:gd name="T23" fmla="*/ 1238 h 2289"/>
                <a:gd name="T24" fmla="*/ 309 w 1177"/>
                <a:gd name="T25" fmla="*/ 1382 h 2289"/>
                <a:gd name="T26" fmla="*/ 380 w 1177"/>
                <a:gd name="T27" fmla="*/ 1525 h 2289"/>
                <a:gd name="T28" fmla="*/ 459 w 1177"/>
                <a:gd name="T29" fmla="*/ 1661 h 2289"/>
                <a:gd name="T30" fmla="*/ 543 w 1177"/>
                <a:gd name="T31" fmla="*/ 1795 h 2289"/>
                <a:gd name="T32" fmla="*/ 633 w 1177"/>
                <a:gd name="T33" fmla="*/ 1926 h 2289"/>
                <a:gd name="T34" fmla="*/ 731 w 1177"/>
                <a:gd name="T35" fmla="*/ 2051 h 2289"/>
                <a:gd name="T36" fmla="*/ 837 w 1177"/>
                <a:gd name="T37" fmla="*/ 2172 h 2289"/>
                <a:gd name="T38" fmla="*/ 946 w 1177"/>
                <a:gd name="T39" fmla="*/ 2289 h 2289"/>
                <a:gd name="T40" fmla="*/ 1177 w 1177"/>
                <a:gd name="T41" fmla="*/ 2060 h 2289"/>
                <a:gd name="T42" fmla="*/ 1077 w 1177"/>
                <a:gd name="T43" fmla="*/ 1955 h 2289"/>
                <a:gd name="T44" fmla="*/ 983 w 1177"/>
                <a:gd name="T45" fmla="*/ 1845 h 2289"/>
                <a:gd name="T46" fmla="*/ 894 w 1177"/>
                <a:gd name="T47" fmla="*/ 1732 h 2289"/>
                <a:gd name="T48" fmla="*/ 812 w 1177"/>
                <a:gd name="T49" fmla="*/ 1617 h 2289"/>
                <a:gd name="T50" fmla="*/ 735 w 1177"/>
                <a:gd name="T51" fmla="*/ 1496 h 2289"/>
                <a:gd name="T52" fmla="*/ 666 w 1177"/>
                <a:gd name="T53" fmla="*/ 1371 h 2289"/>
                <a:gd name="T54" fmla="*/ 603 w 1177"/>
                <a:gd name="T55" fmla="*/ 1244 h 2289"/>
                <a:gd name="T56" fmla="*/ 545 w 1177"/>
                <a:gd name="T57" fmla="*/ 1114 h 2289"/>
                <a:gd name="T58" fmla="*/ 493 w 1177"/>
                <a:gd name="T59" fmla="*/ 981 h 2289"/>
                <a:gd name="T60" fmla="*/ 449 w 1177"/>
                <a:gd name="T61" fmla="*/ 847 h 2289"/>
                <a:gd name="T62" fmla="*/ 411 w 1177"/>
                <a:gd name="T63" fmla="*/ 710 h 2289"/>
                <a:gd name="T64" fmla="*/ 380 w 1177"/>
                <a:gd name="T65" fmla="*/ 570 h 2289"/>
                <a:gd name="T66" fmla="*/ 355 w 1177"/>
                <a:gd name="T67" fmla="*/ 430 h 2289"/>
                <a:gd name="T68" fmla="*/ 338 w 1177"/>
                <a:gd name="T69" fmla="*/ 288 h 2289"/>
                <a:gd name="T70" fmla="*/ 326 w 1177"/>
                <a:gd name="T71" fmla="*/ 144 h 2289"/>
                <a:gd name="T72" fmla="*/ 322 w 1177"/>
                <a:gd name="T73" fmla="*/ 0 h 2289"/>
                <a:gd name="T74" fmla="*/ 0 w 1177"/>
                <a:gd name="T75" fmla="*/ 0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7" h="2289">
                  <a:moveTo>
                    <a:pt x="0" y="0"/>
                  </a:moveTo>
                  <a:lnTo>
                    <a:pt x="0" y="79"/>
                  </a:lnTo>
                  <a:lnTo>
                    <a:pt x="3" y="159"/>
                  </a:lnTo>
                  <a:lnTo>
                    <a:pt x="7" y="240"/>
                  </a:lnTo>
                  <a:lnTo>
                    <a:pt x="15" y="319"/>
                  </a:lnTo>
                  <a:lnTo>
                    <a:pt x="23" y="399"/>
                  </a:lnTo>
                  <a:lnTo>
                    <a:pt x="34" y="478"/>
                  </a:lnTo>
                  <a:lnTo>
                    <a:pt x="61" y="634"/>
                  </a:lnTo>
                  <a:lnTo>
                    <a:pt x="96" y="789"/>
                  </a:lnTo>
                  <a:lnTo>
                    <a:pt x="138" y="941"/>
                  </a:lnTo>
                  <a:lnTo>
                    <a:pt x="188" y="1091"/>
                  </a:lnTo>
                  <a:lnTo>
                    <a:pt x="245" y="1238"/>
                  </a:lnTo>
                  <a:lnTo>
                    <a:pt x="309" y="1382"/>
                  </a:lnTo>
                  <a:lnTo>
                    <a:pt x="380" y="1525"/>
                  </a:lnTo>
                  <a:lnTo>
                    <a:pt x="459" y="1661"/>
                  </a:lnTo>
                  <a:lnTo>
                    <a:pt x="543" y="1795"/>
                  </a:lnTo>
                  <a:lnTo>
                    <a:pt x="633" y="1926"/>
                  </a:lnTo>
                  <a:lnTo>
                    <a:pt x="731" y="2051"/>
                  </a:lnTo>
                  <a:lnTo>
                    <a:pt x="837" y="2172"/>
                  </a:lnTo>
                  <a:lnTo>
                    <a:pt x="946" y="2289"/>
                  </a:lnTo>
                  <a:lnTo>
                    <a:pt x="1177" y="2060"/>
                  </a:lnTo>
                  <a:lnTo>
                    <a:pt x="1077" y="1955"/>
                  </a:lnTo>
                  <a:lnTo>
                    <a:pt x="983" y="1845"/>
                  </a:lnTo>
                  <a:lnTo>
                    <a:pt x="894" y="1732"/>
                  </a:lnTo>
                  <a:lnTo>
                    <a:pt x="812" y="1617"/>
                  </a:lnTo>
                  <a:lnTo>
                    <a:pt x="735" y="1496"/>
                  </a:lnTo>
                  <a:lnTo>
                    <a:pt x="666" y="1371"/>
                  </a:lnTo>
                  <a:lnTo>
                    <a:pt x="603" y="1244"/>
                  </a:lnTo>
                  <a:lnTo>
                    <a:pt x="545" y="1114"/>
                  </a:lnTo>
                  <a:lnTo>
                    <a:pt x="493" y="981"/>
                  </a:lnTo>
                  <a:lnTo>
                    <a:pt x="449" y="847"/>
                  </a:lnTo>
                  <a:lnTo>
                    <a:pt x="411" y="710"/>
                  </a:lnTo>
                  <a:lnTo>
                    <a:pt x="380" y="570"/>
                  </a:lnTo>
                  <a:lnTo>
                    <a:pt x="355" y="430"/>
                  </a:lnTo>
                  <a:lnTo>
                    <a:pt x="338" y="288"/>
                  </a:lnTo>
                  <a:lnTo>
                    <a:pt x="326" y="144"/>
                  </a:lnTo>
                  <a:lnTo>
                    <a:pt x="3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5B58E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F65D84C6-F054-4B11-936B-44635CFF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6885" y="3076519"/>
              <a:ext cx="359747" cy="699337"/>
            </a:xfrm>
            <a:custGeom>
              <a:avLst/>
              <a:gdLst>
                <a:gd name="T0" fmla="*/ 948 w 1179"/>
                <a:gd name="T1" fmla="*/ 0 h 2291"/>
                <a:gd name="T2" fmla="*/ 839 w 1179"/>
                <a:gd name="T3" fmla="*/ 117 h 2291"/>
                <a:gd name="T4" fmla="*/ 733 w 1179"/>
                <a:gd name="T5" fmla="*/ 238 h 2291"/>
                <a:gd name="T6" fmla="*/ 635 w 1179"/>
                <a:gd name="T7" fmla="*/ 363 h 2291"/>
                <a:gd name="T8" fmla="*/ 545 w 1179"/>
                <a:gd name="T9" fmla="*/ 494 h 2291"/>
                <a:gd name="T10" fmla="*/ 461 w 1179"/>
                <a:gd name="T11" fmla="*/ 628 h 2291"/>
                <a:gd name="T12" fmla="*/ 382 w 1179"/>
                <a:gd name="T13" fmla="*/ 766 h 2291"/>
                <a:gd name="T14" fmla="*/ 311 w 1179"/>
                <a:gd name="T15" fmla="*/ 907 h 2291"/>
                <a:gd name="T16" fmla="*/ 247 w 1179"/>
                <a:gd name="T17" fmla="*/ 1051 h 2291"/>
                <a:gd name="T18" fmla="*/ 190 w 1179"/>
                <a:gd name="T19" fmla="*/ 1198 h 2291"/>
                <a:gd name="T20" fmla="*/ 140 w 1179"/>
                <a:gd name="T21" fmla="*/ 1348 h 2291"/>
                <a:gd name="T22" fmla="*/ 98 w 1179"/>
                <a:gd name="T23" fmla="*/ 1502 h 2291"/>
                <a:gd name="T24" fmla="*/ 63 w 1179"/>
                <a:gd name="T25" fmla="*/ 1655 h 2291"/>
                <a:gd name="T26" fmla="*/ 36 w 1179"/>
                <a:gd name="T27" fmla="*/ 1813 h 2291"/>
                <a:gd name="T28" fmla="*/ 25 w 1179"/>
                <a:gd name="T29" fmla="*/ 1892 h 2291"/>
                <a:gd name="T30" fmla="*/ 17 w 1179"/>
                <a:gd name="T31" fmla="*/ 1970 h 2291"/>
                <a:gd name="T32" fmla="*/ 9 w 1179"/>
                <a:gd name="T33" fmla="*/ 2049 h 2291"/>
                <a:gd name="T34" fmla="*/ 5 w 1179"/>
                <a:gd name="T35" fmla="*/ 2130 h 2291"/>
                <a:gd name="T36" fmla="*/ 2 w 1179"/>
                <a:gd name="T37" fmla="*/ 2210 h 2291"/>
                <a:gd name="T38" fmla="*/ 0 w 1179"/>
                <a:gd name="T39" fmla="*/ 2291 h 2291"/>
                <a:gd name="T40" fmla="*/ 324 w 1179"/>
                <a:gd name="T41" fmla="*/ 2291 h 2291"/>
                <a:gd name="T42" fmla="*/ 328 w 1179"/>
                <a:gd name="T43" fmla="*/ 2145 h 2291"/>
                <a:gd name="T44" fmla="*/ 338 w 1179"/>
                <a:gd name="T45" fmla="*/ 2003 h 2291"/>
                <a:gd name="T46" fmla="*/ 357 w 1179"/>
                <a:gd name="T47" fmla="*/ 1859 h 2291"/>
                <a:gd name="T48" fmla="*/ 380 w 1179"/>
                <a:gd name="T49" fmla="*/ 1719 h 2291"/>
                <a:gd name="T50" fmla="*/ 413 w 1179"/>
                <a:gd name="T51" fmla="*/ 1581 h 2291"/>
                <a:gd name="T52" fmla="*/ 451 w 1179"/>
                <a:gd name="T53" fmla="*/ 1442 h 2291"/>
                <a:gd name="T54" fmla="*/ 495 w 1179"/>
                <a:gd name="T55" fmla="*/ 1308 h 2291"/>
                <a:gd name="T56" fmla="*/ 547 w 1179"/>
                <a:gd name="T57" fmla="*/ 1175 h 2291"/>
                <a:gd name="T58" fmla="*/ 605 w 1179"/>
                <a:gd name="T59" fmla="*/ 1045 h 2291"/>
                <a:gd name="T60" fmla="*/ 668 w 1179"/>
                <a:gd name="T61" fmla="*/ 918 h 2291"/>
                <a:gd name="T62" fmla="*/ 737 w 1179"/>
                <a:gd name="T63" fmla="*/ 793 h 2291"/>
                <a:gd name="T64" fmla="*/ 814 w 1179"/>
                <a:gd name="T65" fmla="*/ 674 h 2291"/>
                <a:gd name="T66" fmla="*/ 896 w 1179"/>
                <a:gd name="T67" fmla="*/ 557 h 2291"/>
                <a:gd name="T68" fmla="*/ 985 w 1179"/>
                <a:gd name="T69" fmla="*/ 444 h 2291"/>
                <a:gd name="T70" fmla="*/ 1079 w 1179"/>
                <a:gd name="T71" fmla="*/ 334 h 2291"/>
                <a:gd name="T72" fmla="*/ 1179 w 1179"/>
                <a:gd name="T73" fmla="*/ 231 h 2291"/>
                <a:gd name="T74" fmla="*/ 948 w 1179"/>
                <a:gd name="T75" fmla="*/ 0 h 2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79" h="2291">
                  <a:moveTo>
                    <a:pt x="948" y="0"/>
                  </a:moveTo>
                  <a:lnTo>
                    <a:pt x="839" y="117"/>
                  </a:lnTo>
                  <a:lnTo>
                    <a:pt x="733" y="238"/>
                  </a:lnTo>
                  <a:lnTo>
                    <a:pt x="635" y="363"/>
                  </a:lnTo>
                  <a:lnTo>
                    <a:pt x="545" y="494"/>
                  </a:lnTo>
                  <a:lnTo>
                    <a:pt x="461" y="628"/>
                  </a:lnTo>
                  <a:lnTo>
                    <a:pt x="382" y="766"/>
                  </a:lnTo>
                  <a:lnTo>
                    <a:pt x="311" y="907"/>
                  </a:lnTo>
                  <a:lnTo>
                    <a:pt x="247" y="1051"/>
                  </a:lnTo>
                  <a:lnTo>
                    <a:pt x="190" y="1198"/>
                  </a:lnTo>
                  <a:lnTo>
                    <a:pt x="140" y="1348"/>
                  </a:lnTo>
                  <a:lnTo>
                    <a:pt x="98" y="1502"/>
                  </a:lnTo>
                  <a:lnTo>
                    <a:pt x="63" y="1655"/>
                  </a:lnTo>
                  <a:lnTo>
                    <a:pt x="36" y="1813"/>
                  </a:lnTo>
                  <a:lnTo>
                    <a:pt x="25" y="1892"/>
                  </a:lnTo>
                  <a:lnTo>
                    <a:pt x="17" y="1970"/>
                  </a:lnTo>
                  <a:lnTo>
                    <a:pt x="9" y="2049"/>
                  </a:lnTo>
                  <a:lnTo>
                    <a:pt x="5" y="2130"/>
                  </a:lnTo>
                  <a:lnTo>
                    <a:pt x="2" y="2210"/>
                  </a:lnTo>
                  <a:lnTo>
                    <a:pt x="0" y="2291"/>
                  </a:lnTo>
                  <a:lnTo>
                    <a:pt x="324" y="2291"/>
                  </a:lnTo>
                  <a:lnTo>
                    <a:pt x="328" y="2145"/>
                  </a:lnTo>
                  <a:lnTo>
                    <a:pt x="338" y="2003"/>
                  </a:lnTo>
                  <a:lnTo>
                    <a:pt x="357" y="1859"/>
                  </a:lnTo>
                  <a:lnTo>
                    <a:pt x="380" y="1719"/>
                  </a:lnTo>
                  <a:lnTo>
                    <a:pt x="413" y="1581"/>
                  </a:lnTo>
                  <a:lnTo>
                    <a:pt x="451" y="1442"/>
                  </a:lnTo>
                  <a:lnTo>
                    <a:pt x="495" y="1308"/>
                  </a:lnTo>
                  <a:lnTo>
                    <a:pt x="547" y="1175"/>
                  </a:lnTo>
                  <a:lnTo>
                    <a:pt x="605" y="1045"/>
                  </a:lnTo>
                  <a:lnTo>
                    <a:pt x="668" y="918"/>
                  </a:lnTo>
                  <a:lnTo>
                    <a:pt x="737" y="793"/>
                  </a:lnTo>
                  <a:lnTo>
                    <a:pt x="814" y="674"/>
                  </a:lnTo>
                  <a:lnTo>
                    <a:pt x="896" y="557"/>
                  </a:lnTo>
                  <a:lnTo>
                    <a:pt x="985" y="444"/>
                  </a:lnTo>
                  <a:lnTo>
                    <a:pt x="1079" y="334"/>
                  </a:lnTo>
                  <a:lnTo>
                    <a:pt x="1179" y="231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3A4342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4968215A-C835-4AB9-8CE4-948F831C7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392" y="2787012"/>
              <a:ext cx="699337" cy="359747"/>
            </a:xfrm>
            <a:custGeom>
              <a:avLst/>
              <a:gdLst>
                <a:gd name="T0" fmla="*/ 2291 w 2291"/>
                <a:gd name="T1" fmla="*/ 0 h 1177"/>
                <a:gd name="T2" fmla="*/ 2210 w 2291"/>
                <a:gd name="T3" fmla="*/ 0 h 1177"/>
                <a:gd name="T4" fmla="*/ 2130 w 2291"/>
                <a:gd name="T5" fmla="*/ 3 h 1177"/>
                <a:gd name="T6" fmla="*/ 2049 w 2291"/>
                <a:gd name="T7" fmla="*/ 7 h 1177"/>
                <a:gd name="T8" fmla="*/ 1970 w 2291"/>
                <a:gd name="T9" fmla="*/ 15 h 1177"/>
                <a:gd name="T10" fmla="*/ 1892 w 2291"/>
                <a:gd name="T11" fmla="*/ 23 h 1177"/>
                <a:gd name="T12" fmla="*/ 1813 w 2291"/>
                <a:gd name="T13" fmla="*/ 34 h 1177"/>
                <a:gd name="T14" fmla="*/ 1655 w 2291"/>
                <a:gd name="T15" fmla="*/ 61 h 1177"/>
                <a:gd name="T16" fmla="*/ 1502 w 2291"/>
                <a:gd name="T17" fmla="*/ 96 h 1177"/>
                <a:gd name="T18" fmla="*/ 1348 w 2291"/>
                <a:gd name="T19" fmla="*/ 138 h 1177"/>
                <a:gd name="T20" fmla="*/ 1198 w 2291"/>
                <a:gd name="T21" fmla="*/ 188 h 1177"/>
                <a:gd name="T22" fmla="*/ 1051 w 2291"/>
                <a:gd name="T23" fmla="*/ 245 h 1177"/>
                <a:gd name="T24" fmla="*/ 907 w 2291"/>
                <a:gd name="T25" fmla="*/ 309 h 1177"/>
                <a:gd name="T26" fmla="*/ 766 w 2291"/>
                <a:gd name="T27" fmla="*/ 380 h 1177"/>
                <a:gd name="T28" fmla="*/ 628 w 2291"/>
                <a:gd name="T29" fmla="*/ 459 h 1177"/>
                <a:gd name="T30" fmla="*/ 494 w 2291"/>
                <a:gd name="T31" fmla="*/ 543 h 1177"/>
                <a:gd name="T32" fmla="*/ 363 w 2291"/>
                <a:gd name="T33" fmla="*/ 633 h 1177"/>
                <a:gd name="T34" fmla="*/ 238 w 2291"/>
                <a:gd name="T35" fmla="*/ 731 h 1177"/>
                <a:gd name="T36" fmla="*/ 117 w 2291"/>
                <a:gd name="T37" fmla="*/ 837 h 1177"/>
                <a:gd name="T38" fmla="*/ 0 w 2291"/>
                <a:gd name="T39" fmla="*/ 946 h 1177"/>
                <a:gd name="T40" fmla="*/ 231 w 2291"/>
                <a:gd name="T41" fmla="*/ 1177 h 1177"/>
                <a:gd name="T42" fmla="*/ 334 w 2291"/>
                <a:gd name="T43" fmla="*/ 1077 h 1177"/>
                <a:gd name="T44" fmla="*/ 444 w 2291"/>
                <a:gd name="T45" fmla="*/ 983 h 1177"/>
                <a:gd name="T46" fmla="*/ 557 w 2291"/>
                <a:gd name="T47" fmla="*/ 894 h 1177"/>
                <a:gd name="T48" fmla="*/ 674 w 2291"/>
                <a:gd name="T49" fmla="*/ 812 h 1177"/>
                <a:gd name="T50" fmla="*/ 795 w 2291"/>
                <a:gd name="T51" fmla="*/ 735 h 1177"/>
                <a:gd name="T52" fmla="*/ 918 w 2291"/>
                <a:gd name="T53" fmla="*/ 666 h 1177"/>
                <a:gd name="T54" fmla="*/ 1045 w 2291"/>
                <a:gd name="T55" fmla="*/ 603 h 1177"/>
                <a:gd name="T56" fmla="*/ 1175 w 2291"/>
                <a:gd name="T57" fmla="*/ 545 h 1177"/>
                <a:gd name="T58" fmla="*/ 1308 w 2291"/>
                <a:gd name="T59" fmla="*/ 493 h 1177"/>
                <a:gd name="T60" fmla="*/ 1442 w 2291"/>
                <a:gd name="T61" fmla="*/ 449 h 1177"/>
                <a:gd name="T62" fmla="*/ 1581 w 2291"/>
                <a:gd name="T63" fmla="*/ 411 h 1177"/>
                <a:gd name="T64" fmla="*/ 1719 w 2291"/>
                <a:gd name="T65" fmla="*/ 380 h 1177"/>
                <a:gd name="T66" fmla="*/ 1861 w 2291"/>
                <a:gd name="T67" fmla="*/ 355 h 1177"/>
                <a:gd name="T68" fmla="*/ 2003 w 2291"/>
                <a:gd name="T69" fmla="*/ 338 h 1177"/>
                <a:gd name="T70" fmla="*/ 2145 w 2291"/>
                <a:gd name="T71" fmla="*/ 326 h 1177"/>
                <a:gd name="T72" fmla="*/ 2291 w 2291"/>
                <a:gd name="T73" fmla="*/ 322 h 1177"/>
                <a:gd name="T74" fmla="*/ 2291 w 2291"/>
                <a:gd name="T75" fmla="*/ 0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1" h="1177">
                  <a:moveTo>
                    <a:pt x="2291" y="0"/>
                  </a:moveTo>
                  <a:lnTo>
                    <a:pt x="2210" y="0"/>
                  </a:lnTo>
                  <a:lnTo>
                    <a:pt x="2130" y="3"/>
                  </a:lnTo>
                  <a:lnTo>
                    <a:pt x="2049" y="7"/>
                  </a:lnTo>
                  <a:lnTo>
                    <a:pt x="1970" y="15"/>
                  </a:lnTo>
                  <a:lnTo>
                    <a:pt x="1892" y="23"/>
                  </a:lnTo>
                  <a:lnTo>
                    <a:pt x="1813" y="34"/>
                  </a:lnTo>
                  <a:lnTo>
                    <a:pt x="1655" y="61"/>
                  </a:lnTo>
                  <a:lnTo>
                    <a:pt x="1502" y="96"/>
                  </a:lnTo>
                  <a:lnTo>
                    <a:pt x="1348" y="138"/>
                  </a:lnTo>
                  <a:lnTo>
                    <a:pt x="1198" y="188"/>
                  </a:lnTo>
                  <a:lnTo>
                    <a:pt x="1051" y="245"/>
                  </a:lnTo>
                  <a:lnTo>
                    <a:pt x="907" y="309"/>
                  </a:lnTo>
                  <a:lnTo>
                    <a:pt x="766" y="380"/>
                  </a:lnTo>
                  <a:lnTo>
                    <a:pt x="628" y="459"/>
                  </a:lnTo>
                  <a:lnTo>
                    <a:pt x="494" y="543"/>
                  </a:lnTo>
                  <a:lnTo>
                    <a:pt x="363" y="633"/>
                  </a:lnTo>
                  <a:lnTo>
                    <a:pt x="238" y="731"/>
                  </a:lnTo>
                  <a:lnTo>
                    <a:pt x="117" y="837"/>
                  </a:lnTo>
                  <a:lnTo>
                    <a:pt x="0" y="946"/>
                  </a:lnTo>
                  <a:lnTo>
                    <a:pt x="231" y="1177"/>
                  </a:lnTo>
                  <a:lnTo>
                    <a:pt x="334" y="1077"/>
                  </a:lnTo>
                  <a:lnTo>
                    <a:pt x="444" y="983"/>
                  </a:lnTo>
                  <a:lnTo>
                    <a:pt x="557" y="894"/>
                  </a:lnTo>
                  <a:lnTo>
                    <a:pt x="674" y="812"/>
                  </a:lnTo>
                  <a:lnTo>
                    <a:pt x="795" y="735"/>
                  </a:lnTo>
                  <a:lnTo>
                    <a:pt x="918" y="666"/>
                  </a:lnTo>
                  <a:lnTo>
                    <a:pt x="1045" y="603"/>
                  </a:lnTo>
                  <a:lnTo>
                    <a:pt x="1175" y="545"/>
                  </a:lnTo>
                  <a:lnTo>
                    <a:pt x="1308" y="493"/>
                  </a:lnTo>
                  <a:lnTo>
                    <a:pt x="1442" y="449"/>
                  </a:lnTo>
                  <a:lnTo>
                    <a:pt x="1581" y="411"/>
                  </a:lnTo>
                  <a:lnTo>
                    <a:pt x="1719" y="380"/>
                  </a:lnTo>
                  <a:lnTo>
                    <a:pt x="1861" y="355"/>
                  </a:lnTo>
                  <a:lnTo>
                    <a:pt x="2003" y="338"/>
                  </a:lnTo>
                  <a:lnTo>
                    <a:pt x="2145" y="326"/>
                  </a:lnTo>
                  <a:lnTo>
                    <a:pt x="2291" y="322"/>
                  </a:lnTo>
                  <a:lnTo>
                    <a:pt x="2291" y="0"/>
                  </a:lnTo>
                  <a:close/>
                </a:path>
              </a:pathLst>
            </a:custGeom>
            <a:solidFill>
              <a:srgbClr val="F7941D"/>
            </a:solidFill>
            <a:ln w="19050">
              <a:solidFill>
                <a:srgbClr val="FFFFFF"/>
              </a:solidFill>
              <a:round/>
              <a:headEnd/>
              <a:tailEnd/>
            </a:ln>
            <a:effectLst>
              <a:innerShdw blurRad="50800">
                <a:srgbClr val="262626">
                  <a:lumMod val="75000"/>
                  <a:lumOff val="25000"/>
                </a:srgb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BCD3CAFA-3C90-42F9-8460-9600F11DD2C1}"/>
                </a:ext>
              </a:extLst>
            </p:cNvPr>
            <p:cNvSpPr/>
            <p:nvPr/>
          </p:nvSpPr>
          <p:spPr>
            <a:xfrm>
              <a:off x="2450052" y="3138162"/>
              <a:ext cx="1260918" cy="92333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kern="0" dirty="0" smtClean="0">
                  <a:solidFill>
                    <a:srgbClr val="262626">
                      <a:lumMod val="75000"/>
                      <a:lumOff val="25000"/>
                    </a:srgbClr>
                  </a:solidFill>
                  <a:latin typeface="Roboto (Body)"/>
                </a:rPr>
                <a:t>DAY CARE CENTRES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262626">
                    <a:lumMod val="75000"/>
                    <a:lumOff val="25000"/>
                  </a:srgbClr>
                </a:solidFill>
                <a:effectLst/>
                <a:uLnTx/>
                <a:uFillTx/>
                <a:latin typeface="Roboto (Body)"/>
              </a:endParaRPr>
            </a:p>
          </p:txBody>
        </p:sp>
        <p:grpSp>
          <p:nvGrpSpPr>
            <p:cNvPr id="18" name="Group 75">
              <a:extLst>
                <a:ext uri="{FF2B5EF4-FFF2-40B4-BE49-F238E27FC236}">
                  <a16:creationId xmlns:a16="http://schemas.microsoft.com/office/drawing/2014/main" xmlns="" id="{BA7C4BD9-2DDB-4AEE-9CC3-ABB6FB490708}"/>
                </a:ext>
              </a:extLst>
            </p:cNvPr>
            <p:cNvGrpSpPr/>
            <p:nvPr/>
          </p:nvGrpSpPr>
          <p:grpSpPr>
            <a:xfrm>
              <a:off x="2926900" y="3992177"/>
              <a:ext cx="318982" cy="61670"/>
              <a:chOff x="4381499" y="2776014"/>
              <a:chExt cx="381000" cy="73660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93BEA6AB-9954-4771-B01A-0CBCB753463F}"/>
                  </a:ext>
                </a:extLst>
              </p:cNvPr>
              <p:cNvSpPr/>
              <p:nvPr/>
            </p:nvSpPr>
            <p:spPr bwMode="auto">
              <a:xfrm>
                <a:off x="4381499" y="2776014"/>
                <a:ext cx="73660" cy="73660"/>
              </a:xfrm>
              <a:prstGeom prst="ellipse">
                <a:avLst/>
              </a:prstGeom>
              <a:solidFill>
                <a:srgbClr val="F7941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21BF09DE-1526-4819-BD35-EC6BF8766F17}"/>
                  </a:ext>
                </a:extLst>
              </p:cNvPr>
              <p:cNvSpPr/>
              <p:nvPr/>
            </p:nvSpPr>
            <p:spPr bwMode="auto">
              <a:xfrm>
                <a:off x="4483946" y="2776014"/>
                <a:ext cx="73660" cy="73660"/>
              </a:xfrm>
              <a:prstGeom prst="ellipse">
                <a:avLst/>
              </a:prstGeom>
              <a:solidFill>
                <a:srgbClr val="EF3E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937DE48C-C55A-4E12-9322-7870E681748E}"/>
                  </a:ext>
                </a:extLst>
              </p:cNvPr>
              <p:cNvSpPr/>
              <p:nvPr/>
            </p:nvSpPr>
            <p:spPr bwMode="auto">
              <a:xfrm>
                <a:off x="4586393" y="2776014"/>
                <a:ext cx="73660" cy="73660"/>
              </a:xfrm>
              <a:prstGeom prst="ellipse">
                <a:avLst/>
              </a:prstGeom>
              <a:solidFill>
                <a:srgbClr val="A01F6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6A5BE41E-7D70-4316-834C-355A1DABD0C9}"/>
                  </a:ext>
                </a:extLst>
              </p:cNvPr>
              <p:cNvSpPr/>
              <p:nvPr/>
            </p:nvSpPr>
            <p:spPr bwMode="auto">
              <a:xfrm>
                <a:off x="4688839" y="2776014"/>
                <a:ext cx="73660" cy="73660"/>
              </a:xfrm>
              <a:prstGeom prst="ellipse">
                <a:avLst/>
              </a:prstGeom>
              <a:solidFill>
                <a:srgbClr val="0E74B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262626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Roboto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3481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212271" cy="4495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Shimla</a:t>
            </a:r>
            <a:r>
              <a:rPr lang="en-US" dirty="0" smtClean="0"/>
              <a:t>, </a:t>
            </a:r>
            <a:r>
              <a:rPr lang="en-US" dirty="0" err="1" smtClean="0"/>
              <a:t>Mandi</a:t>
            </a:r>
            <a:r>
              <a:rPr lang="en-US" dirty="0" smtClean="0"/>
              <a:t> and </a:t>
            </a:r>
            <a:r>
              <a:rPr lang="en-US" dirty="0" err="1" smtClean="0"/>
              <a:t>Dharamshala</a:t>
            </a:r>
            <a:r>
              <a:rPr lang="en-US" dirty="0" smtClean="0"/>
              <a:t> towns identified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Spaces identified which are easily accessible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‘</a:t>
            </a:r>
            <a:r>
              <a:rPr lang="en-US" dirty="0" err="1" smtClean="0"/>
              <a:t>HelpAge</a:t>
            </a:r>
            <a:r>
              <a:rPr lang="en-US" dirty="0" smtClean="0"/>
              <a:t> India’ a NGO with known name in geriatric care engaged and MOU signed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Day Care </a:t>
            </a:r>
            <a:r>
              <a:rPr lang="en-US" dirty="0" err="1" smtClean="0"/>
              <a:t>centres</a:t>
            </a:r>
            <a:r>
              <a:rPr lang="en-US" dirty="0" smtClean="0"/>
              <a:t> inaugurated on 21</a:t>
            </a:r>
            <a:r>
              <a:rPr lang="en-US" baseline="30000" dirty="0" smtClean="0"/>
              <a:t>st</a:t>
            </a:r>
            <a:r>
              <a:rPr lang="en-US" dirty="0" smtClean="0"/>
              <a:t> August 2019 – World Senior Citizen Day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Google Shape;575;p77" descr="C:\Users\acer\Desktop\ECfMQo2UYAAgUWJ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98326" y="1483468"/>
            <a:ext cx="4245674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Weekly health checkups</a:t>
            </a:r>
            <a:endParaRPr lang="en-US" dirty="0" smtClean="0"/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 Provision of free medicine – dovetailing with EDL</a:t>
            </a:r>
            <a:endParaRPr lang="en-US" dirty="0" smtClean="0"/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 Physiotherapy sessions</a:t>
            </a:r>
            <a:endParaRPr lang="en-US" dirty="0" smtClean="0"/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 Health awareness programs- on various occasions like World Diabetes day etc, involvement of private sector</a:t>
            </a:r>
          </a:p>
          <a:p>
            <a:pPr marL="342900" lvl="0" indent="-342900">
              <a:spcBef>
                <a:spcPts val="1000"/>
              </a:spcBef>
              <a:buSzPts val="1920"/>
              <a:buFont typeface="Noto Sans Symbols"/>
              <a:buChar char="❖"/>
            </a:pPr>
            <a:r>
              <a:rPr lang="en-US" sz="3200" dirty="0" smtClean="0"/>
              <a:t>Wellness activities – Yoga, meditation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19847" y="3317131"/>
          <a:ext cx="7889131" cy="301168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817004"/>
                <a:gridCol w="1690709"/>
                <a:gridCol w="1690709"/>
                <a:gridCol w="1690709"/>
              </a:tblGrid>
              <a:tr h="50194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SimSun"/>
                        </a:rPr>
                        <a:t>Physiotherapy beneficiaries till Nov 2020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</a:tr>
              <a:tr h="501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Location 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Male 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Female 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Total 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</a:tr>
              <a:tr h="501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Shimla</a:t>
                      </a:r>
                      <a:r>
                        <a:rPr lang="en-US" sz="2000" dirty="0"/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1155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1233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2388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</a:tr>
              <a:tr h="501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/>
                        <a:t>Mandi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2541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3269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5810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</a:tr>
              <a:tr h="501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Dharamshala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2068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4713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6781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</a:tr>
              <a:tr h="501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Total 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5764</a:t>
                      </a:r>
                      <a:endParaRPr lang="en-US" sz="200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9215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/>
                        <a:t>14979</a:t>
                      </a:r>
                      <a:endParaRPr lang="en-US" sz="2000" dirty="0">
                        <a:latin typeface="Calibri"/>
                        <a:ea typeface="Calibri"/>
                        <a:cs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" name="Google Shape;19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5366" y="528855"/>
            <a:ext cx="4038600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127" y="512685"/>
            <a:ext cx="39624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554</Words>
  <PresentationFormat>On-screen Show (4:3)</PresentationFormat>
  <Paragraphs>115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Facet</vt:lpstr>
      <vt:lpstr>Oriel</vt:lpstr>
      <vt:lpstr>Median</vt:lpstr>
      <vt:lpstr>Office Theme</vt:lpstr>
      <vt:lpstr>day care centers in  Himachal Pradesh:   An innovative geriatric care model</vt:lpstr>
      <vt:lpstr>Challenges with Geriatric Care in HP</vt:lpstr>
      <vt:lpstr>Geriatric Care Models</vt:lpstr>
      <vt:lpstr>Geriatric Care Models</vt:lpstr>
      <vt:lpstr>Day Care Centres - Concept</vt:lpstr>
      <vt:lpstr>Slide 6</vt:lpstr>
      <vt:lpstr>Operational Aspects</vt:lpstr>
      <vt:lpstr>Health Care</vt:lpstr>
      <vt:lpstr>Slide 9</vt:lpstr>
      <vt:lpstr>Slide 10</vt:lpstr>
      <vt:lpstr>Skill Building</vt:lpstr>
      <vt:lpstr>Fight Isolation and Neglect</vt:lpstr>
      <vt:lpstr>Slide 13</vt:lpstr>
      <vt:lpstr>Slide 14</vt:lpstr>
      <vt:lpstr>Legal Aid and Counselling</vt:lpstr>
      <vt:lpstr>Activity based physical and mental engagement</vt:lpstr>
      <vt:lpstr>Service utilization at three day care centre August 2019 -March 2020</vt:lpstr>
      <vt:lpstr>Issues during COVID-19</vt:lpstr>
      <vt:lpstr>Slide 19</vt:lpstr>
      <vt:lpstr>Outcomes</vt:lpstr>
      <vt:lpstr>Way forward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care centers in  Himachal Pradesh:   An innovative geriatric care model</dc:title>
  <dc:creator>Admin</dc:creator>
  <cp:lastModifiedBy>acer</cp:lastModifiedBy>
  <cp:revision>11</cp:revision>
  <dcterms:created xsi:type="dcterms:W3CDTF">2021-01-03T06:02:44Z</dcterms:created>
  <dcterms:modified xsi:type="dcterms:W3CDTF">2021-01-06T03:36:38Z</dcterms:modified>
</cp:coreProperties>
</file>