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2" r:id="rId11"/>
    <p:sldId id="300" r:id="rId12"/>
    <p:sldId id="301" r:id="rId13"/>
    <p:sldId id="303" r:id="rId14"/>
    <p:sldId id="304" r:id="rId15"/>
    <p:sldId id="306" r:id="rId16"/>
    <p:sldId id="307" r:id="rId17"/>
    <p:sldId id="308" r:id="rId18"/>
    <p:sldId id="305" r:id="rId19"/>
    <p:sldId id="309" r:id="rId20"/>
    <p:sldId id="310" r:id="rId21"/>
    <p:sldId id="311" r:id="rId22"/>
    <p:sldId id="312" r:id="rId23"/>
    <p:sldId id="292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0" y="21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2"/>
                </a:solidFill>
              </a:rPr>
              <a:t>Calls in 2016-17</a:t>
            </a:r>
            <a:endParaRPr lang="en-US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7414932938213754"/>
          <c:y val="4.4549123126403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188889029335415E-2"/>
          <c:y val="2.1790921455437953E-2"/>
          <c:w val="0.95454924253398388"/>
          <c:h val="0.642090940505672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</c:v>
                </c:pt>
              </c:strCache>
            </c:strRef>
          </c:tx>
          <c:spPr>
            <a:solidFill>
              <a:srgbClr val="FFC00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7.8145353557268794E-3"/>
                  <c:y val="-2.813232381855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516282845815037E-3"/>
                  <c:y val="-4.45428460460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629070711453759E-3"/>
                  <c:y val="-5.626464763710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740127681024404E-2"/>
                  <c:y val="-3.5685080380577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258141422908091E-3"/>
                  <c:y val="-3.516540477319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629070711453759E-3"/>
                  <c:y val="-3.750976509140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258141422907519E-3"/>
                  <c:y val="-3.282104445497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629070711453759E-3"/>
                  <c:y val="-1.406616190927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108 Service</c:v>
                </c:pt>
                <c:pt idx="1">
                  <c:v>Absenteeism</c:v>
                </c:pt>
                <c:pt idx="2">
                  <c:v>ASHA</c:v>
                </c:pt>
                <c:pt idx="3">
                  <c:v>Availability of Services</c:v>
                </c:pt>
                <c:pt idx="4">
                  <c:v>Cleanliness</c:v>
                </c:pt>
                <c:pt idx="5">
                  <c:v>Equipment related</c:v>
                </c:pt>
                <c:pt idx="6">
                  <c:v>Medicines</c:v>
                </c:pt>
                <c:pt idx="7">
                  <c:v>Others</c:v>
                </c:pt>
                <c:pt idx="8">
                  <c:v>Pregnant Women/JSY</c:v>
                </c:pt>
                <c:pt idx="9">
                  <c:v>Service Matters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5.7882558100539924E-2</c:v>
                </c:pt>
                <c:pt idx="1">
                  <c:v>8.2682182501089913E-2</c:v>
                </c:pt>
                <c:pt idx="2">
                  <c:v>3.6553875046111538E-2</c:v>
                </c:pt>
                <c:pt idx="3">
                  <c:v>0.19135450551661692</c:v>
                </c:pt>
                <c:pt idx="4">
                  <c:v>1.1553036654482042E-2</c:v>
                </c:pt>
                <c:pt idx="5">
                  <c:v>2.0171702605721185E-2</c:v>
                </c:pt>
                <c:pt idx="6">
                  <c:v>2.6526711157315804E-2</c:v>
                </c:pt>
                <c:pt idx="7">
                  <c:v>6.3533317683356252E-2</c:v>
                </c:pt>
                <c:pt idx="8">
                  <c:v>0.38564338173647672</c:v>
                </c:pt>
                <c:pt idx="9">
                  <c:v>0.12409872899828968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80561624"/>
        <c:axId val="380565936"/>
        <c:axId val="0"/>
      </c:bar3DChart>
      <c:catAx>
        <c:axId val="38056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65936"/>
        <c:crosses val="autoZero"/>
        <c:auto val="1"/>
        <c:lblAlgn val="ctr"/>
        <c:lblOffset val="100"/>
        <c:noMultiLvlLbl val="0"/>
      </c:catAx>
      <c:valAx>
        <c:axId val="380565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056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6350" cap="flat" cmpd="sng" algn="ctr">
      <a:solidFill>
        <a:schemeClr val="accent1"/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4F509-1FEF-452F-B2B1-A658933BB57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BD7E770C-D460-4D6D-AC0E-2BAD7D30F609}">
      <dgm:prSet phldrT="[Text]"/>
      <dgm:spPr/>
      <dgm:t>
        <a:bodyPr/>
        <a:lstStyle/>
        <a:p>
          <a:r>
            <a:rPr lang="en-IN" dirty="0" smtClean="0"/>
            <a:t>Block</a:t>
          </a:r>
          <a:endParaRPr lang="en-IN" dirty="0"/>
        </a:p>
      </dgm:t>
    </dgm:pt>
    <dgm:pt modelId="{F688CCE0-D559-4ADE-BEB6-762D504C7D98}" type="parTrans" cxnId="{03BE062C-49CA-4D9B-8C43-E843534D3C3E}">
      <dgm:prSet/>
      <dgm:spPr/>
      <dgm:t>
        <a:bodyPr/>
        <a:lstStyle/>
        <a:p>
          <a:endParaRPr lang="en-IN"/>
        </a:p>
      </dgm:t>
    </dgm:pt>
    <dgm:pt modelId="{58C0589B-1D4C-4740-8ED5-6B3244E984FA}" type="sibTrans" cxnId="{03BE062C-49CA-4D9B-8C43-E843534D3C3E}">
      <dgm:prSet/>
      <dgm:spPr/>
      <dgm:t>
        <a:bodyPr/>
        <a:lstStyle/>
        <a:p>
          <a:endParaRPr lang="en-IN"/>
        </a:p>
      </dgm:t>
    </dgm:pt>
    <dgm:pt modelId="{780A7409-5B07-4AD8-888A-D805B8715CD7}">
      <dgm:prSet phldrT="[Text]" custT="1"/>
      <dgm:spPr/>
      <dgm:t>
        <a:bodyPr/>
        <a:lstStyle/>
        <a:p>
          <a:r>
            <a:rPr lang="en-IN" sz="2800" dirty="0" smtClean="0"/>
            <a:t>Back tracking at block level meetings</a:t>
          </a:r>
          <a:endParaRPr lang="en-IN" sz="2800" dirty="0"/>
        </a:p>
      </dgm:t>
    </dgm:pt>
    <dgm:pt modelId="{FAD1AFE2-81A0-411E-87CF-1310BEFE2424}" type="parTrans" cxnId="{F9FF6723-2D81-45DF-A1E7-40D276987C8C}">
      <dgm:prSet/>
      <dgm:spPr/>
      <dgm:t>
        <a:bodyPr/>
        <a:lstStyle/>
        <a:p>
          <a:endParaRPr lang="en-IN"/>
        </a:p>
      </dgm:t>
    </dgm:pt>
    <dgm:pt modelId="{3F914B2C-7F38-48BC-8A5C-166D0AF48EB8}" type="sibTrans" cxnId="{F9FF6723-2D81-45DF-A1E7-40D276987C8C}">
      <dgm:prSet/>
      <dgm:spPr/>
      <dgm:t>
        <a:bodyPr/>
        <a:lstStyle/>
        <a:p>
          <a:endParaRPr lang="en-IN"/>
        </a:p>
      </dgm:t>
    </dgm:pt>
    <dgm:pt modelId="{EAEED958-1D97-43FD-A58A-3C90DA1936D0}">
      <dgm:prSet phldrT="[Text]" custT="1"/>
      <dgm:spPr/>
      <dgm:t>
        <a:bodyPr/>
        <a:lstStyle/>
        <a:p>
          <a:r>
            <a:rPr lang="en-IN" sz="2800" dirty="0" smtClean="0"/>
            <a:t>Training in core skills</a:t>
          </a:r>
          <a:endParaRPr lang="en-IN" sz="2800" dirty="0"/>
        </a:p>
      </dgm:t>
    </dgm:pt>
    <dgm:pt modelId="{37F923A3-515C-4543-9168-9A596AA894FE}" type="parTrans" cxnId="{5DB7E418-E976-4DA7-A172-756FDFF7B344}">
      <dgm:prSet/>
      <dgm:spPr/>
      <dgm:t>
        <a:bodyPr/>
        <a:lstStyle/>
        <a:p>
          <a:endParaRPr lang="en-IN"/>
        </a:p>
      </dgm:t>
    </dgm:pt>
    <dgm:pt modelId="{12D7062A-0A62-470C-ADB8-B8CA702A6237}" type="sibTrans" cxnId="{5DB7E418-E976-4DA7-A172-756FDFF7B344}">
      <dgm:prSet/>
      <dgm:spPr/>
      <dgm:t>
        <a:bodyPr/>
        <a:lstStyle/>
        <a:p>
          <a:endParaRPr lang="en-IN"/>
        </a:p>
      </dgm:t>
    </dgm:pt>
    <dgm:pt modelId="{22D8602F-BD4F-4694-B055-F91A2D1C8CB1}">
      <dgm:prSet phldrT="[Text]"/>
      <dgm:spPr/>
      <dgm:t>
        <a:bodyPr/>
        <a:lstStyle/>
        <a:p>
          <a:r>
            <a:rPr lang="en-IN" dirty="0" smtClean="0"/>
            <a:t>District	</a:t>
          </a:r>
          <a:endParaRPr lang="en-IN" dirty="0"/>
        </a:p>
      </dgm:t>
    </dgm:pt>
    <dgm:pt modelId="{09232760-EB7B-43FE-B139-B775C0FF00F6}" type="parTrans" cxnId="{174B01F8-DD2D-4254-A8DA-A165F0666FB6}">
      <dgm:prSet/>
      <dgm:spPr/>
      <dgm:t>
        <a:bodyPr/>
        <a:lstStyle/>
        <a:p>
          <a:endParaRPr lang="en-IN"/>
        </a:p>
      </dgm:t>
    </dgm:pt>
    <dgm:pt modelId="{48FBF9BD-C436-40D6-899C-60DB94435620}" type="sibTrans" cxnId="{174B01F8-DD2D-4254-A8DA-A165F0666FB6}">
      <dgm:prSet/>
      <dgm:spPr/>
      <dgm:t>
        <a:bodyPr/>
        <a:lstStyle/>
        <a:p>
          <a:endParaRPr lang="en-IN"/>
        </a:p>
      </dgm:t>
    </dgm:pt>
    <dgm:pt modelId="{9770B663-CCA4-441B-B362-79B8C9F15BFD}">
      <dgm:prSet phldrT="[Text]" custT="1"/>
      <dgm:spPr/>
      <dgm:t>
        <a:bodyPr/>
        <a:lstStyle/>
        <a:p>
          <a:r>
            <a:rPr lang="en-IN" sz="2800" dirty="0" smtClean="0"/>
            <a:t>Case listing from Labour room register</a:t>
          </a:r>
          <a:endParaRPr lang="en-IN" sz="2800" dirty="0"/>
        </a:p>
      </dgm:t>
    </dgm:pt>
    <dgm:pt modelId="{44140C32-935C-476F-86AD-9CB4111E76F9}" type="parTrans" cxnId="{1D61CCE6-54D6-4716-ADFA-1EBF70683660}">
      <dgm:prSet/>
      <dgm:spPr/>
      <dgm:t>
        <a:bodyPr/>
        <a:lstStyle/>
        <a:p>
          <a:endParaRPr lang="en-IN"/>
        </a:p>
      </dgm:t>
    </dgm:pt>
    <dgm:pt modelId="{78FD0E5A-D0CC-43E6-9AE8-6B6C0214FA2C}" type="sibTrans" cxnId="{1D61CCE6-54D6-4716-ADFA-1EBF70683660}">
      <dgm:prSet/>
      <dgm:spPr/>
      <dgm:t>
        <a:bodyPr/>
        <a:lstStyle/>
        <a:p>
          <a:endParaRPr lang="en-IN"/>
        </a:p>
      </dgm:t>
    </dgm:pt>
    <dgm:pt modelId="{AF136365-CFDB-4C9C-A23F-06D7BF8DCABA}">
      <dgm:prSet phldrT="[Text]" custT="1"/>
      <dgm:spPr/>
      <dgm:t>
        <a:bodyPr/>
        <a:lstStyle/>
        <a:p>
          <a:r>
            <a:rPr lang="en-IN" sz="2800" dirty="0" smtClean="0"/>
            <a:t>Backtracking supervisors</a:t>
          </a:r>
          <a:endParaRPr lang="en-IN" sz="2800" dirty="0"/>
        </a:p>
      </dgm:t>
    </dgm:pt>
    <dgm:pt modelId="{B2738240-DD06-4E4E-B5E2-5F08315DA4CE}" type="parTrans" cxnId="{5457499F-AF4D-40E5-AB4E-507485818B02}">
      <dgm:prSet/>
      <dgm:spPr/>
      <dgm:t>
        <a:bodyPr/>
        <a:lstStyle/>
        <a:p>
          <a:endParaRPr lang="en-IN"/>
        </a:p>
      </dgm:t>
    </dgm:pt>
    <dgm:pt modelId="{58FD01D1-9A92-4B33-AF47-457CFB141116}" type="sibTrans" cxnId="{5457499F-AF4D-40E5-AB4E-507485818B02}">
      <dgm:prSet/>
      <dgm:spPr/>
      <dgm:t>
        <a:bodyPr/>
        <a:lstStyle/>
        <a:p>
          <a:endParaRPr lang="en-IN"/>
        </a:p>
      </dgm:t>
    </dgm:pt>
    <dgm:pt modelId="{2377003F-4A28-4DC3-95A8-10F688931387}">
      <dgm:prSet phldrT="[Text]"/>
      <dgm:spPr/>
      <dgm:t>
        <a:bodyPr/>
        <a:lstStyle/>
        <a:p>
          <a:r>
            <a:rPr lang="en-IN" dirty="0" smtClean="0"/>
            <a:t>State</a:t>
          </a:r>
          <a:endParaRPr lang="en-IN" dirty="0"/>
        </a:p>
      </dgm:t>
    </dgm:pt>
    <dgm:pt modelId="{4CCEBA64-A745-4E5C-AE05-7B0F246B137D}" type="parTrans" cxnId="{6DA857C6-AFE0-46FF-8761-AF6850770D4A}">
      <dgm:prSet/>
      <dgm:spPr/>
      <dgm:t>
        <a:bodyPr/>
        <a:lstStyle/>
        <a:p>
          <a:endParaRPr lang="en-IN"/>
        </a:p>
      </dgm:t>
    </dgm:pt>
    <dgm:pt modelId="{F848B98E-0CA0-4AA6-B43C-2DDB29797DDF}" type="sibTrans" cxnId="{6DA857C6-AFE0-46FF-8761-AF6850770D4A}">
      <dgm:prSet/>
      <dgm:spPr/>
      <dgm:t>
        <a:bodyPr/>
        <a:lstStyle/>
        <a:p>
          <a:endParaRPr lang="en-IN"/>
        </a:p>
      </dgm:t>
    </dgm:pt>
    <dgm:pt modelId="{91146AEA-99CE-47C6-B016-9CC4238F2C98}">
      <dgm:prSet phldrT="[Text]" custT="1"/>
      <dgm:spPr/>
      <dgm:t>
        <a:bodyPr/>
        <a:lstStyle/>
        <a:p>
          <a:r>
            <a:rPr lang="en-IN" sz="2800" dirty="0" smtClean="0"/>
            <a:t>Identification of negligent or severe cases</a:t>
          </a:r>
          <a:endParaRPr lang="en-IN" sz="2800" dirty="0"/>
        </a:p>
      </dgm:t>
    </dgm:pt>
    <dgm:pt modelId="{2FDCB8B4-DF06-4B5B-A0E7-188AF7EB352E}" type="parTrans" cxnId="{FF22515C-4929-4FF1-A58B-606B5F8C4992}">
      <dgm:prSet/>
      <dgm:spPr/>
      <dgm:t>
        <a:bodyPr/>
        <a:lstStyle/>
        <a:p>
          <a:endParaRPr lang="en-IN"/>
        </a:p>
      </dgm:t>
    </dgm:pt>
    <dgm:pt modelId="{064C734D-A018-4BD2-8507-291AE6F7BE0C}" type="sibTrans" cxnId="{FF22515C-4929-4FF1-A58B-606B5F8C4992}">
      <dgm:prSet/>
      <dgm:spPr/>
      <dgm:t>
        <a:bodyPr/>
        <a:lstStyle/>
        <a:p>
          <a:endParaRPr lang="en-IN"/>
        </a:p>
      </dgm:t>
    </dgm:pt>
    <dgm:pt modelId="{90807D02-3BD6-4B31-893E-30E3C42CDC58}">
      <dgm:prSet phldrT="[Text]" custT="1"/>
      <dgm:spPr/>
      <dgm:t>
        <a:bodyPr/>
        <a:lstStyle/>
        <a:p>
          <a:r>
            <a:rPr lang="en-IN" sz="2800" dirty="0" smtClean="0"/>
            <a:t>Training at state level</a:t>
          </a:r>
          <a:endParaRPr lang="en-IN" sz="2800" dirty="0"/>
        </a:p>
      </dgm:t>
    </dgm:pt>
    <dgm:pt modelId="{297FF7E0-8CB0-4402-A0B0-F2E1D9886036}" type="parTrans" cxnId="{5901450A-BFCE-4062-970C-E88D816A0468}">
      <dgm:prSet/>
      <dgm:spPr/>
      <dgm:t>
        <a:bodyPr/>
        <a:lstStyle/>
        <a:p>
          <a:endParaRPr lang="en-IN"/>
        </a:p>
      </dgm:t>
    </dgm:pt>
    <dgm:pt modelId="{E6B257CE-1475-4A32-873A-1F060673C7F6}" type="sibTrans" cxnId="{5901450A-BFCE-4062-970C-E88D816A0468}">
      <dgm:prSet/>
      <dgm:spPr/>
      <dgm:t>
        <a:bodyPr/>
        <a:lstStyle/>
        <a:p>
          <a:endParaRPr lang="en-IN"/>
        </a:p>
      </dgm:t>
    </dgm:pt>
    <dgm:pt modelId="{1EB1F918-540B-48B9-853C-EACD1D3D1632}">
      <dgm:prSet phldrT="[Text]" custT="1"/>
      <dgm:spPr/>
      <dgm:t>
        <a:bodyPr/>
        <a:lstStyle/>
        <a:p>
          <a:r>
            <a:rPr lang="en-IN" sz="2800" dirty="0" smtClean="0"/>
            <a:t>Training supervisors and ANMs</a:t>
          </a:r>
          <a:endParaRPr lang="en-IN" sz="2800" dirty="0"/>
        </a:p>
      </dgm:t>
    </dgm:pt>
    <dgm:pt modelId="{49064046-2E29-4955-8499-A81018CDCEC7}" type="parTrans" cxnId="{43490B5E-DC84-4F1E-9B50-3A00938665BE}">
      <dgm:prSet/>
      <dgm:spPr/>
      <dgm:t>
        <a:bodyPr/>
        <a:lstStyle/>
        <a:p>
          <a:endParaRPr lang="en-IN"/>
        </a:p>
      </dgm:t>
    </dgm:pt>
    <dgm:pt modelId="{9AE96458-2683-4E79-9DE7-3D1F48310A50}" type="sibTrans" cxnId="{43490B5E-DC84-4F1E-9B50-3A00938665BE}">
      <dgm:prSet/>
      <dgm:spPr/>
      <dgm:t>
        <a:bodyPr/>
        <a:lstStyle/>
        <a:p>
          <a:endParaRPr lang="en-IN"/>
        </a:p>
      </dgm:t>
    </dgm:pt>
    <dgm:pt modelId="{82FB36B3-2688-4DAD-8C51-95986FDE8FD1}">
      <dgm:prSet phldrT="[Text]" custT="1"/>
      <dgm:spPr/>
      <dgm:t>
        <a:bodyPr/>
        <a:lstStyle/>
        <a:p>
          <a:r>
            <a:rPr lang="en-IN" sz="2800" dirty="0" smtClean="0"/>
            <a:t>Monitoring by CHAI post training</a:t>
          </a:r>
          <a:endParaRPr lang="en-IN" sz="2800" dirty="0"/>
        </a:p>
      </dgm:t>
    </dgm:pt>
    <dgm:pt modelId="{357287E6-02DC-480F-AAC7-7609BDECE777}" type="parTrans" cxnId="{2C600513-B96C-4322-BAA1-EB5124A23942}">
      <dgm:prSet/>
      <dgm:spPr/>
      <dgm:t>
        <a:bodyPr/>
        <a:lstStyle/>
        <a:p>
          <a:endParaRPr lang="en-IN"/>
        </a:p>
      </dgm:t>
    </dgm:pt>
    <dgm:pt modelId="{492E177B-9FD8-48DC-BD60-EEFEB8774E32}" type="sibTrans" cxnId="{2C600513-B96C-4322-BAA1-EB5124A23942}">
      <dgm:prSet/>
      <dgm:spPr/>
      <dgm:t>
        <a:bodyPr/>
        <a:lstStyle/>
        <a:p>
          <a:endParaRPr lang="en-IN"/>
        </a:p>
      </dgm:t>
    </dgm:pt>
    <dgm:pt modelId="{B85AD89B-02A2-46FD-8998-FD8435C5579B}" type="pres">
      <dgm:prSet presAssocID="{9ED4F509-1FEF-452F-B2B1-A658933BB574}" presName="Name0" presStyleCnt="0">
        <dgm:presLayoutVars>
          <dgm:dir/>
          <dgm:animLvl val="lvl"/>
          <dgm:resizeHandles val="exact"/>
        </dgm:presLayoutVars>
      </dgm:prSet>
      <dgm:spPr/>
    </dgm:pt>
    <dgm:pt modelId="{DE31DE48-46E4-449D-B49E-9859FB0045BD}" type="pres">
      <dgm:prSet presAssocID="{BD7E770C-D460-4D6D-AC0E-2BAD7D30F609}" presName="composite" presStyleCnt="0"/>
      <dgm:spPr/>
    </dgm:pt>
    <dgm:pt modelId="{9D1B745B-F5CF-4EFB-B85A-BC85805EC63A}" type="pres">
      <dgm:prSet presAssocID="{BD7E770C-D460-4D6D-AC0E-2BAD7D30F6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26DE2B0-AA19-404F-A90F-C49FE7C1608D}" type="pres">
      <dgm:prSet presAssocID="{BD7E770C-D460-4D6D-AC0E-2BAD7D30F609}" presName="desTx" presStyleLbl="alignAccFollowNode1" presStyleIdx="0" presStyleCnt="3">
        <dgm:presLayoutVars>
          <dgm:bulletEnabled val="1"/>
        </dgm:presLayoutVars>
      </dgm:prSet>
      <dgm:spPr/>
    </dgm:pt>
    <dgm:pt modelId="{56335E9C-56ED-49B0-8580-5D663012812D}" type="pres">
      <dgm:prSet presAssocID="{58C0589B-1D4C-4740-8ED5-6B3244E984FA}" presName="space" presStyleCnt="0"/>
      <dgm:spPr/>
    </dgm:pt>
    <dgm:pt modelId="{023608DE-F761-4C2A-BDD0-9A521BEB5659}" type="pres">
      <dgm:prSet presAssocID="{22D8602F-BD4F-4694-B055-F91A2D1C8CB1}" presName="composite" presStyleCnt="0"/>
      <dgm:spPr/>
    </dgm:pt>
    <dgm:pt modelId="{B3168D9C-26DE-43CA-93D9-215B983C951C}" type="pres">
      <dgm:prSet presAssocID="{22D8602F-BD4F-4694-B055-F91A2D1C8C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C31F05D-E083-4B8B-84C2-C33550FD988C}" type="pres">
      <dgm:prSet presAssocID="{22D8602F-BD4F-4694-B055-F91A2D1C8C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46CE4A-2B8D-4F8D-94DD-8361F15EC656}" type="pres">
      <dgm:prSet presAssocID="{48FBF9BD-C436-40D6-899C-60DB94435620}" presName="space" presStyleCnt="0"/>
      <dgm:spPr/>
    </dgm:pt>
    <dgm:pt modelId="{BC4437B0-92A7-4DA5-9217-D4ACD9D1E242}" type="pres">
      <dgm:prSet presAssocID="{2377003F-4A28-4DC3-95A8-10F688931387}" presName="composite" presStyleCnt="0"/>
      <dgm:spPr/>
    </dgm:pt>
    <dgm:pt modelId="{7B5046B1-AECF-49E1-A5FC-029D4D8403DA}" type="pres">
      <dgm:prSet presAssocID="{2377003F-4A28-4DC3-95A8-10F68893138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A35A89-106A-4D8D-8EA1-0E922DB9A93B}" type="pres">
      <dgm:prSet presAssocID="{2377003F-4A28-4DC3-95A8-10F68893138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490B5E-DC84-4F1E-9B50-3A00938665BE}" srcId="{22D8602F-BD4F-4694-B055-F91A2D1C8CB1}" destId="{1EB1F918-540B-48B9-853C-EACD1D3D1632}" srcOrd="2" destOrd="0" parTransId="{49064046-2E29-4955-8499-A81018CDCEC7}" sibTransId="{9AE96458-2683-4E79-9DE7-3D1F48310A50}"/>
    <dgm:cxn modelId="{FF22515C-4929-4FF1-A58B-606B5F8C4992}" srcId="{2377003F-4A28-4DC3-95A8-10F688931387}" destId="{91146AEA-99CE-47C6-B016-9CC4238F2C98}" srcOrd="0" destOrd="0" parTransId="{2FDCB8B4-DF06-4B5B-A0E7-188AF7EB352E}" sibTransId="{064C734D-A018-4BD2-8507-291AE6F7BE0C}"/>
    <dgm:cxn modelId="{932A3250-99B7-4658-A999-D2C766EF75E9}" type="presOf" srcId="{2377003F-4A28-4DC3-95A8-10F688931387}" destId="{7B5046B1-AECF-49E1-A5FC-029D4D8403DA}" srcOrd="0" destOrd="0" presId="urn:microsoft.com/office/officeart/2005/8/layout/hList1"/>
    <dgm:cxn modelId="{A959C416-EE1C-47D6-95DD-0A9D165C0486}" type="presOf" srcId="{780A7409-5B07-4AD8-888A-D805B8715CD7}" destId="{F26DE2B0-AA19-404F-A90F-C49FE7C1608D}" srcOrd="0" destOrd="0" presId="urn:microsoft.com/office/officeart/2005/8/layout/hList1"/>
    <dgm:cxn modelId="{42CB266A-CCB6-46D4-ADC4-DEAC1922F01E}" type="presOf" srcId="{90807D02-3BD6-4B31-893E-30E3C42CDC58}" destId="{35A35A89-106A-4D8D-8EA1-0E922DB9A93B}" srcOrd="0" destOrd="1" presId="urn:microsoft.com/office/officeart/2005/8/layout/hList1"/>
    <dgm:cxn modelId="{ADA245C9-206F-425C-AE33-D69AFEB6DF79}" type="presOf" srcId="{EAEED958-1D97-43FD-A58A-3C90DA1936D0}" destId="{F26DE2B0-AA19-404F-A90F-C49FE7C1608D}" srcOrd="0" destOrd="1" presId="urn:microsoft.com/office/officeart/2005/8/layout/hList1"/>
    <dgm:cxn modelId="{F9FF6723-2D81-45DF-A1E7-40D276987C8C}" srcId="{BD7E770C-D460-4D6D-AC0E-2BAD7D30F609}" destId="{780A7409-5B07-4AD8-888A-D805B8715CD7}" srcOrd="0" destOrd="0" parTransId="{FAD1AFE2-81A0-411E-87CF-1310BEFE2424}" sibTransId="{3F914B2C-7F38-48BC-8A5C-166D0AF48EB8}"/>
    <dgm:cxn modelId="{CCB498F5-764C-491F-8EE8-2EA8F0E53296}" type="presOf" srcId="{1EB1F918-540B-48B9-853C-EACD1D3D1632}" destId="{5C31F05D-E083-4B8B-84C2-C33550FD988C}" srcOrd="0" destOrd="2" presId="urn:microsoft.com/office/officeart/2005/8/layout/hList1"/>
    <dgm:cxn modelId="{925EB8BD-5E69-47AD-85B8-E894445A55AF}" type="presOf" srcId="{91146AEA-99CE-47C6-B016-9CC4238F2C98}" destId="{35A35A89-106A-4D8D-8EA1-0E922DB9A93B}" srcOrd="0" destOrd="0" presId="urn:microsoft.com/office/officeart/2005/8/layout/hList1"/>
    <dgm:cxn modelId="{174B01F8-DD2D-4254-A8DA-A165F0666FB6}" srcId="{9ED4F509-1FEF-452F-B2B1-A658933BB574}" destId="{22D8602F-BD4F-4694-B055-F91A2D1C8CB1}" srcOrd="1" destOrd="0" parTransId="{09232760-EB7B-43FE-B139-B775C0FF00F6}" sibTransId="{48FBF9BD-C436-40D6-899C-60DB94435620}"/>
    <dgm:cxn modelId="{5DCC9926-E52E-4E48-A530-3EC742382D92}" type="presOf" srcId="{9770B663-CCA4-441B-B362-79B8C9F15BFD}" destId="{5C31F05D-E083-4B8B-84C2-C33550FD988C}" srcOrd="0" destOrd="0" presId="urn:microsoft.com/office/officeart/2005/8/layout/hList1"/>
    <dgm:cxn modelId="{509F4E89-B197-4337-97C4-969642920E60}" type="presOf" srcId="{BD7E770C-D460-4D6D-AC0E-2BAD7D30F609}" destId="{9D1B745B-F5CF-4EFB-B85A-BC85805EC63A}" srcOrd="0" destOrd="0" presId="urn:microsoft.com/office/officeart/2005/8/layout/hList1"/>
    <dgm:cxn modelId="{1D61CCE6-54D6-4716-ADFA-1EBF70683660}" srcId="{22D8602F-BD4F-4694-B055-F91A2D1C8CB1}" destId="{9770B663-CCA4-441B-B362-79B8C9F15BFD}" srcOrd="0" destOrd="0" parTransId="{44140C32-935C-476F-86AD-9CB4111E76F9}" sibTransId="{78FD0E5A-D0CC-43E6-9AE8-6B6C0214FA2C}"/>
    <dgm:cxn modelId="{5901450A-BFCE-4062-970C-E88D816A0468}" srcId="{2377003F-4A28-4DC3-95A8-10F688931387}" destId="{90807D02-3BD6-4B31-893E-30E3C42CDC58}" srcOrd="1" destOrd="0" parTransId="{297FF7E0-8CB0-4402-A0B0-F2E1D9886036}" sibTransId="{E6B257CE-1475-4A32-873A-1F060673C7F6}"/>
    <dgm:cxn modelId="{14A95369-ABB6-4EFD-BAD7-54104C251EDF}" type="presOf" srcId="{82FB36B3-2688-4DAD-8C51-95986FDE8FD1}" destId="{35A35A89-106A-4D8D-8EA1-0E922DB9A93B}" srcOrd="0" destOrd="2" presId="urn:microsoft.com/office/officeart/2005/8/layout/hList1"/>
    <dgm:cxn modelId="{5DB7E418-E976-4DA7-A172-756FDFF7B344}" srcId="{BD7E770C-D460-4D6D-AC0E-2BAD7D30F609}" destId="{EAEED958-1D97-43FD-A58A-3C90DA1936D0}" srcOrd="1" destOrd="0" parTransId="{37F923A3-515C-4543-9168-9A596AA894FE}" sibTransId="{12D7062A-0A62-470C-ADB8-B8CA702A6237}"/>
    <dgm:cxn modelId="{5457499F-AF4D-40E5-AB4E-507485818B02}" srcId="{22D8602F-BD4F-4694-B055-F91A2D1C8CB1}" destId="{AF136365-CFDB-4C9C-A23F-06D7BF8DCABA}" srcOrd="1" destOrd="0" parTransId="{B2738240-DD06-4E4E-B5E2-5F08315DA4CE}" sibTransId="{58FD01D1-9A92-4B33-AF47-457CFB141116}"/>
    <dgm:cxn modelId="{03BE062C-49CA-4D9B-8C43-E843534D3C3E}" srcId="{9ED4F509-1FEF-452F-B2B1-A658933BB574}" destId="{BD7E770C-D460-4D6D-AC0E-2BAD7D30F609}" srcOrd="0" destOrd="0" parTransId="{F688CCE0-D559-4ADE-BEB6-762D504C7D98}" sibTransId="{58C0589B-1D4C-4740-8ED5-6B3244E984FA}"/>
    <dgm:cxn modelId="{6DA857C6-AFE0-46FF-8761-AF6850770D4A}" srcId="{9ED4F509-1FEF-452F-B2B1-A658933BB574}" destId="{2377003F-4A28-4DC3-95A8-10F688931387}" srcOrd="2" destOrd="0" parTransId="{4CCEBA64-A745-4E5C-AE05-7B0F246B137D}" sibTransId="{F848B98E-0CA0-4AA6-B43C-2DDB29797DDF}"/>
    <dgm:cxn modelId="{D3AF3A9B-E6AB-4358-8F73-5626776502A4}" type="presOf" srcId="{9ED4F509-1FEF-452F-B2B1-A658933BB574}" destId="{B85AD89B-02A2-46FD-8998-FD8435C5579B}" srcOrd="0" destOrd="0" presId="urn:microsoft.com/office/officeart/2005/8/layout/hList1"/>
    <dgm:cxn modelId="{F043A8B4-CE5C-4D56-9421-8769A8FF2BDD}" type="presOf" srcId="{22D8602F-BD4F-4694-B055-F91A2D1C8CB1}" destId="{B3168D9C-26DE-43CA-93D9-215B983C951C}" srcOrd="0" destOrd="0" presId="urn:microsoft.com/office/officeart/2005/8/layout/hList1"/>
    <dgm:cxn modelId="{2C600513-B96C-4322-BAA1-EB5124A23942}" srcId="{2377003F-4A28-4DC3-95A8-10F688931387}" destId="{82FB36B3-2688-4DAD-8C51-95986FDE8FD1}" srcOrd="2" destOrd="0" parTransId="{357287E6-02DC-480F-AAC7-7609BDECE777}" sibTransId="{492E177B-9FD8-48DC-BD60-EEFEB8774E32}"/>
    <dgm:cxn modelId="{A09CDA0F-193D-44DC-8603-DBC07D590E8A}" type="presOf" srcId="{AF136365-CFDB-4C9C-A23F-06D7BF8DCABA}" destId="{5C31F05D-E083-4B8B-84C2-C33550FD988C}" srcOrd="0" destOrd="1" presId="urn:microsoft.com/office/officeart/2005/8/layout/hList1"/>
    <dgm:cxn modelId="{D8146D19-5B82-4DF9-80E8-EA3030C72725}" type="presParOf" srcId="{B85AD89B-02A2-46FD-8998-FD8435C5579B}" destId="{DE31DE48-46E4-449D-B49E-9859FB0045BD}" srcOrd="0" destOrd="0" presId="urn:microsoft.com/office/officeart/2005/8/layout/hList1"/>
    <dgm:cxn modelId="{076FCB74-76C3-4C5A-95A7-DBD4DAECBD00}" type="presParOf" srcId="{DE31DE48-46E4-449D-B49E-9859FB0045BD}" destId="{9D1B745B-F5CF-4EFB-B85A-BC85805EC63A}" srcOrd="0" destOrd="0" presId="urn:microsoft.com/office/officeart/2005/8/layout/hList1"/>
    <dgm:cxn modelId="{707E0D8A-D41F-4731-89CC-C9D1F9526524}" type="presParOf" srcId="{DE31DE48-46E4-449D-B49E-9859FB0045BD}" destId="{F26DE2B0-AA19-404F-A90F-C49FE7C1608D}" srcOrd="1" destOrd="0" presId="urn:microsoft.com/office/officeart/2005/8/layout/hList1"/>
    <dgm:cxn modelId="{88094361-10D1-465A-AEAF-AF5297C3B176}" type="presParOf" srcId="{B85AD89B-02A2-46FD-8998-FD8435C5579B}" destId="{56335E9C-56ED-49B0-8580-5D663012812D}" srcOrd="1" destOrd="0" presId="urn:microsoft.com/office/officeart/2005/8/layout/hList1"/>
    <dgm:cxn modelId="{2F322727-D017-4D7C-BB34-1F6A653A1508}" type="presParOf" srcId="{B85AD89B-02A2-46FD-8998-FD8435C5579B}" destId="{023608DE-F761-4C2A-BDD0-9A521BEB5659}" srcOrd="2" destOrd="0" presId="urn:microsoft.com/office/officeart/2005/8/layout/hList1"/>
    <dgm:cxn modelId="{98385DCC-C1EA-4A9B-AEF9-9BA67A23EA88}" type="presParOf" srcId="{023608DE-F761-4C2A-BDD0-9A521BEB5659}" destId="{B3168D9C-26DE-43CA-93D9-215B983C951C}" srcOrd="0" destOrd="0" presId="urn:microsoft.com/office/officeart/2005/8/layout/hList1"/>
    <dgm:cxn modelId="{AF25EEC2-7D6F-4D72-AD9D-87EA0EE2D8B1}" type="presParOf" srcId="{023608DE-F761-4C2A-BDD0-9A521BEB5659}" destId="{5C31F05D-E083-4B8B-84C2-C33550FD988C}" srcOrd="1" destOrd="0" presId="urn:microsoft.com/office/officeart/2005/8/layout/hList1"/>
    <dgm:cxn modelId="{A24997BA-7054-4AD4-8D2C-2858E7FBB1A3}" type="presParOf" srcId="{B85AD89B-02A2-46FD-8998-FD8435C5579B}" destId="{1C46CE4A-2B8D-4F8D-94DD-8361F15EC656}" srcOrd="3" destOrd="0" presId="urn:microsoft.com/office/officeart/2005/8/layout/hList1"/>
    <dgm:cxn modelId="{B9CE614B-DEED-4868-8EF8-4389E8CBED30}" type="presParOf" srcId="{B85AD89B-02A2-46FD-8998-FD8435C5579B}" destId="{BC4437B0-92A7-4DA5-9217-D4ACD9D1E242}" srcOrd="4" destOrd="0" presId="urn:microsoft.com/office/officeart/2005/8/layout/hList1"/>
    <dgm:cxn modelId="{6E17B942-F4DC-4817-9BB5-AE56224235F7}" type="presParOf" srcId="{BC4437B0-92A7-4DA5-9217-D4ACD9D1E242}" destId="{7B5046B1-AECF-49E1-A5FC-029D4D8403DA}" srcOrd="0" destOrd="0" presId="urn:microsoft.com/office/officeart/2005/8/layout/hList1"/>
    <dgm:cxn modelId="{0CE8EE2C-47EC-4C80-AB89-A4B95B6A92C9}" type="presParOf" srcId="{BC4437B0-92A7-4DA5-9217-D4ACD9D1E242}" destId="{35A35A89-106A-4D8D-8EA1-0E922DB9A9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B745B-F5CF-4EFB-B85A-BC85805EC63A}">
      <dsp:nvSpPr>
        <dsp:cNvPr id="0" name=""/>
        <dsp:cNvSpPr/>
      </dsp:nvSpPr>
      <dsp:spPr>
        <a:xfrm>
          <a:off x="3095" y="14550"/>
          <a:ext cx="3018234" cy="1008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Block</a:t>
          </a:r>
          <a:endParaRPr lang="en-IN" sz="3500" kern="1200" dirty="0"/>
        </a:p>
      </dsp:txBody>
      <dsp:txXfrm>
        <a:off x="3095" y="14550"/>
        <a:ext cx="3018234" cy="1008000"/>
      </dsp:txXfrm>
    </dsp:sp>
    <dsp:sp modelId="{F26DE2B0-AA19-404F-A90F-C49FE7C1608D}">
      <dsp:nvSpPr>
        <dsp:cNvPr id="0" name=""/>
        <dsp:cNvSpPr/>
      </dsp:nvSpPr>
      <dsp:spPr>
        <a:xfrm>
          <a:off x="3095" y="1022550"/>
          <a:ext cx="3018234" cy="34586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Back tracking at block level meetings</a:t>
          </a:r>
          <a:endParaRPr lang="en-I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Training in core skills</a:t>
          </a:r>
          <a:endParaRPr lang="en-IN" sz="2800" kern="1200" dirty="0"/>
        </a:p>
      </dsp:txBody>
      <dsp:txXfrm>
        <a:off x="3095" y="1022550"/>
        <a:ext cx="3018234" cy="3458699"/>
      </dsp:txXfrm>
    </dsp:sp>
    <dsp:sp modelId="{B3168D9C-26DE-43CA-93D9-215B983C951C}">
      <dsp:nvSpPr>
        <dsp:cNvPr id="0" name=""/>
        <dsp:cNvSpPr/>
      </dsp:nvSpPr>
      <dsp:spPr>
        <a:xfrm>
          <a:off x="3443882" y="14550"/>
          <a:ext cx="3018234" cy="1008000"/>
        </a:xfrm>
        <a:prstGeom prst="rect">
          <a:avLst/>
        </a:prstGeom>
        <a:solidFill>
          <a:schemeClr val="accent4">
            <a:hueOff val="8861780"/>
            <a:satOff val="-26886"/>
            <a:lumOff val="883"/>
            <a:alphaOff val="0"/>
          </a:schemeClr>
        </a:solidFill>
        <a:ln w="12700" cap="flat" cmpd="sng" algn="ctr">
          <a:solidFill>
            <a:schemeClr val="accent4">
              <a:hueOff val="8861780"/>
              <a:satOff val="-26886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District	</a:t>
          </a:r>
          <a:endParaRPr lang="en-IN" sz="3500" kern="1200" dirty="0"/>
        </a:p>
      </dsp:txBody>
      <dsp:txXfrm>
        <a:off x="3443882" y="14550"/>
        <a:ext cx="3018234" cy="1008000"/>
      </dsp:txXfrm>
    </dsp:sp>
    <dsp:sp modelId="{5C31F05D-E083-4B8B-84C2-C33550FD988C}">
      <dsp:nvSpPr>
        <dsp:cNvPr id="0" name=""/>
        <dsp:cNvSpPr/>
      </dsp:nvSpPr>
      <dsp:spPr>
        <a:xfrm>
          <a:off x="3443882" y="1022550"/>
          <a:ext cx="3018234" cy="3458699"/>
        </a:xfrm>
        <a:prstGeom prst="rect">
          <a:avLst/>
        </a:prstGeom>
        <a:solidFill>
          <a:schemeClr val="accent4">
            <a:tint val="40000"/>
            <a:alpha val="90000"/>
            <a:hueOff val="9087619"/>
            <a:satOff val="-24929"/>
            <a:lumOff val="-40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087619"/>
              <a:satOff val="-24929"/>
              <a:lumOff val="-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Case listing from Labour room register</a:t>
          </a:r>
          <a:endParaRPr lang="en-I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Backtracking supervisors</a:t>
          </a:r>
          <a:endParaRPr lang="en-I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Training supervisors and ANMs</a:t>
          </a:r>
          <a:endParaRPr lang="en-IN" sz="2800" kern="1200" dirty="0"/>
        </a:p>
      </dsp:txBody>
      <dsp:txXfrm>
        <a:off x="3443882" y="1022550"/>
        <a:ext cx="3018234" cy="3458699"/>
      </dsp:txXfrm>
    </dsp:sp>
    <dsp:sp modelId="{7B5046B1-AECF-49E1-A5FC-029D4D8403DA}">
      <dsp:nvSpPr>
        <dsp:cNvPr id="0" name=""/>
        <dsp:cNvSpPr/>
      </dsp:nvSpPr>
      <dsp:spPr>
        <a:xfrm>
          <a:off x="6884670" y="14550"/>
          <a:ext cx="3018234" cy="1008000"/>
        </a:xfrm>
        <a:prstGeom prst="rect">
          <a:avLst/>
        </a:prstGeom>
        <a:solidFill>
          <a:schemeClr val="accent4">
            <a:hueOff val="17723560"/>
            <a:satOff val="-53772"/>
            <a:lumOff val="1765"/>
            <a:alphaOff val="0"/>
          </a:schemeClr>
        </a:solidFill>
        <a:ln w="12700" cap="flat" cmpd="sng" algn="ctr">
          <a:solidFill>
            <a:schemeClr val="accent4">
              <a:hueOff val="17723560"/>
              <a:satOff val="-5377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State</a:t>
          </a:r>
          <a:endParaRPr lang="en-IN" sz="3500" kern="1200" dirty="0"/>
        </a:p>
      </dsp:txBody>
      <dsp:txXfrm>
        <a:off x="6884670" y="14550"/>
        <a:ext cx="3018234" cy="1008000"/>
      </dsp:txXfrm>
    </dsp:sp>
    <dsp:sp modelId="{35A35A89-106A-4D8D-8EA1-0E922DB9A93B}">
      <dsp:nvSpPr>
        <dsp:cNvPr id="0" name=""/>
        <dsp:cNvSpPr/>
      </dsp:nvSpPr>
      <dsp:spPr>
        <a:xfrm>
          <a:off x="6884670" y="1022550"/>
          <a:ext cx="3018234" cy="3458699"/>
        </a:xfrm>
        <a:prstGeom prst="rect">
          <a:avLst/>
        </a:prstGeom>
        <a:solidFill>
          <a:schemeClr val="accent4">
            <a:tint val="40000"/>
            <a:alpha val="90000"/>
            <a:hueOff val="18175237"/>
            <a:satOff val="-49857"/>
            <a:lumOff val="-81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8175237"/>
              <a:satOff val="-49857"/>
              <a:lumOff val="-8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Identification of negligent or severe cases</a:t>
          </a:r>
          <a:endParaRPr lang="en-I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Training at state level</a:t>
          </a:r>
          <a:endParaRPr lang="en-I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Monitoring by CHAI post training</a:t>
          </a:r>
          <a:endParaRPr lang="en-IN" sz="2800" kern="1200" dirty="0"/>
        </a:p>
      </dsp:txBody>
      <dsp:txXfrm>
        <a:off x="6884670" y="1022550"/>
        <a:ext cx="3018234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65" y="533400"/>
            <a:ext cx="123103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" y="5733744"/>
            <a:ext cx="1185010" cy="10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68835"/>
            <a:ext cx="9782801" cy="8979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883" y="1295400"/>
            <a:ext cx="9782801" cy="4572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7/6/2017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736219"/>
            <a:ext cx="617143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613" y="1600201"/>
            <a:ext cx="9906000" cy="2133600"/>
          </a:xfrm>
        </p:spPr>
        <p:txBody>
          <a:bodyPr/>
          <a:lstStyle/>
          <a:p>
            <a:pPr algn="r"/>
            <a:r>
              <a:rPr lang="en-US" sz="4800" dirty="0" smtClean="0"/>
              <a:t>Bringing Accountability in Health</a:t>
            </a:r>
            <a:r>
              <a:rPr lang="en-US" sz="4000" dirty="0" smtClean="0"/>
              <a:t>      </a:t>
            </a:r>
            <a:r>
              <a:rPr lang="en-US" sz="4000" i="1" dirty="0" smtClean="0"/>
              <a:t>The Madhya Pradesh Experience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2612" y="4280327"/>
            <a:ext cx="7516442" cy="1116085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National Health Mission 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Madhya Pradesh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dirty="0" smtClean="0"/>
              <a:t>Continuous monitoring and measurement - CHETNA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883" y="1295400"/>
            <a:ext cx="9540729" cy="53425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dirty="0"/>
              <a:t>timely visits and adequate performance of Mobile Health Teams </a:t>
            </a:r>
            <a:r>
              <a:rPr lang="en-US" dirty="0" smtClean="0"/>
              <a:t>under RBSK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Two-part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Mobile APP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Web based dashboard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Over 12 lakh children screened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Payment of RBSK teams linked to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work done through CHETNA App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1752600"/>
            <a:ext cx="4495800" cy="48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Quality Improvement at Facility - Supportive Supervision at Field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883" y="1295400"/>
            <a:ext cx="9782801" cy="55626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Nursing Mentors</a:t>
            </a:r>
          </a:p>
          <a:p>
            <a:pPr lvl="1"/>
            <a:r>
              <a:rPr lang="en-IN" dirty="0" smtClean="0"/>
              <a:t>Field level hands on training and supervision by peers</a:t>
            </a:r>
          </a:p>
          <a:p>
            <a:pPr lvl="1"/>
            <a:r>
              <a:rPr lang="en-IN" dirty="0" smtClean="0"/>
              <a:t>124 Nursing Mentors across the state</a:t>
            </a:r>
          </a:p>
          <a:p>
            <a:pPr lvl="1"/>
            <a:r>
              <a:rPr lang="en-IN" dirty="0" smtClean="0"/>
              <a:t>Incentive per facility Visit</a:t>
            </a:r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r>
              <a:rPr lang="en-IN" dirty="0" smtClean="0"/>
              <a:t>Continuous monitoring through MPWs</a:t>
            </a:r>
            <a:endParaRPr lang="en-IN" dirty="0"/>
          </a:p>
          <a:p>
            <a:r>
              <a:rPr lang="en-IN" dirty="0" smtClean="0"/>
              <a:t>ANM Mentors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99" y="2971800"/>
            <a:ext cx="612747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Quality Improvement at Facilities (</a:t>
            </a:r>
            <a:r>
              <a:rPr lang="en-IN" dirty="0" err="1" smtClean="0"/>
              <a:t>contd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883" y="1295400"/>
            <a:ext cx="9793354" cy="2133600"/>
          </a:xfrm>
        </p:spPr>
        <p:txBody>
          <a:bodyPr>
            <a:normAutofit/>
          </a:bodyPr>
          <a:lstStyle/>
          <a:p>
            <a:r>
              <a:rPr lang="en-IN" dirty="0" err="1" smtClean="0"/>
              <a:t>Infratructure</a:t>
            </a:r>
            <a:endParaRPr lang="en-IN" dirty="0" smtClean="0"/>
          </a:p>
          <a:p>
            <a:pPr lvl="1"/>
            <a:r>
              <a:rPr lang="en-IN" dirty="0" smtClean="0"/>
              <a:t>Institutionalised Hospital Planning System</a:t>
            </a:r>
          </a:p>
          <a:p>
            <a:r>
              <a:rPr lang="en-IN" dirty="0" smtClean="0"/>
              <a:t>Improvement of Services</a:t>
            </a:r>
          </a:p>
          <a:p>
            <a:pPr marL="0" indent="0">
              <a:buNone/>
            </a:pPr>
            <a:r>
              <a:rPr lang="en-IN" dirty="0" smtClean="0"/>
              <a:t>    </a:t>
            </a:r>
            <a:r>
              <a:rPr lang="en-IN" sz="2400" dirty="0" smtClean="0"/>
              <a:t>1.Proactive Disclosure                                    2. Patient Feedback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3530601"/>
            <a:ext cx="4070773" cy="3053080"/>
          </a:xfrm>
          <a:prstGeom prst="rect">
            <a:avLst/>
          </a:prstGeom>
        </p:spPr>
      </p:pic>
      <p:pic>
        <p:nvPicPr>
          <p:cNvPr id="5" name="Picture 2" descr="https://www.nhp.gov.in/images/nhp-app-images/mera-aspata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3429000"/>
            <a:ext cx="3124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2667000"/>
            <a:ext cx="9782801" cy="897965"/>
          </a:xfrm>
        </p:spPr>
        <p:txBody>
          <a:bodyPr/>
          <a:lstStyle/>
          <a:p>
            <a:r>
              <a:rPr lang="en-IN" dirty="0" smtClean="0"/>
              <a:t>Financial Accountability – MP </a:t>
            </a:r>
            <a:r>
              <a:rPr lang="en-IN" dirty="0" err="1" smtClean="0"/>
              <a:t>Experince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90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dirty="0" smtClean="0"/>
              <a:t>MP-</a:t>
            </a:r>
            <a:r>
              <a:rPr lang="en-IN" sz="4400" dirty="0" err="1" smtClean="0"/>
              <a:t>Aushadhi</a:t>
            </a:r>
            <a:r>
              <a:rPr lang="en-IN" sz="4400" dirty="0" smtClean="0"/>
              <a:t> 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883" y="1295400"/>
            <a:ext cx="9782801" cy="5105400"/>
          </a:xfrm>
        </p:spPr>
        <p:txBody>
          <a:bodyPr/>
          <a:lstStyle/>
          <a:p>
            <a:r>
              <a:rPr lang="en-IN" sz="3200" dirty="0" smtClean="0"/>
              <a:t>Fully Automated Purchase to Pay System</a:t>
            </a:r>
          </a:p>
          <a:p>
            <a:r>
              <a:rPr lang="en-IN" sz="3200" dirty="0" smtClean="0"/>
              <a:t>Integrated Quality Control process</a:t>
            </a:r>
          </a:p>
          <a:p>
            <a:r>
              <a:rPr lang="en-IN" sz="3200" dirty="0" smtClean="0"/>
              <a:t>Single Bank account Payment System</a:t>
            </a:r>
          </a:p>
          <a:p>
            <a:r>
              <a:rPr lang="en-IN" sz="3200" dirty="0" smtClean="0"/>
              <a:t>Proactive disclosure of medicine stock at all levels of facility</a:t>
            </a:r>
          </a:p>
          <a:p>
            <a:r>
              <a:rPr lang="en-IN" sz="3200" dirty="0" smtClean="0"/>
              <a:t>Accountability through set timelines and tasks</a:t>
            </a:r>
          </a:p>
          <a:p>
            <a:r>
              <a:rPr lang="en-IN" sz="3200" dirty="0" smtClean="0"/>
              <a:t>Single dashboard view at state level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91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Fixing accountability and timelines through role based pending tasks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6838" b="5128"/>
          <a:stretch>
            <a:fillRect/>
          </a:stretch>
        </p:blipFill>
        <p:spPr bwMode="auto">
          <a:xfrm>
            <a:off x="2055812" y="15240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1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portal showing drug availability </a:t>
            </a:r>
            <a:r>
              <a:rPr lang="en-US" dirty="0" err="1" smtClean="0"/>
              <a:t>upto</a:t>
            </a:r>
            <a:r>
              <a:rPr lang="en-US" dirty="0" smtClean="0"/>
              <a:t> </a:t>
            </a:r>
            <a:r>
              <a:rPr lang="en-US" dirty="0" smtClean="0"/>
              <a:t>PHC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7407" b="4843"/>
          <a:stretch>
            <a:fillRect/>
          </a:stretch>
        </p:blipFill>
        <p:spPr bwMode="auto">
          <a:xfrm>
            <a:off x="1903412" y="1219200"/>
            <a:ext cx="9296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4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Ageing Analysis </a:t>
            </a:r>
            <a:r>
              <a:rPr lang="en-US" dirty="0" smtClean="0"/>
              <a:t>of Tasks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6838" b="16809"/>
          <a:stretch>
            <a:fillRect/>
          </a:stretch>
        </p:blipFill>
        <p:spPr bwMode="auto">
          <a:xfrm>
            <a:off x="1751012" y="1447800"/>
            <a:ext cx="937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4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2590800"/>
            <a:ext cx="9782801" cy="897965"/>
          </a:xfrm>
        </p:spPr>
        <p:txBody>
          <a:bodyPr/>
          <a:lstStyle/>
          <a:p>
            <a:r>
              <a:rPr lang="en-IN" dirty="0" smtClean="0"/>
              <a:t>Political Accountability – MP Experience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8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GIS Mapping of Facilities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Identification of </a:t>
            </a:r>
          </a:p>
          <a:p>
            <a:pPr lvl="1"/>
            <a:r>
              <a:rPr lang="en-IN" dirty="0"/>
              <a:t>U</a:t>
            </a:r>
            <a:r>
              <a:rPr lang="en-IN" dirty="0" smtClean="0"/>
              <a:t>nderserved areas</a:t>
            </a:r>
          </a:p>
          <a:p>
            <a:pPr lvl="1"/>
            <a:r>
              <a:rPr lang="en-IN" dirty="0" smtClean="0"/>
              <a:t>Potential sites for upgradation</a:t>
            </a:r>
          </a:p>
          <a:p>
            <a:r>
              <a:rPr lang="en-IN" dirty="0" smtClean="0"/>
              <a:t>Mapping areas of concern such as high </a:t>
            </a:r>
            <a:r>
              <a:rPr lang="en-IN" dirty="0"/>
              <a:t>h</a:t>
            </a:r>
            <a:r>
              <a:rPr lang="en-IN" dirty="0" smtClean="0"/>
              <a:t>ome </a:t>
            </a:r>
            <a:r>
              <a:rPr lang="en-IN" dirty="0"/>
              <a:t>d</a:t>
            </a:r>
            <a:r>
              <a:rPr lang="en-IN" dirty="0" smtClean="0"/>
              <a:t>elivery </a:t>
            </a:r>
            <a:r>
              <a:rPr lang="en-IN" dirty="0"/>
              <a:t>l</a:t>
            </a:r>
            <a:r>
              <a:rPr lang="en-IN" dirty="0" smtClean="0"/>
              <a:t>oad</a:t>
            </a:r>
          </a:p>
          <a:p>
            <a:r>
              <a:rPr lang="en-IN" dirty="0" smtClean="0"/>
              <a:t>Addressing concerns of public representatives in a more holistic manner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7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Contents</a:t>
            </a:r>
            <a:endParaRPr lang="en-US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 Helpline – The Mirror</a:t>
            </a:r>
            <a:endParaRPr lang="en-US" dirty="0" smtClean="0"/>
          </a:p>
          <a:p>
            <a:r>
              <a:rPr lang="en-US" dirty="0" smtClean="0"/>
              <a:t>Accountability in Health</a:t>
            </a:r>
            <a:endParaRPr lang="en-US" dirty="0" smtClean="0"/>
          </a:p>
          <a:p>
            <a:r>
              <a:rPr lang="en-US" dirty="0" smtClean="0"/>
              <a:t>Financial Accountability</a:t>
            </a:r>
            <a:endParaRPr lang="en-US" dirty="0" smtClean="0"/>
          </a:p>
          <a:p>
            <a:r>
              <a:rPr lang="en-US" dirty="0" smtClean="0"/>
              <a:t>Performance Accountability</a:t>
            </a:r>
            <a:endParaRPr lang="en-US" dirty="0" smtClean="0"/>
          </a:p>
          <a:p>
            <a:r>
              <a:rPr lang="en-US" dirty="0" smtClean="0"/>
              <a:t>Political/Democratic Accountability</a:t>
            </a:r>
            <a:endParaRPr lang="en-US" dirty="0" smtClean="0"/>
          </a:p>
          <a:p>
            <a:r>
              <a:rPr lang="en-US" dirty="0" smtClean="0"/>
              <a:t>Way 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GIS Mapping – High Home Delivery Load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6" y="1371600"/>
            <a:ext cx="10058400" cy="39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GIS Mapping – Service Area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36" y="1600200"/>
            <a:ext cx="10058400" cy="43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Way Ahead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Patient Feedback through </a:t>
            </a:r>
            <a:r>
              <a:rPr lang="en-IN" dirty="0" err="1" smtClean="0"/>
              <a:t>Mera</a:t>
            </a:r>
            <a:r>
              <a:rPr lang="en-IN" dirty="0" smtClean="0"/>
              <a:t> </a:t>
            </a:r>
            <a:r>
              <a:rPr lang="en-IN" dirty="0" err="1" smtClean="0"/>
              <a:t>Aspatal</a:t>
            </a:r>
            <a:endParaRPr lang="en-IN" dirty="0" smtClean="0"/>
          </a:p>
          <a:p>
            <a:r>
              <a:rPr lang="en-IN" dirty="0" smtClean="0"/>
              <a:t>Biometric attendance linked to salary (both regular and contractual)</a:t>
            </a:r>
          </a:p>
          <a:p>
            <a:r>
              <a:rPr lang="en-IN" dirty="0" smtClean="0"/>
              <a:t>Single Account Banking – Full NHM portfolio</a:t>
            </a:r>
          </a:p>
          <a:p>
            <a:r>
              <a:rPr lang="en-IN" dirty="0" smtClean="0"/>
              <a:t>Linking work measurement applications such as CHETNA with HRMIS</a:t>
            </a:r>
          </a:p>
          <a:p>
            <a:r>
              <a:rPr lang="en-IN" dirty="0" smtClean="0"/>
              <a:t>Enhancing proactive disclosures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10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2514600"/>
            <a:ext cx="9782801" cy="897965"/>
          </a:xfrm>
        </p:spPr>
        <p:txBody>
          <a:bodyPr/>
          <a:lstStyle/>
          <a:p>
            <a:pPr algn="ctr"/>
            <a:r>
              <a:rPr lang="en-IN" sz="5400" b="1" dirty="0" smtClean="0"/>
              <a:t>Thank you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059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68835"/>
            <a:ext cx="9782801" cy="593165"/>
          </a:xfrm>
        </p:spPr>
        <p:txBody>
          <a:bodyPr>
            <a:noAutofit/>
          </a:bodyPr>
          <a:lstStyle/>
          <a:p>
            <a:r>
              <a:rPr lang="en-IN" sz="3000" dirty="0" smtClean="0"/>
              <a:t>CM Helpline – A single window for grievance redressal</a:t>
            </a:r>
            <a:endParaRPr lang="en-IN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28" y="914400"/>
            <a:ext cx="9782801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Number of calls related to health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/>
              <a:t>2015-16 : 35,668                                  2016-17 </a:t>
            </a:r>
            <a:r>
              <a:rPr lang="en-IN" dirty="0"/>
              <a:t>: </a:t>
            </a:r>
            <a:r>
              <a:rPr lang="en-IN" dirty="0" smtClean="0"/>
              <a:t>59,638</a:t>
            </a:r>
            <a:endParaRPr lang="en-IN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40447091"/>
              </p:ext>
            </p:extLst>
          </p:nvPr>
        </p:nvGraphicFramePr>
        <p:xfrm>
          <a:off x="1903412" y="1828800"/>
          <a:ext cx="94728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7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Accountability in Public Health Services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883" y="1295400"/>
            <a:ext cx="10150329" cy="4495800"/>
          </a:xfrm>
        </p:spPr>
        <p:txBody>
          <a:bodyPr>
            <a:normAutofit/>
          </a:bodyPr>
          <a:lstStyle/>
          <a:p>
            <a:r>
              <a:rPr lang="en-IN" dirty="0" smtClean="0"/>
              <a:t>Essence of Accountability is Answerability*</a:t>
            </a:r>
          </a:p>
          <a:p>
            <a:pPr lvl="1"/>
            <a:r>
              <a:rPr lang="en-IN" dirty="0" smtClean="0"/>
              <a:t>Obligation to answer questions regarding actions/decisions</a:t>
            </a:r>
          </a:p>
          <a:p>
            <a:pPr lvl="1"/>
            <a:r>
              <a:rPr lang="en-IN" dirty="0" smtClean="0"/>
              <a:t>Transparency in decisions</a:t>
            </a:r>
          </a:p>
          <a:p>
            <a:r>
              <a:rPr lang="en-IN" dirty="0" smtClean="0"/>
              <a:t>Performance Accountability</a:t>
            </a:r>
          </a:p>
          <a:p>
            <a:pPr lvl="1"/>
            <a:r>
              <a:rPr lang="en-IN" dirty="0" smtClean="0"/>
              <a:t>Performance Measurement</a:t>
            </a:r>
          </a:p>
          <a:p>
            <a:pPr lvl="1"/>
            <a:r>
              <a:rPr lang="en-IN" dirty="0" smtClean="0"/>
              <a:t>Service Delivery</a:t>
            </a:r>
          </a:p>
          <a:p>
            <a:r>
              <a:rPr lang="en-IN" dirty="0" smtClean="0"/>
              <a:t>Financial Accountability</a:t>
            </a:r>
          </a:p>
          <a:p>
            <a:pPr lvl="1"/>
            <a:endParaRPr lang="en-IN" dirty="0" smtClean="0"/>
          </a:p>
          <a:p>
            <a:r>
              <a:rPr lang="en-IN" dirty="0" smtClean="0"/>
              <a:t>Political/Democratic Accountability</a:t>
            </a:r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593436" y="6477000"/>
            <a:ext cx="1181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*Accountability and Health Systems: </a:t>
            </a:r>
            <a:r>
              <a:rPr lang="en-IN" sz="1200" b="1" dirty="0" err="1" smtClean="0"/>
              <a:t>Overview,Framework</a:t>
            </a:r>
            <a:r>
              <a:rPr lang="en-IN" sz="1200" b="1" dirty="0"/>
              <a:t>, </a:t>
            </a:r>
            <a:r>
              <a:rPr lang="en-IN" sz="1200" b="1" dirty="0" smtClean="0"/>
              <a:t>and Strategies</a:t>
            </a:r>
            <a:r>
              <a:rPr lang="en-IN" sz="1200" b="1" dirty="0"/>
              <a:t>, Jan 2003, WHO: http://www.who.int/management/partnerships/accountability/AccountabilityHealthSystemsOverview.pdf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1678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2590800"/>
            <a:ext cx="9782801" cy="897965"/>
          </a:xfrm>
        </p:spPr>
        <p:txBody>
          <a:bodyPr/>
          <a:lstStyle/>
          <a:p>
            <a:r>
              <a:rPr lang="en-IN" dirty="0" smtClean="0"/>
              <a:t>Performance Accountability – MP Experience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4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-75287"/>
            <a:ext cx="12188825" cy="790367"/>
          </a:xfrm>
          <a:prstGeom prst="rect">
            <a:avLst/>
          </a:prstGeom>
          <a:solidFill>
            <a:srgbClr val="003366"/>
          </a:solidFill>
        </p:spPr>
        <p:txBody>
          <a:bodyPr vert="horz" lIns="182832" tIns="45708" rIns="0" bIns="45708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IN" sz="2000" dirty="0">
                <a:latin typeface="+mn-lt"/>
                <a:ea typeface="Calibri" charset="0"/>
                <a:cs typeface="Calibri" charset="0"/>
              </a:rPr>
              <a:t>Focussed approach  of backtracking with </a:t>
            </a:r>
            <a:r>
              <a:rPr lang="en-IN" sz="2000" dirty="0">
                <a:latin typeface="+mn-lt"/>
                <a:ea typeface="Calibri" charset="0"/>
                <a:cs typeface="Calibri" charset="0"/>
              </a:rPr>
              <a:t>rigorous capacity building exercise for </a:t>
            </a:r>
            <a:r>
              <a:rPr lang="en-IN" sz="2000" dirty="0">
                <a:latin typeface="+mn-lt"/>
                <a:ea typeface="Calibri" charset="0"/>
                <a:cs typeface="Calibri" charset="0"/>
              </a:rPr>
              <a:t>ANMs</a:t>
            </a:r>
            <a:endParaRPr lang="en-IN" sz="2000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8304" y="1126014"/>
            <a:ext cx="8991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800" dirty="0" smtClean="0"/>
              <a:t>Identification of poor performing ANMs</a:t>
            </a:r>
          </a:p>
          <a:p>
            <a:pPr marL="342900" indent="-342900">
              <a:buAutoNum type="arabicPeriod"/>
            </a:pPr>
            <a:r>
              <a:rPr lang="en-IN" sz="2800" dirty="0" smtClean="0"/>
              <a:t>Capacity Building </a:t>
            </a:r>
          </a:p>
          <a:p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8429420"/>
              </p:ext>
            </p:extLst>
          </p:nvPr>
        </p:nvGraphicFramePr>
        <p:xfrm>
          <a:off x="1674812" y="2357120"/>
          <a:ext cx="990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2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248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248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1196207" y="1448316"/>
            <a:ext cx="5974459" cy="52752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7" bIns="89977" rtlCol="0" anchor="ctr" anchorCtr="0"/>
          <a:lstStyle/>
          <a:p>
            <a:pPr algn="ctr"/>
            <a:endParaRPr lang="en-IN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89474" y="1448316"/>
            <a:ext cx="4500978" cy="51040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7" bIns="89977" rtlCol="0" anchor="ctr" anchorCtr="0"/>
          <a:lstStyle/>
          <a:p>
            <a:pPr algn="ctr"/>
            <a:endParaRPr lang="en-IN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-75287"/>
            <a:ext cx="12188825" cy="790367"/>
          </a:xfrm>
          <a:prstGeom prst="rect">
            <a:avLst/>
          </a:prstGeom>
          <a:solidFill>
            <a:srgbClr val="003366"/>
          </a:solidFill>
        </p:spPr>
        <p:txBody>
          <a:bodyPr vert="horz" lIns="182832" tIns="45708" rIns="0" bIns="45708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IN" sz="1999" dirty="0">
                <a:latin typeface="Calibri" pitchFamily="34" charset="0"/>
                <a:ea typeface="Calibri" charset="0"/>
                <a:cs typeface="Calibri" charset="0"/>
              </a:rPr>
              <a:t>Results : Key  gaps identified and  addressed including action on poor performing ANMs  </a:t>
            </a:r>
            <a:endParaRPr lang="en-IN" sz="1999" dirty="0">
              <a:latin typeface="Calibri" pitchFamily="34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9230" y="2228697"/>
            <a:ext cx="1758085" cy="590862"/>
          </a:xfrm>
          <a:prstGeom prst="rect">
            <a:avLst/>
          </a:prstGeom>
          <a:solidFill>
            <a:srgbClr val="DCE6F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7" bIns="89977"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Ante Natal Check ups (ANCs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9229" y="2948606"/>
            <a:ext cx="1758085" cy="590862"/>
          </a:xfrm>
          <a:prstGeom prst="rect">
            <a:avLst/>
          </a:prstGeom>
          <a:solidFill>
            <a:srgbClr val="DCE6F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7" bIns="89977"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Data </a:t>
            </a:r>
            <a:r>
              <a:rPr lang="en-US" sz="1200" b="1" dirty="0">
                <a:solidFill>
                  <a:schemeClr val="tx1"/>
                </a:solidFill>
              </a:rPr>
              <a:t>Capturing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9229" y="3704920"/>
            <a:ext cx="1758085" cy="590862"/>
          </a:xfrm>
          <a:prstGeom prst="rect">
            <a:avLst/>
          </a:prstGeom>
          <a:solidFill>
            <a:srgbClr val="DCE6F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7" bIns="89977"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Lack of </a:t>
            </a:r>
            <a:r>
              <a:rPr lang="en-US" sz="1200" b="1" dirty="0">
                <a:solidFill>
                  <a:schemeClr val="tx1"/>
                </a:solidFill>
              </a:rPr>
              <a:t>Supervision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9229" y="4468016"/>
            <a:ext cx="1758085" cy="590862"/>
          </a:xfrm>
          <a:prstGeom prst="rect">
            <a:avLst/>
          </a:prstGeom>
          <a:solidFill>
            <a:srgbClr val="DCE6F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7" bIns="89977"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Lack of </a:t>
            </a:r>
            <a:r>
              <a:rPr lang="en-US" sz="1200" b="1" dirty="0">
                <a:solidFill>
                  <a:schemeClr val="tx1"/>
                </a:solidFill>
              </a:rPr>
              <a:t>Examination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7641" y="5292245"/>
            <a:ext cx="1758085" cy="590862"/>
          </a:xfrm>
          <a:prstGeom prst="rect">
            <a:avLst/>
          </a:prstGeom>
          <a:solidFill>
            <a:srgbClr val="DCE6F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7" bIns="89977"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Lack of </a:t>
            </a:r>
            <a:r>
              <a:rPr lang="en-US" sz="1200" b="1" dirty="0">
                <a:solidFill>
                  <a:schemeClr val="tx1"/>
                </a:solidFill>
              </a:rPr>
              <a:t>Investigation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7641" y="6055341"/>
            <a:ext cx="1758085" cy="590862"/>
          </a:xfrm>
          <a:prstGeom prst="rect">
            <a:avLst/>
          </a:prstGeom>
          <a:solidFill>
            <a:srgbClr val="DCE6F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7" bIns="89977"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Lack of </a:t>
            </a:r>
            <a:r>
              <a:rPr lang="en-US" sz="1200" b="1" dirty="0">
                <a:solidFill>
                  <a:schemeClr val="tx1"/>
                </a:solidFill>
              </a:rPr>
              <a:t>Treatment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2345" y="1495461"/>
            <a:ext cx="4128675" cy="397098"/>
          </a:xfrm>
          <a:prstGeom prst="rect">
            <a:avLst/>
          </a:prstGeom>
          <a:solidFill>
            <a:srgbClr val="1F497D"/>
          </a:solidFill>
        </p:spPr>
        <p:txBody>
          <a:bodyPr wrap="square" tIns="89977" bIns="89977" rtlCol="0" anchor="t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  <a:cs typeface="Arial" pitchFamily="34" charset="0"/>
              </a:rPr>
              <a:t>Key Gaps </a:t>
            </a:r>
            <a:r>
              <a:rPr lang="en-IN" sz="1400" b="1" dirty="0">
                <a:solidFill>
                  <a:schemeClr val="bg1"/>
                </a:solidFill>
                <a:cs typeface="Arial" pitchFamily="34" charset="0"/>
              </a:rPr>
              <a:t>Identified</a:t>
            </a:r>
            <a:endParaRPr lang="en-IN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2601" y="762695"/>
            <a:ext cx="4128675" cy="397098"/>
          </a:xfrm>
          <a:prstGeom prst="rect">
            <a:avLst/>
          </a:prstGeom>
          <a:solidFill>
            <a:srgbClr val="1F497D"/>
          </a:solidFill>
        </p:spPr>
        <p:txBody>
          <a:bodyPr wrap="square" tIns="89977" bIns="89977" rtlCol="0" anchor="t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  <a:cs typeface="Arial" pitchFamily="34" charset="0"/>
              </a:rPr>
              <a:t>Result of Backtracking </a:t>
            </a:r>
            <a:endParaRPr lang="en-IN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5251" y="1432119"/>
            <a:ext cx="2985972" cy="397098"/>
          </a:xfrm>
          <a:prstGeom prst="rect">
            <a:avLst/>
          </a:prstGeom>
          <a:solidFill>
            <a:srgbClr val="1F497D"/>
          </a:solidFill>
        </p:spPr>
        <p:txBody>
          <a:bodyPr wrap="square" tIns="89977" bIns="89977" rtlCol="0" anchor="t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  <a:cs typeface="Arial" pitchFamily="34" charset="0"/>
              </a:rPr>
              <a:t>Capacity building  on core skills </a:t>
            </a:r>
            <a:endParaRPr lang="en-IN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5" name="Elbow Connector 24"/>
          <p:cNvCxnSpPr>
            <a:stCxn id="26" idx="2"/>
            <a:endCxn id="22" idx="0"/>
          </p:cNvCxnSpPr>
          <p:nvPr/>
        </p:nvCxnSpPr>
        <p:spPr>
          <a:xfrm rot="5400000">
            <a:off x="4508977" y="-82501"/>
            <a:ext cx="335668" cy="28202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6018232" y="1295956"/>
            <a:ext cx="3778391" cy="1361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22736" y="3596629"/>
            <a:ext cx="3885188" cy="550946"/>
          </a:xfrm>
          <a:prstGeom prst="rect">
            <a:avLst/>
          </a:prstGeom>
          <a:solidFill>
            <a:srgbClr val="DCE6F2"/>
          </a:solidFill>
        </p:spPr>
        <p:txBody>
          <a:bodyPr wrap="square" tIns="89977" bIns="89977" rtlCol="0" anchor="t">
            <a:spAutoFit/>
          </a:bodyPr>
          <a:lstStyle/>
          <a:p>
            <a:pPr algn="ctr"/>
            <a:r>
              <a:rPr lang="en-US" sz="1200" b="1" dirty="0"/>
              <a:t># of Cases Back tracked:</a:t>
            </a:r>
            <a:r>
              <a:rPr lang="en-US" sz="1200" dirty="0"/>
              <a:t> </a:t>
            </a:r>
            <a:r>
              <a:rPr lang="en-US" sz="1200" dirty="0"/>
              <a:t>216 (200 ANMs) </a:t>
            </a:r>
            <a:r>
              <a:rPr lang="en-US" sz="1200" dirty="0"/>
              <a:t>from 20 </a:t>
            </a:r>
            <a:r>
              <a:rPr lang="en-US" sz="1200" dirty="0"/>
              <a:t>districts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998916" y="4800243"/>
            <a:ext cx="1130006" cy="1104800"/>
          </a:xfrm>
          <a:prstGeom prst="rect">
            <a:avLst/>
          </a:prstGeom>
          <a:solidFill>
            <a:srgbClr val="DCE6F2"/>
          </a:solidFill>
        </p:spPr>
        <p:txBody>
          <a:bodyPr wrap="square" tIns="89977" bIns="89977" rtlCol="0" anchor="t">
            <a:spAutoFit/>
          </a:bodyPr>
          <a:lstStyle/>
          <a:p>
            <a:pPr algn="ctr"/>
            <a:r>
              <a:rPr lang="en-US" sz="1200" b="1" dirty="0"/>
              <a:t># of Cases where show cause </a:t>
            </a:r>
            <a:r>
              <a:rPr lang="en-US" sz="1200" b="1" dirty="0"/>
              <a:t>issued</a:t>
            </a:r>
          </a:p>
          <a:p>
            <a:pPr algn="ctr"/>
            <a:r>
              <a:rPr lang="en-US" sz="1200" b="1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09360" y="4647883"/>
            <a:ext cx="1130006" cy="1104800"/>
          </a:xfrm>
          <a:prstGeom prst="rect">
            <a:avLst/>
          </a:prstGeom>
          <a:solidFill>
            <a:srgbClr val="DCE6F2"/>
          </a:solidFill>
        </p:spPr>
        <p:txBody>
          <a:bodyPr wrap="square" tIns="89977" bIns="89977" rtlCol="0" anchor="t">
            <a:spAutoFit/>
          </a:bodyPr>
          <a:lstStyle/>
          <a:p>
            <a:pPr algn="ctr"/>
            <a:r>
              <a:rPr lang="en-US" sz="1200" b="1" dirty="0"/>
              <a:t># of Cases where increment </a:t>
            </a:r>
            <a:r>
              <a:rPr lang="en-US" sz="1200" b="1" dirty="0"/>
              <a:t>withheld after SCN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817583" y="4800243"/>
            <a:ext cx="1066522" cy="1104800"/>
          </a:xfrm>
          <a:prstGeom prst="rect">
            <a:avLst/>
          </a:prstGeom>
          <a:solidFill>
            <a:srgbClr val="DCE6F2"/>
          </a:solidFill>
        </p:spPr>
        <p:txBody>
          <a:bodyPr wrap="square" tIns="89977" bIns="89977" rtlCol="0" anchor="t">
            <a:spAutoFit/>
          </a:bodyPr>
          <a:lstStyle/>
          <a:p>
            <a:pPr algn="ctr"/>
            <a:r>
              <a:rPr lang="en-US" sz="1200" b="1" dirty="0"/>
              <a:t># of Cases where service terminated: </a:t>
            </a:r>
            <a:endParaRPr lang="en-US" sz="1200" b="1" dirty="0"/>
          </a:p>
          <a:p>
            <a:pPr algn="ctr"/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303636" y="5770788"/>
            <a:ext cx="837982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99" b="1" dirty="0">
                <a:solidFill>
                  <a:schemeClr val="tx2"/>
                </a:solidFill>
              </a:rPr>
              <a:t>89</a:t>
            </a:r>
            <a:endParaRPr lang="en-IN" sz="1999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63294" y="5770788"/>
            <a:ext cx="82574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99" b="1" dirty="0">
                <a:solidFill>
                  <a:schemeClr val="tx2"/>
                </a:solidFill>
              </a:rPr>
              <a:t>74</a:t>
            </a:r>
            <a:endParaRPr lang="en-IN" sz="1999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63078" y="5748150"/>
            <a:ext cx="82574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99" b="1" dirty="0">
                <a:solidFill>
                  <a:schemeClr val="tx2"/>
                </a:solidFill>
              </a:rPr>
              <a:t>4</a:t>
            </a:r>
            <a:endParaRPr lang="en-IN" sz="1999" b="1" dirty="0">
              <a:solidFill>
                <a:schemeClr val="tx2"/>
              </a:solidFill>
            </a:endParaRPr>
          </a:p>
        </p:txBody>
      </p:sp>
      <p:cxnSp>
        <p:nvCxnSpPr>
          <p:cNvPr id="41" name="Elbow Connector 40"/>
          <p:cNvCxnSpPr>
            <a:stCxn id="34" idx="2"/>
            <a:endCxn id="37" idx="0"/>
          </p:cNvCxnSpPr>
          <p:nvPr/>
        </p:nvCxnSpPr>
        <p:spPr>
          <a:xfrm rot="16200000" flipH="1">
            <a:off x="10281752" y="3731152"/>
            <a:ext cx="652668" cy="14855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9513114" y="4276387"/>
            <a:ext cx="913466" cy="1328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4" idx="2"/>
            <a:endCxn id="35" idx="0"/>
          </p:cNvCxnSpPr>
          <p:nvPr/>
        </p:nvCxnSpPr>
        <p:spPr>
          <a:xfrm rot="5400000">
            <a:off x="8888290" y="3823203"/>
            <a:ext cx="652668" cy="13014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s://centurybizsolutions.net/wp-content/uploads/2015/10/credit-card-processing-ris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61" y="1432121"/>
            <a:ext cx="436045" cy="4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Connector 95"/>
          <p:cNvCxnSpPr/>
          <p:nvPr/>
        </p:nvCxnSpPr>
        <p:spPr>
          <a:xfrm>
            <a:off x="9979600" y="1905397"/>
            <a:ext cx="0" cy="228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 flipH="1">
            <a:off x="8151276" y="2438658"/>
            <a:ext cx="1142702" cy="685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Training needs analysis 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7" name="Elbow Connector 106"/>
          <p:cNvCxnSpPr/>
          <p:nvPr/>
        </p:nvCxnSpPr>
        <p:spPr>
          <a:xfrm>
            <a:off x="9522519" y="2210117"/>
            <a:ext cx="914162" cy="3809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684537" y="2210118"/>
            <a:ext cx="11427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760717" y="23624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9370159" y="2438658"/>
            <a:ext cx="1447423" cy="76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Intensive raining on ANC &amp; HBNC :</a:t>
            </a:r>
          </a:p>
          <a:p>
            <a:pPr algn="ctr"/>
            <a:r>
              <a:rPr lang="en-US" sz="1200" dirty="0"/>
              <a:t>Examination and Investigations</a:t>
            </a:r>
            <a:endParaRPr lang="en-US" sz="12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11046122" y="2210117"/>
            <a:ext cx="0" cy="30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0893762" y="2438658"/>
            <a:ext cx="914162" cy="60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Post training  evaluation</a:t>
            </a:r>
            <a:endParaRPr lang="en-US" sz="1200" dirty="0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9979600" y="2210118"/>
            <a:ext cx="10665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8760717" y="2286297"/>
            <a:ext cx="0" cy="30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5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Performance Accountability – Larger Picture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Benchmarking Performance Levels</a:t>
            </a:r>
          </a:p>
          <a:p>
            <a:pPr lvl="1"/>
            <a:r>
              <a:rPr lang="en-IN" dirty="0" smtClean="0"/>
              <a:t>Work Done</a:t>
            </a:r>
          </a:p>
          <a:p>
            <a:pPr lvl="1"/>
            <a:r>
              <a:rPr lang="en-IN" dirty="0" smtClean="0"/>
              <a:t>Skill</a:t>
            </a:r>
          </a:p>
          <a:p>
            <a:r>
              <a:rPr lang="en-IN" dirty="0" smtClean="0"/>
              <a:t>Measurable targets</a:t>
            </a:r>
          </a:p>
          <a:p>
            <a:r>
              <a:rPr lang="en-IN" dirty="0" smtClean="0"/>
              <a:t>Supportive Supervision for improving performance</a:t>
            </a:r>
          </a:p>
          <a:p>
            <a:r>
              <a:rPr lang="en-IN" dirty="0" smtClean="0"/>
              <a:t>Transparent evaluation mechanisms</a:t>
            </a:r>
          </a:p>
          <a:p>
            <a:r>
              <a:rPr lang="en-IN" dirty="0" smtClean="0"/>
              <a:t>Using IT systems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2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NHM MP – HRMIS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Complete end to end solution for HR management</a:t>
            </a:r>
          </a:p>
          <a:p>
            <a:r>
              <a:rPr lang="en-IN" dirty="0" smtClean="0"/>
              <a:t>Responsibility Matrix (KRA) for each position shared in advance</a:t>
            </a:r>
          </a:p>
          <a:p>
            <a:r>
              <a:rPr lang="en-IN" dirty="0" smtClean="0"/>
              <a:t>Online Appraisals for Work done and Skill levels</a:t>
            </a:r>
          </a:p>
          <a:p>
            <a:r>
              <a:rPr lang="en-IN" dirty="0" smtClean="0"/>
              <a:t>Online Contract Renewal and Incentive Calculation based on performance</a:t>
            </a:r>
          </a:p>
          <a:p>
            <a:r>
              <a:rPr lang="en-IN" dirty="0" smtClean="0"/>
              <a:t>Tracking each NHM employee’s performance and training needs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70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601</Words>
  <Application>Microsoft Office PowerPoint</Application>
  <PresentationFormat>Custom</PresentationFormat>
  <Paragraphs>139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Euphemia</vt:lpstr>
      <vt:lpstr>Wingdings</vt:lpstr>
      <vt:lpstr>Math 16x9</vt:lpstr>
      <vt:lpstr>think-cell Slide</vt:lpstr>
      <vt:lpstr>Bringing Accountability in Health      The Madhya Pradesh Experience</vt:lpstr>
      <vt:lpstr>Contents</vt:lpstr>
      <vt:lpstr>CM Helpline – A single window for grievance redressal</vt:lpstr>
      <vt:lpstr>Accountability in Public Health Services</vt:lpstr>
      <vt:lpstr>Performance Accountability – MP Experience</vt:lpstr>
      <vt:lpstr>PowerPoint Presentation</vt:lpstr>
      <vt:lpstr>PowerPoint Presentation</vt:lpstr>
      <vt:lpstr>Performance Accountability – Larger Picture</vt:lpstr>
      <vt:lpstr>NHM MP – HRMIS</vt:lpstr>
      <vt:lpstr>Continuous monitoring and measurement - CHETNA</vt:lpstr>
      <vt:lpstr>Quality Improvement at Facility - Supportive Supervision at Field Level</vt:lpstr>
      <vt:lpstr>Quality Improvement at Facilities (contd)</vt:lpstr>
      <vt:lpstr>Financial Accountability – MP Experince</vt:lpstr>
      <vt:lpstr>MP-Aushadhi </vt:lpstr>
      <vt:lpstr>Fixing accountability and timelines through role based pending tasks </vt:lpstr>
      <vt:lpstr>Public portal showing drug availability upto PHC level</vt:lpstr>
      <vt:lpstr>Ageing Analysis of Tasks</vt:lpstr>
      <vt:lpstr>Political Accountability – MP Experience</vt:lpstr>
      <vt:lpstr>GIS Mapping of Facilities</vt:lpstr>
      <vt:lpstr>GIS Mapping – High Home Delivery Load</vt:lpstr>
      <vt:lpstr>GIS Mapping – Service Area</vt:lpstr>
      <vt:lpstr>Way Ahead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Acer1</dc:creator>
  <cp:lastModifiedBy>ACER</cp:lastModifiedBy>
  <cp:revision>44</cp:revision>
  <dcterms:created xsi:type="dcterms:W3CDTF">2014-04-17T22:14:21Z</dcterms:created>
  <dcterms:modified xsi:type="dcterms:W3CDTF">2017-07-06T02:20:10Z</dcterms:modified>
</cp:coreProperties>
</file>