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78" r:id="rId3"/>
    <p:sldId id="257" r:id="rId4"/>
    <p:sldId id="260" r:id="rId5"/>
    <p:sldId id="262" r:id="rId6"/>
    <p:sldId id="263" r:id="rId7"/>
    <p:sldId id="265" r:id="rId8"/>
    <p:sldId id="266" r:id="rId9"/>
    <p:sldId id="338" r:id="rId10"/>
    <p:sldId id="267" r:id="rId11"/>
    <p:sldId id="268" r:id="rId12"/>
    <p:sldId id="376" r:id="rId13"/>
    <p:sldId id="269" r:id="rId14"/>
    <p:sldId id="271" r:id="rId15"/>
    <p:sldId id="374" r:id="rId16"/>
    <p:sldId id="372" r:id="rId17"/>
    <p:sldId id="270" r:id="rId18"/>
    <p:sldId id="273" r:id="rId19"/>
    <p:sldId id="346" r:id="rId20"/>
    <p:sldId id="379" r:id="rId21"/>
    <p:sldId id="347" r:id="rId22"/>
    <p:sldId id="348" r:id="rId23"/>
    <p:sldId id="349" r:id="rId24"/>
    <p:sldId id="351" r:id="rId25"/>
    <p:sldId id="352" r:id="rId26"/>
    <p:sldId id="353" r:id="rId27"/>
    <p:sldId id="354" r:id="rId28"/>
    <p:sldId id="356" r:id="rId29"/>
    <p:sldId id="357" r:id="rId30"/>
    <p:sldId id="339" r:id="rId31"/>
    <p:sldId id="340" r:id="rId32"/>
    <p:sldId id="274" r:id="rId33"/>
    <p:sldId id="275" r:id="rId34"/>
    <p:sldId id="276" r:id="rId35"/>
    <p:sldId id="277" r:id="rId36"/>
    <p:sldId id="332" r:id="rId37"/>
    <p:sldId id="333" r:id="rId38"/>
    <p:sldId id="334" r:id="rId39"/>
    <p:sldId id="335" r:id="rId40"/>
    <p:sldId id="336" r:id="rId41"/>
    <p:sldId id="371" r:id="rId42"/>
    <p:sldId id="375" r:id="rId43"/>
    <p:sldId id="377" r:id="rId44"/>
    <p:sldId id="369" r:id="rId45"/>
    <p:sldId id="370" r:id="rId46"/>
    <p:sldId id="337" r:id="rId47"/>
    <p:sldId id="341" r:id="rId48"/>
    <p:sldId id="342" r:id="rId49"/>
    <p:sldId id="343" r:id="rId50"/>
    <p:sldId id="33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B4F"/>
    <a:srgbClr val="EDF6FB"/>
    <a:srgbClr val="A2DFF9"/>
    <a:srgbClr val="D6F1FA"/>
    <a:srgbClr val="FD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-536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B5D392-4BD8-451C-A341-CE92D15E834B}" type="doc">
      <dgm:prSet loTypeId="urn:microsoft.com/office/officeart/2005/8/layout/venn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2B40E07E-CB35-4026-95DB-F59394B287CB}">
      <dgm:prSet phldrT="[Text]" custT="1"/>
      <dgm:spPr>
        <a:xfrm>
          <a:off x="1113" y="895007"/>
          <a:ext cx="2170425" cy="2170425"/>
        </a:xfrm>
        <a:solidFill>
          <a:srgbClr val="4BACC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IN" sz="20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SCREENED</a:t>
          </a:r>
        </a:p>
        <a:p>
          <a:r>
            <a:rPr lang="en-IN" sz="2000" b="1" dirty="0" smtClean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44276</a:t>
          </a:r>
        </a:p>
        <a:p>
          <a:pPr>
            <a:buNone/>
          </a:pPr>
          <a:endParaRPr lang="en-IN" sz="2000" b="1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6D6E4648-8DB9-4EEE-B953-E2D108A37527}" type="parTrans" cxnId="{015109CD-8DCA-4777-9CA4-F3E4DF28F240}">
      <dgm:prSet/>
      <dgm:spPr/>
      <dgm:t>
        <a:bodyPr/>
        <a:lstStyle/>
        <a:p>
          <a:endParaRPr lang="en-IN"/>
        </a:p>
      </dgm:t>
    </dgm:pt>
    <dgm:pt modelId="{54DC5011-6A7F-463E-ABA1-04FF1E01A750}" type="sibTrans" cxnId="{015109CD-8DCA-4777-9CA4-F3E4DF28F240}">
      <dgm:prSet/>
      <dgm:spPr/>
      <dgm:t>
        <a:bodyPr/>
        <a:lstStyle/>
        <a:p>
          <a:endParaRPr lang="en-IN"/>
        </a:p>
      </dgm:t>
    </dgm:pt>
    <dgm:pt modelId="{27AB74B6-0A4F-4653-88D6-17E2331FE367}">
      <dgm:prSet phldrT="[Text]" custT="1"/>
      <dgm:spPr>
        <a:xfrm>
          <a:off x="5210135" y="895007"/>
          <a:ext cx="2170425" cy="2170425"/>
        </a:xfrm>
        <a:solidFill>
          <a:srgbClr val="4BACC6">
            <a:alpha val="50000"/>
            <a:hueOff val="-7450407"/>
            <a:satOff val="29858"/>
            <a:lumOff val="6471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IN" sz="18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PHARMACO</a:t>
          </a:r>
        </a:p>
        <a:p>
          <a:pPr>
            <a:buNone/>
          </a:pPr>
          <a:r>
            <a:rPr lang="en-IN" sz="18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THERAPY</a:t>
          </a:r>
        </a:p>
        <a:p>
          <a:pPr>
            <a:buNone/>
          </a:pPr>
          <a:r>
            <a:rPr lang="en-IN" sz="32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5039</a:t>
          </a:r>
          <a:endParaRPr lang="en-IN" sz="3200" b="1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8C74D0F7-6106-4A01-843E-29C8F79EE353}" type="sibTrans" cxnId="{4D345D29-6D45-40CE-B48C-409BD6DCA0C5}">
      <dgm:prSet/>
      <dgm:spPr/>
      <dgm:t>
        <a:bodyPr/>
        <a:lstStyle/>
        <a:p>
          <a:endParaRPr lang="en-IN"/>
        </a:p>
      </dgm:t>
    </dgm:pt>
    <dgm:pt modelId="{25705662-C9FB-42E9-8829-C79CE9649051}" type="parTrans" cxnId="{4D345D29-6D45-40CE-B48C-409BD6DCA0C5}">
      <dgm:prSet/>
      <dgm:spPr/>
      <dgm:t>
        <a:bodyPr/>
        <a:lstStyle/>
        <a:p>
          <a:endParaRPr lang="en-IN"/>
        </a:p>
      </dgm:t>
    </dgm:pt>
    <dgm:pt modelId="{D44749A2-1344-4190-975B-47E119C03A51}">
      <dgm:prSet custT="1"/>
      <dgm:spPr>
        <a:xfrm>
          <a:off x="3473794" y="895007"/>
          <a:ext cx="2170425" cy="2170425"/>
        </a:xfrm>
        <a:solidFill>
          <a:srgbClr val="4BACC6">
            <a:alpha val="50000"/>
            <a:hueOff val="-4966938"/>
            <a:satOff val="19906"/>
            <a:lumOff val="4314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IN" sz="16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PSYCHOSOCIAL INTERVENTION</a:t>
          </a:r>
        </a:p>
        <a:p>
          <a:pPr>
            <a:buNone/>
          </a:pPr>
          <a:r>
            <a:rPr lang="en-IN" sz="24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8267</a:t>
          </a:r>
          <a:endParaRPr lang="en-IN" sz="2400" b="1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4160CDE6-AEF7-42FE-AD64-FA32D2CF9FD5}" type="sibTrans" cxnId="{A8F84A0A-A1F7-4255-A7C8-C7ED956E347A}">
      <dgm:prSet/>
      <dgm:spPr/>
      <dgm:t>
        <a:bodyPr/>
        <a:lstStyle/>
        <a:p>
          <a:endParaRPr lang="en-IN"/>
        </a:p>
      </dgm:t>
    </dgm:pt>
    <dgm:pt modelId="{92AB49C6-31CE-48FC-A07F-5A3D0B084DDA}" type="parTrans" cxnId="{A8F84A0A-A1F7-4255-A7C8-C7ED956E347A}">
      <dgm:prSet/>
      <dgm:spPr/>
      <dgm:t>
        <a:bodyPr/>
        <a:lstStyle/>
        <a:p>
          <a:endParaRPr lang="en-IN"/>
        </a:p>
      </dgm:t>
    </dgm:pt>
    <dgm:pt modelId="{929A084B-3443-4316-86E2-413168891F46}">
      <dgm:prSet phldrT="[Text]" custT="1"/>
      <dgm:spPr>
        <a:xfrm>
          <a:off x="6946476" y="895007"/>
          <a:ext cx="2170425" cy="2170425"/>
        </a:xfrm>
        <a:solidFill>
          <a:srgbClr val="4BACC6">
            <a:alpha val="50000"/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IN" sz="20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REFERRED TO DMHP </a:t>
          </a:r>
        </a:p>
        <a:p>
          <a:pPr>
            <a:buNone/>
          </a:pPr>
          <a:r>
            <a:rPr lang="en-IN" sz="28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1774</a:t>
          </a:r>
          <a:endParaRPr lang="en-IN" sz="2800" b="1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559D77DB-E6FE-4E29-B90A-DB8A67D0A41B}" type="sibTrans" cxnId="{E06B69AC-8B6F-41CA-A044-57D45DE221A8}">
      <dgm:prSet/>
      <dgm:spPr/>
      <dgm:t>
        <a:bodyPr/>
        <a:lstStyle/>
        <a:p>
          <a:endParaRPr lang="en-IN"/>
        </a:p>
      </dgm:t>
    </dgm:pt>
    <dgm:pt modelId="{E204ACFE-4A2A-4E8E-A718-F282E156287B}" type="parTrans" cxnId="{E06B69AC-8B6F-41CA-A044-57D45DE221A8}">
      <dgm:prSet/>
      <dgm:spPr/>
      <dgm:t>
        <a:bodyPr/>
        <a:lstStyle/>
        <a:p>
          <a:endParaRPr lang="en-IN"/>
        </a:p>
      </dgm:t>
    </dgm:pt>
    <dgm:pt modelId="{9337B625-EC95-4F43-80B2-436641085DBC}" type="pres">
      <dgm:prSet presAssocID="{CAB5D392-4BD8-451C-A341-CE92D15E834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8050CF8F-5C17-4B0D-B804-9C5465BA09DF}" type="pres">
      <dgm:prSet presAssocID="{2B40E07E-CB35-4026-95DB-F59394B287CB}" presName="Name5" presStyleLbl="vennNode1" presStyleIdx="0" presStyleCnt="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IN"/>
        </a:p>
      </dgm:t>
    </dgm:pt>
    <dgm:pt modelId="{53282DAA-C6EB-4109-B164-DA551E7D2DC3}" type="pres">
      <dgm:prSet presAssocID="{54DC5011-6A7F-463E-ABA1-04FF1E01A750}" presName="space" presStyleCnt="0"/>
      <dgm:spPr/>
    </dgm:pt>
    <dgm:pt modelId="{8894996B-8D0C-4E4A-8CE7-2361F38A1E94}" type="pres">
      <dgm:prSet presAssocID="{D44749A2-1344-4190-975B-47E119C03A51}" presName="Name5" presStyleLbl="vennNode1" presStyleIdx="1" presStyleCnt="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IN"/>
        </a:p>
      </dgm:t>
    </dgm:pt>
    <dgm:pt modelId="{FA336345-9EC3-4110-B3DC-C498DEEFA79A}" type="pres">
      <dgm:prSet presAssocID="{4160CDE6-AEF7-42FE-AD64-FA32D2CF9FD5}" presName="space" presStyleCnt="0"/>
      <dgm:spPr/>
    </dgm:pt>
    <dgm:pt modelId="{CF5138D3-88EB-41DA-A247-5FFF1FD1FE85}" type="pres">
      <dgm:prSet presAssocID="{27AB74B6-0A4F-4653-88D6-17E2331FE367}" presName="Name5" presStyleLbl="vennNode1" presStyleIdx="2" presStyleCnt="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IN"/>
        </a:p>
      </dgm:t>
    </dgm:pt>
    <dgm:pt modelId="{F174D235-1562-4527-8C24-D69B37F11026}" type="pres">
      <dgm:prSet presAssocID="{8C74D0F7-6106-4A01-843E-29C8F79EE353}" presName="space" presStyleCnt="0"/>
      <dgm:spPr/>
    </dgm:pt>
    <dgm:pt modelId="{78E8BB34-DD7D-4932-A7C9-1D48168F4417}" type="pres">
      <dgm:prSet presAssocID="{929A084B-3443-4316-86E2-413168891F46}" presName="Name5" presStyleLbl="vennNode1" presStyleIdx="3" presStyleCnt="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IN"/>
        </a:p>
      </dgm:t>
    </dgm:pt>
  </dgm:ptLst>
  <dgm:cxnLst>
    <dgm:cxn modelId="{015109CD-8DCA-4777-9CA4-F3E4DF28F240}" srcId="{CAB5D392-4BD8-451C-A341-CE92D15E834B}" destId="{2B40E07E-CB35-4026-95DB-F59394B287CB}" srcOrd="0" destOrd="0" parTransId="{6D6E4648-8DB9-4EEE-B953-E2D108A37527}" sibTransId="{54DC5011-6A7F-463E-ABA1-04FF1E01A750}"/>
    <dgm:cxn modelId="{ECDC411A-FAE4-48A5-811C-ACD63C25CDE2}" type="presOf" srcId="{2B40E07E-CB35-4026-95DB-F59394B287CB}" destId="{8050CF8F-5C17-4B0D-B804-9C5465BA09DF}" srcOrd="0" destOrd="0" presId="urn:microsoft.com/office/officeart/2005/8/layout/venn3"/>
    <dgm:cxn modelId="{A8F84A0A-A1F7-4255-A7C8-C7ED956E347A}" srcId="{CAB5D392-4BD8-451C-A341-CE92D15E834B}" destId="{D44749A2-1344-4190-975B-47E119C03A51}" srcOrd="1" destOrd="0" parTransId="{92AB49C6-31CE-48FC-A07F-5A3D0B084DDA}" sibTransId="{4160CDE6-AEF7-42FE-AD64-FA32D2CF9FD5}"/>
    <dgm:cxn modelId="{4D345D29-6D45-40CE-B48C-409BD6DCA0C5}" srcId="{CAB5D392-4BD8-451C-A341-CE92D15E834B}" destId="{27AB74B6-0A4F-4653-88D6-17E2331FE367}" srcOrd="2" destOrd="0" parTransId="{25705662-C9FB-42E9-8829-C79CE9649051}" sibTransId="{8C74D0F7-6106-4A01-843E-29C8F79EE353}"/>
    <dgm:cxn modelId="{E06B69AC-8B6F-41CA-A044-57D45DE221A8}" srcId="{CAB5D392-4BD8-451C-A341-CE92D15E834B}" destId="{929A084B-3443-4316-86E2-413168891F46}" srcOrd="3" destOrd="0" parTransId="{E204ACFE-4A2A-4E8E-A718-F282E156287B}" sibTransId="{559D77DB-E6FE-4E29-B90A-DB8A67D0A41B}"/>
    <dgm:cxn modelId="{C09D1588-20F1-4369-8E3D-6074AEDD4620}" type="presOf" srcId="{929A084B-3443-4316-86E2-413168891F46}" destId="{78E8BB34-DD7D-4932-A7C9-1D48168F4417}" srcOrd="0" destOrd="0" presId="urn:microsoft.com/office/officeart/2005/8/layout/venn3"/>
    <dgm:cxn modelId="{E2569A63-59A5-4D64-92D3-C4388482F4B9}" type="presOf" srcId="{27AB74B6-0A4F-4653-88D6-17E2331FE367}" destId="{CF5138D3-88EB-41DA-A247-5FFF1FD1FE85}" srcOrd="0" destOrd="0" presId="urn:microsoft.com/office/officeart/2005/8/layout/venn3"/>
    <dgm:cxn modelId="{A344322A-A043-48F2-989B-C79428E9C5B8}" type="presOf" srcId="{D44749A2-1344-4190-975B-47E119C03A51}" destId="{8894996B-8D0C-4E4A-8CE7-2361F38A1E94}" srcOrd="0" destOrd="0" presId="urn:microsoft.com/office/officeart/2005/8/layout/venn3"/>
    <dgm:cxn modelId="{3EB100DB-C34D-4267-A0DE-BBE809FB7E65}" type="presOf" srcId="{CAB5D392-4BD8-451C-A341-CE92D15E834B}" destId="{9337B625-EC95-4F43-80B2-436641085DBC}" srcOrd="0" destOrd="0" presId="urn:microsoft.com/office/officeart/2005/8/layout/venn3"/>
    <dgm:cxn modelId="{17C59959-53FE-48D7-AA77-1A032A4076AF}" type="presParOf" srcId="{9337B625-EC95-4F43-80B2-436641085DBC}" destId="{8050CF8F-5C17-4B0D-B804-9C5465BA09DF}" srcOrd="0" destOrd="0" presId="urn:microsoft.com/office/officeart/2005/8/layout/venn3"/>
    <dgm:cxn modelId="{D3748291-C062-4266-8AD0-D64E287328EA}" type="presParOf" srcId="{9337B625-EC95-4F43-80B2-436641085DBC}" destId="{53282DAA-C6EB-4109-B164-DA551E7D2DC3}" srcOrd="1" destOrd="0" presId="urn:microsoft.com/office/officeart/2005/8/layout/venn3"/>
    <dgm:cxn modelId="{F0A8C863-6618-46CC-BBA9-7690BEF0893C}" type="presParOf" srcId="{9337B625-EC95-4F43-80B2-436641085DBC}" destId="{8894996B-8D0C-4E4A-8CE7-2361F38A1E94}" srcOrd="2" destOrd="0" presId="urn:microsoft.com/office/officeart/2005/8/layout/venn3"/>
    <dgm:cxn modelId="{3A543871-961C-4EB2-990F-4E8FE5D0FD55}" type="presParOf" srcId="{9337B625-EC95-4F43-80B2-436641085DBC}" destId="{FA336345-9EC3-4110-B3DC-C498DEEFA79A}" srcOrd="3" destOrd="0" presId="urn:microsoft.com/office/officeart/2005/8/layout/venn3"/>
    <dgm:cxn modelId="{43D9D0F5-42E5-4E2F-A6BD-4424AD711AED}" type="presParOf" srcId="{9337B625-EC95-4F43-80B2-436641085DBC}" destId="{CF5138D3-88EB-41DA-A247-5FFF1FD1FE85}" srcOrd="4" destOrd="0" presId="urn:microsoft.com/office/officeart/2005/8/layout/venn3"/>
    <dgm:cxn modelId="{3BBD78A9-0085-4D4F-9325-5F4452CD3EEE}" type="presParOf" srcId="{9337B625-EC95-4F43-80B2-436641085DBC}" destId="{F174D235-1562-4527-8C24-D69B37F11026}" srcOrd="5" destOrd="0" presId="urn:microsoft.com/office/officeart/2005/8/layout/venn3"/>
    <dgm:cxn modelId="{24DA9723-ED4A-40CE-B9AD-33A9651E2D83}" type="presParOf" srcId="{9337B625-EC95-4F43-80B2-436641085DBC}" destId="{78E8BB34-DD7D-4932-A7C9-1D48168F441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4867C4-7F0C-42FC-8239-10AEB5E4F656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2FB60284-19F3-4034-97B9-EB55A2C27EA5}">
      <dgm:prSet phldrT="[Text]" custT="1"/>
      <dgm:spPr/>
      <dgm:t>
        <a:bodyPr/>
        <a:lstStyle/>
        <a:p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Family Health Register</a:t>
          </a:r>
        </a:p>
      </dgm:t>
    </dgm:pt>
    <dgm:pt modelId="{D34478B0-776F-4025-8D76-B21A57CABC44}" type="parTrans" cxnId="{1A4F6A0D-4236-4155-84EB-EF3982B6A9CD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1EEA582-0A5A-4FC3-B3A1-19FD09EFAFFD}" type="sibTrans" cxnId="{1A4F6A0D-4236-4155-84EB-EF3982B6A9CD}">
      <dgm:prSet custT="1"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0CFDA03-0086-40FF-B1B1-FBE842564374}">
      <dgm:prSet phldrT="[Text]" custT="1"/>
      <dgm:spPr/>
      <dgm:t>
        <a:bodyPr/>
        <a:lstStyle/>
        <a:p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Ward Health Plan</a:t>
          </a:r>
        </a:p>
      </dgm:t>
    </dgm:pt>
    <dgm:pt modelId="{AC4AA897-2A4A-4847-B7A3-874F0807C683}" type="parTrans" cxnId="{2003228F-4FE9-48D9-952C-4A4A00C0F470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DA2EA16-EE3C-4029-8B87-80D9BE2F7E3F}" type="sibTrans" cxnId="{2003228F-4FE9-48D9-952C-4A4A00C0F470}">
      <dgm:prSet custT="1"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0FA5527-EE65-4B03-94D7-1C020AB324C8}">
      <dgm:prSet phldrT="[Text]" custT="1"/>
      <dgm:spPr/>
      <dgm:t>
        <a:bodyPr/>
        <a:lstStyle/>
        <a:p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Grama Panchayath Health Plan</a:t>
          </a:r>
        </a:p>
      </dgm:t>
    </dgm:pt>
    <dgm:pt modelId="{18B48B08-18AC-4270-97B6-CF20809B598D}" type="parTrans" cxnId="{4C2D1B97-6145-41A6-B11D-C243459294D8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96DA86C-FB36-4FB9-887B-9C31C2F83F5C}" type="sibTrans" cxnId="{4C2D1B97-6145-41A6-B11D-C243459294D8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D98D839-7B64-4690-9BC4-C02E8AB71B22}">
      <dgm:prSet custT="1"/>
      <dgm:spPr/>
      <dgm:t>
        <a:bodyPr/>
        <a:lstStyle/>
        <a:p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Family Health Care Service Delivery Plan</a:t>
          </a:r>
        </a:p>
      </dgm:t>
    </dgm:pt>
    <dgm:pt modelId="{E37FFB44-38E8-44A2-BDAF-C41BCBCAF991}" type="parTrans" cxnId="{5790546F-74FD-403C-AA71-5E0A25C21457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638643A-AA9B-43C7-B755-F1920A699D3E}" type="sibTrans" cxnId="{5790546F-74FD-403C-AA71-5E0A25C21457}">
      <dgm:prSet custT="1"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DB5FA84-1448-4A91-A01C-3440016FBE09}">
      <dgm:prSet custT="1"/>
      <dgm:spPr/>
      <dgm:t>
        <a:bodyPr/>
        <a:lstStyle/>
        <a:p>
          <a:r>
            <a:rPr lang="en-IN" sz="2400" dirty="0">
              <a:latin typeface="Cambria" panose="02040503050406030204" pitchFamily="18" charset="0"/>
              <a:ea typeface="Cambria" panose="02040503050406030204" pitchFamily="18" charset="0"/>
            </a:rPr>
            <a:t>Individual Health Plan</a:t>
          </a:r>
        </a:p>
      </dgm:t>
    </dgm:pt>
    <dgm:pt modelId="{532A774C-8CBB-4C76-A433-4D8E8F273763}" type="parTrans" cxnId="{C5F22D51-955B-45BE-B520-63A79361899B}">
      <dgm:prSet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365DF94-842B-47F4-8A9D-6BAAA3C51906}" type="sibTrans" cxnId="{C5F22D51-955B-45BE-B520-63A79361899B}">
      <dgm:prSet custT="1"/>
      <dgm:spPr/>
      <dgm:t>
        <a:bodyPr/>
        <a:lstStyle/>
        <a:p>
          <a:endParaRPr lang="en-IN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878EF14-F3D8-44CE-B80C-6A7771D99886}" type="pres">
      <dgm:prSet presAssocID="{1E4867C4-7F0C-42FC-8239-10AEB5E4F656}" presName="linearFlow" presStyleCnt="0">
        <dgm:presLayoutVars>
          <dgm:resizeHandles val="exact"/>
        </dgm:presLayoutVars>
      </dgm:prSet>
      <dgm:spPr/>
    </dgm:pt>
    <dgm:pt modelId="{F295418C-F762-47AC-BCCF-01125491B33C}" type="pres">
      <dgm:prSet presAssocID="{2FB60284-19F3-4034-97B9-EB55A2C27EA5}" presName="node" presStyleLbl="node1" presStyleIdx="0" presStyleCnt="5" custScaleX="44738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9EBD96A-6A86-40C6-94C4-357CFE5FD48D}" type="pres">
      <dgm:prSet presAssocID="{21EEA582-0A5A-4FC3-B3A1-19FD09EFAFFD}" presName="sibTrans" presStyleLbl="sibTrans2D1" presStyleIdx="0" presStyleCnt="4"/>
      <dgm:spPr/>
      <dgm:t>
        <a:bodyPr/>
        <a:lstStyle/>
        <a:p>
          <a:endParaRPr lang="en-IN"/>
        </a:p>
      </dgm:t>
    </dgm:pt>
    <dgm:pt modelId="{F0A3DDE5-F39A-4292-94DD-FD7E5DEF3AF7}" type="pres">
      <dgm:prSet presAssocID="{21EEA582-0A5A-4FC3-B3A1-19FD09EFAFFD}" presName="connectorText" presStyleLbl="sibTrans2D1" presStyleIdx="0" presStyleCnt="4"/>
      <dgm:spPr/>
      <dgm:t>
        <a:bodyPr/>
        <a:lstStyle/>
        <a:p>
          <a:endParaRPr lang="en-IN"/>
        </a:p>
      </dgm:t>
    </dgm:pt>
    <dgm:pt modelId="{84542E0C-3034-4DCD-AA46-64643C79BAC3}" type="pres">
      <dgm:prSet presAssocID="{ADB5FA84-1448-4A91-A01C-3440016FBE09}" presName="node" presStyleLbl="node1" presStyleIdx="1" presStyleCnt="5" custScaleX="44738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5BE8158-80B4-44BF-9F86-6160B5B22285}" type="pres">
      <dgm:prSet presAssocID="{D365DF94-842B-47F4-8A9D-6BAAA3C51906}" presName="sibTrans" presStyleLbl="sibTrans2D1" presStyleIdx="1" presStyleCnt="4"/>
      <dgm:spPr/>
      <dgm:t>
        <a:bodyPr/>
        <a:lstStyle/>
        <a:p>
          <a:endParaRPr lang="en-IN"/>
        </a:p>
      </dgm:t>
    </dgm:pt>
    <dgm:pt modelId="{AD78F71D-6CA5-4542-90AF-3CB5C9148644}" type="pres">
      <dgm:prSet presAssocID="{D365DF94-842B-47F4-8A9D-6BAAA3C51906}" presName="connectorText" presStyleLbl="sibTrans2D1" presStyleIdx="1" presStyleCnt="4"/>
      <dgm:spPr/>
      <dgm:t>
        <a:bodyPr/>
        <a:lstStyle/>
        <a:p>
          <a:endParaRPr lang="en-IN"/>
        </a:p>
      </dgm:t>
    </dgm:pt>
    <dgm:pt modelId="{DBCE560F-2B5C-4DE1-BB5B-8E8337E732F4}" type="pres">
      <dgm:prSet presAssocID="{1D98D839-7B64-4690-9BC4-C02E8AB71B22}" presName="node" presStyleLbl="node1" presStyleIdx="2" presStyleCnt="5" custScaleX="44738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ED48DBF-646C-40C8-8EFF-059FF3B7C735}" type="pres">
      <dgm:prSet presAssocID="{C638643A-AA9B-43C7-B755-F1920A699D3E}" presName="sibTrans" presStyleLbl="sibTrans2D1" presStyleIdx="2" presStyleCnt="4"/>
      <dgm:spPr/>
      <dgm:t>
        <a:bodyPr/>
        <a:lstStyle/>
        <a:p>
          <a:endParaRPr lang="en-IN"/>
        </a:p>
      </dgm:t>
    </dgm:pt>
    <dgm:pt modelId="{9706DF30-09AB-45CB-94FD-E13770C72883}" type="pres">
      <dgm:prSet presAssocID="{C638643A-AA9B-43C7-B755-F1920A699D3E}" presName="connectorText" presStyleLbl="sibTrans2D1" presStyleIdx="2" presStyleCnt="4"/>
      <dgm:spPr/>
      <dgm:t>
        <a:bodyPr/>
        <a:lstStyle/>
        <a:p>
          <a:endParaRPr lang="en-IN"/>
        </a:p>
      </dgm:t>
    </dgm:pt>
    <dgm:pt modelId="{57B99633-F043-46AE-8396-96B41FADBB14}" type="pres">
      <dgm:prSet presAssocID="{50CFDA03-0086-40FF-B1B1-FBE842564374}" presName="node" presStyleLbl="node1" presStyleIdx="3" presStyleCnt="5" custScaleX="44738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B254DF1-532F-4A55-9BA0-121023C9ED0D}" type="pres">
      <dgm:prSet presAssocID="{6DA2EA16-EE3C-4029-8B87-80D9BE2F7E3F}" presName="sibTrans" presStyleLbl="sibTrans2D1" presStyleIdx="3" presStyleCnt="4"/>
      <dgm:spPr/>
      <dgm:t>
        <a:bodyPr/>
        <a:lstStyle/>
        <a:p>
          <a:endParaRPr lang="en-IN"/>
        </a:p>
      </dgm:t>
    </dgm:pt>
    <dgm:pt modelId="{48E54B2B-421F-4496-8037-4EA389122004}" type="pres">
      <dgm:prSet presAssocID="{6DA2EA16-EE3C-4029-8B87-80D9BE2F7E3F}" presName="connectorText" presStyleLbl="sibTrans2D1" presStyleIdx="3" presStyleCnt="4"/>
      <dgm:spPr/>
      <dgm:t>
        <a:bodyPr/>
        <a:lstStyle/>
        <a:p>
          <a:endParaRPr lang="en-IN"/>
        </a:p>
      </dgm:t>
    </dgm:pt>
    <dgm:pt modelId="{1481DF94-9BFA-4766-B45D-9662EBD700AC}" type="pres">
      <dgm:prSet presAssocID="{40FA5527-EE65-4B03-94D7-1C020AB324C8}" presName="node" presStyleLbl="node1" presStyleIdx="4" presStyleCnt="5" custScaleX="44738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061A5D0-CAEA-4181-82A8-7CE630E96031}" type="presOf" srcId="{40FA5527-EE65-4B03-94D7-1C020AB324C8}" destId="{1481DF94-9BFA-4766-B45D-9662EBD700AC}" srcOrd="0" destOrd="0" presId="urn:microsoft.com/office/officeart/2005/8/layout/process2"/>
    <dgm:cxn modelId="{C5F22D51-955B-45BE-B520-63A79361899B}" srcId="{1E4867C4-7F0C-42FC-8239-10AEB5E4F656}" destId="{ADB5FA84-1448-4A91-A01C-3440016FBE09}" srcOrd="1" destOrd="0" parTransId="{532A774C-8CBB-4C76-A433-4D8E8F273763}" sibTransId="{D365DF94-842B-47F4-8A9D-6BAAA3C51906}"/>
    <dgm:cxn modelId="{B643D53F-6A1E-4240-B2D5-F4067569795B}" type="presOf" srcId="{50CFDA03-0086-40FF-B1B1-FBE842564374}" destId="{57B99633-F043-46AE-8396-96B41FADBB14}" srcOrd="0" destOrd="0" presId="urn:microsoft.com/office/officeart/2005/8/layout/process2"/>
    <dgm:cxn modelId="{6400E47A-1E82-4D6D-A4AF-54E00F2B599A}" type="presOf" srcId="{21EEA582-0A5A-4FC3-B3A1-19FD09EFAFFD}" destId="{F0A3DDE5-F39A-4292-94DD-FD7E5DEF3AF7}" srcOrd="1" destOrd="0" presId="urn:microsoft.com/office/officeart/2005/8/layout/process2"/>
    <dgm:cxn modelId="{477246EA-7E19-4504-841A-53F9D7228A11}" type="presOf" srcId="{D365DF94-842B-47F4-8A9D-6BAAA3C51906}" destId="{AD78F71D-6CA5-4542-90AF-3CB5C9148644}" srcOrd="1" destOrd="0" presId="urn:microsoft.com/office/officeart/2005/8/layout/process2"/>
    <dgm:cxn modelId="{3041257F-A58A-4851-9EC4-5B02AA8BE129}" type="presOf" srcId="{21EEA582-0A5A-4FC3-B3A1-19FD09EFAFFD}" destId="{59EBD96A-6A86-40C6-94C4-357CFE5FD48D}" srcOrd="0" destOrd="0" presId="urn:microsoft.com/office/officeart/2005/8/layout/process2"/>
    <dgm:cxn modelId="{5790546F-74FD-403C-AA71-5E0A25C21457}" srcId="{1E4867C4-7F0C-42FC-8239-10AEB5E4F656}" destId="{1D98D839-7B64-4690-9BC4-C02E8AB71B22}" srcOrd="2" destOrd="0" parTransId="{E37FFB44-38E8-44A2-BDAF-C41BCBCAF991}" sibTransId="{C638643A-AA9B-43C7-B755-F1920A699D3E}"/>
    <dgm:cxn modelId="{1A4F6A0D-4236-4155-84EB-EF3982B6A9CD}" srcId="{1E4867C4-7F0C-42FC-8239-10AEB5E4F656}" destId="{2FB60284-19F3-4034-97B9-EB55A2C27EA5}" srcOrd="0" destOrd="0" parTransId="{D34478B0-776F-4025-8D76-B21A57CABC44}" sibTransId="{21EEA582-0A5A-4FC3-B3A1-19FD09EFAFFD}"/>
    <dgm:cxn modelId="{2003228F-4FE9-48D9-952C-4A4A00C0F470}" srcId="{1E4867C4-7F0C-42FC-8239-10AEB5E4F656}" destId="{50CFDA03-0086-40FF-B1B1-FBE842564374}" srcOrd="3" destOrd="0" parTransId="{AC4AA897-2A4A-4847-B7A3-874F0807C683}" sibTransId="{6DA2EA16-EE3C-4029-8B87-80D9BE2F7E3F}"/>
    <dgm:cxn modelId="{E846CDE4-A102-4073-85A9-D0F2D1335FDA}" type="presOf" srcId="{6DA2EA16-EE3C-4029-8B87-80D9BE2F7E3F}" destId="{BB254DF1-532F-4A55-9BA0-121023C9ED0D}" srcOrd="0" destOrd="0" presId="urn:microsoft.com/office/officeart/2005/8/layout/process2"/>
    <dgm:cxn modelId="{CF2066D7-FD27-4A71-9806-74748197A0D3}" type="presOf" srcId="{ADB5FA84-1448-4A91-A01C-3440016FBE09}" destId="{84542E0C-3034-4DCD-AA46-64643C79BAC3}" srcOrd="0" destOrd="0" presId="urn:microsoft.com/office/officeart/2005/8/layout/process2"/>
    <dgm:cxn modelId="{8FEE6BC8-495A-47FD-96DA-290AE3A99A55}" type="presOf" srcId="{2FB60284-19F3-4034-97B9-EB55A2C27EA5}" destId="{F295418C-F762-47AC-BCCF-01125491B33C}" srcOrd="0" destOrd="0" presId="urn:microsoft.com/office/officeart/2005/8/layout/process2"/>
    <dgm:cxn modelId="{7DAB5248-1762-439D-A507-3482C560F629}" type="presOf" srcId="{C638643A-AA9B-43C7-B755-F1920A699D3E}" destId="{9706DF30-09AB-45CB-94FD-E13770C72883}" srcOrd="1" destOrd="0" presId="urn:microsoft.com/office/officeart/2005/8/layout/process2"/>
    <dgm:cxn modelId="{BEC5E52B-4125-493A-B808-6FE9AD50EEB1}" type="presOf" srcId="{1D98D839-7B64-4690-9BC4-C02E8AB71B22}" destId="{DBCE560F-2B5C-4DE1-BB5B-8E8337E732F4}" srcOrd="0" destOrd="0" presId="urn:microsoft.com/office/officeart/2005/8/layout/process2"/>
    <dgm:cxn modelId="{F180A1AD-FBC4-4369-8D32-DDE97674179B}" type="presOf" srcId="{C638643A-AA9B-43C7-B755-F1920A699D3E}" destId="{4ED48DBF-646C-40C8-8EFF-059FF3B7C735}" srcOrd="0" destOrd="0" presId="urn:microsoft.com/office/officeart/2005/8/layout/process2"/>
    <dgm:cxn modelId="{4C2D1B97-6145-41A6-B11D-C243459294D8}" srcId="{1E4867C4-7F0C-42FC-8239-10AEB5E4F656}" destId="{40FA5527-EE65-4B03-94D7-1C020AB324C8}" srcOrd="4" destOrd="0" parTransId="{18B48B08-18AC-4270-97B6-CF20809B598D}" sibTransId="{296DA86C-FB36-4FB9-887B-9C31C2F83F5C}"/>
    <dgm:cxn modelId="{A74C40BB-A7A3-4214-AA1F-8926707DD84D}" type="presOf" srcId="{6DA2EA16-EE3C-4029-8B87-80D9BE2F7E3F}" destId="{48E54B2B-421F-4496-8037-4EA389122004}" srcOrd="1" destOrd="0" presId="urn:microsoft.com/office/officeart/2005/8/layout/process2"/>
    <dgm:cxn modelId="{CC4303CD-B278-4EDE-BED6-2F16C52470FA}" type="presOf" srcId="{1E4867C4-7F0C-42FC-8239-10AEB5E4F656}" destId="{9878EF14-F3D8-44CE-B80C-6A7771D99886}" srcOrd="0" destOrd="0" presId="urn:microsoft.com/office/officeart/2005/8/layout/process2"/>
    <dgm:cxn modelId="{367A77E4-D7BC-4232-B61A-8D2FD8BC5E4E}" type="presOf" srcId="{D365DF94-842B-47F4-8A9D-6BAAA3C51906}" destId="{C5BE8158-80B4-44BF-9F86-6160B5B22285}" srcOrd="0" destOrd="0" presId="urn:microsoft.com/office/officeart/2005/8/layout/process2"/>
    <dgm:cxn modelId="{333E626E-4C0E-4F44-92DC-1CC56760C1ED}" type="presParOf" srcId="{9878EF14-F3D8-44CE-B80C-6A7771D99886}" destId="{F295418C-F762-47AC-BCCF-01125491B33C}" srcOrd="0" destOrd="0" presId="urn:microsoft.com/office/officeart/2005/8/layout/process2"/>
    <dgm:cxn modelId="{ED69FEA5-3660-438C-9664-85FE1054A6D1}" type="presParOf" srcId="{9878EF14-F3D8-44CE-B80C-6A7771D99886}" destId="{59EBD96A-6A86-40C6-94C4-357CFE5FD48D}" srcOrd="1" destOrd="0" presId="urn:microsoft.com/office/officeart/2005/8/layout/process2"/>
    <dgm:cxn modelId="{3DB776BA-DC62-4AE8-8C17-CEEB2271F52E}" type="presParOf" srcId="{59EBD96A-6A86-40C6-94C4-357CFE5FD48D}" destId="{F0A3DDE5-F39A-4292-94DD-FD7E5DEF3AF7}" srcOrd="0" destOrd="0" presId="urn:microsoft.com/office/officeart/2005/8/layout/process2"/>
    <dgm:cxn modelId="{1157F548-E6F5-4CCD-A133-30C8D1A112D7}" type="presParOf" srcId="{9878EF14-F3D8-44CE-B80C-6A7771D99886}" destId="{84542E0C-3034-4DCD-AA46-64643C79BAC3}" srcOrd="2" destOrd="0" presId="urn:microsoft.com/office/officeart/2005/8/layout/process2"/>
    <dgm:cxn modelId="{6054C962-662B-4EA8-A010-9E49BC997ED7}" type="presParOf" srcId="{9878EF14-F3D8-44CE-B80C-6A7771D99886}" destId="{C5BE8158-80B4-44BF-9F86-6160B5B22285}" srcOrd="3" destOrd="0" presId="urn:microsoft.com/office/officeart/2005/8/layout/process2"/>
    <dgm:cxn modelId="{B10BCCF0-A255-441C-B4A1-3116419EC2B7}" type="presParOf" srcId="{C5BE8158-80B4-44BF-9F86-6160B5B22285}" destId="{AD78F71D-6CA5-4542-90AF-3CB5C9148644}" srcOrd="0" destOrd="0" presId="urn:microsoft.com/office/officeart/2005/8/layout/process2"/>
    <dgm:cxn modelId="{CCE43544-51B5-4BCE-AB61-6B41B7E1E08F}" type="presParOf" srcId="{9878EF14-F3D8-44CE-B80C-6A7771D99886}" destId="{DBCE560F-2B5C-4DE1-BB5B-8E8337E732F4}" srcOrd="4" destOrd="0" presId="urn:microsoft.com/office/officeart/2005/8/layout/process2"/>
    <dgm:cxn modelId="{2761E8A3-14AF-48D4-AB2B-146454575EF0}" type="presParOf" srcId="{9878EF14-F3D8-44CE-B80C-6A7771D99886}" destId="{4ED48DBF-646C-40C8-8EFF-059FF3B7C735}" srcOrd="5" destOrd="0" presId="urn:microsoft.com/office/officeart/2005/8/layout/process2"/>
    <dgm:cxn modelId="{24FB7573-8089-4535-AE54-55D4D40FE035}" type="presParOf" srcId="{4ED48DBF-646C-40C8-8EFF-059FF3B7C735}" destId="{9706DF30-09AB-45CB-94FD-E13770C72883}" srcOrd="0" destOrd="0" presId="urn:microsoft.com/office/officeart/2005/8/layout/process2"/>
    <dgm:cxn modelId="{14E94E85-1AD3-4456-A2C8-21DCE85A73F5}" type="presParOf" srcId="{9878EF14-F3D8-44CE-B80C-6A7771D99886}" destId="{57B99633-F043-46AE-8396-96B41FADBB14}" srcOrd="6" destOrd="0" presId="urn:microsoft.com/office/officeart/2005/8/layout/process2"/>
    <dgm:cxn modelId="{CE12A883-2A08-4C0B-9876-45DD9E52B428}" type="presParOf" srcId="{9878EF14-F3D8-44CE-B80C-6A7771D99886}" destId="{BB254DF1-532F-4A55-9BA0-121023C9ED0D}" srcOrd="7" destOrd="0" presId="urn:microsoft.com/office/officeart/2005/8/layout/process2"/>
    <dgm:cxn modelId="{3FAE3521-C21F-4E62-9947-A25E87A5B81D}" type="presParOf" srcId="{BB254DF1-532F-4A55-9BA0-121023C9ED0D}" destId="{48E54B2B-421F-4496-8037-4EA389122004}" srcOrd="0" destOrd="0" presId="urn:microsoft.com/office/officeart/2005/8/layout/process2"/>
    <dgm:cxn modelId="{65EFA822-94E3-410E-812F-78B398E37E0F}" type="presParOf" srcId="{9878EF14-F3D8-44CE-B80C-6A7771D99886}" destId="{1481DF94-9BFA-4766-B45D-9662EBD700AC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16CF06-F657-413C-B7C0-FD4D1495FDC2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7A98799F-BE97-4F1A-A36B-77A0A3A116F1}">
      <dgm:prSet phldrT="[Text]" custT="1"/>
      <dgm:spPr/>
      <dgm:t>
        <a:bodyPr/>
        <a:lstStyle/>
        <a:p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Convergence of 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Missions, </a:t>
          </a:r>
          <a:r>
            <a:rPr lang="en-IN" sz="2000" dirty="0" err="1" smtClean="0">
              <a:latin typeface="Cambria" panose="02040503050406030204" pitchFamily="18" charset="0"/>
              <a:ea typeface="Cambria" panose="02040503050406030204" pitchFamily="18" charset="0"/>
            </a:rPr>
            <a:t>Depts</a:t>
          </a: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, Agencies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F381472-B526-444F-8451-957CE000D495}" type="parTrans" cxnId="{520A5ABA-B35B-4482-BBF6-8F8823175722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4E9B933-56A9-4F18-8BE8-6565B9DACC0A}" type="sibTrans" cxnId="{520A5ABA-B35B-4482-BBF6-8F8823175722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E75EC88-E8E5-48AF-8D29-B80EC3EF7FAB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Harithakeralam</a:t>
          </a:r>
        </a:p>
      </dgm:t>
    </dgm:pt>
    <dgm:pt modelId="{3B085773-EB98-4159-AAD1-D4C0E4ED7874}" type="parTrans" cxnId="{A0D815E2-43F4-411D-8C94-0E503D39C78F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D174241-736A-47B6-A89E-EABBB71967F1}" type="sibTrans" cxnId="{A0D815E2-43F4-411D-8C94-0E503D39C78F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AF62AC1-F571-46AC-9606-8305892393A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Ward Sabha</a:t>
          </a:r>
        </a:p>
      </dgm:t>
    </dgm:pt>
    <dgm:pt modelId="{2078D854-883F-426F-8048-C0BD5DB2764B}" type="parTrans" cxnId="{42755C2C-3247-450B-8479-262EB688270C}">
      <dgm:prSet/>
      <dgm:spPr/>
      <dgm:t>
        <a:bodyPr/>
        <a:lstStyle/>
        <a:p>
          <a:endParaRPr lang="en-IN"/>
        </a:p>
      </dgm:t>
    </dgm:pt>
    <dgm:pt modelId="{97186C2F-DB30-4E5E-A7A4-3B7A57FDA429}" type="sibTrans" cxnId="{42755C2C-3247-450B-8479-262EB688270C}">
      <dgm:prSet/>
      <dgm:spPr/>
      <dgm:t>
        <a:bodyPr/>
        <a:lstStyle/>
        <a:p>
          <a:endParaRPr lang="en-IN"/>
        </a:p>
      </dgm:t>
    </dgm:pt>
    <dgm:pt modelId="{D8CA9DCC-8080-411C-B65C-57361DBB1B2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Grama Sabha</a:t>
          </a:r>
        </a:p>
      </dgm:t>
    </dgm:pt>
    <dgm:pt modelId="{C12E9483-0412-44E8-84FE-B2CA99EE83CF}" type="parTrans" cxnId="{AE86A1E1-BB88-48AD-AF7D-46BCC40EC35C}">
      <dgm:prSet/>
      <dgm:spPr/>
      <dgm:t>
        <a:bodyPr/>
        <a:lstStyle/>
        <a:p>
          <a:endParaRPr lang="en-IN"/>
        </a:p>
      </dgm:t>
    </dgm:pt>
    <dgm:pt modelId="{575C0E23-5237-443D-90EE-E33758585F90}" type="sibTrans" cxnId="{AE86A1E1-BB88-48AD-AF7D-46BCC40EC35C}">
      <dgm:prSet/>
      <dgm:spPr/>
      <dgm:t>
        <a:bodyPr/>
        <a:lstStyle/>
        <a:p>
          <a:endParaRPr lang="en-IN"/>
        </a:p>
      </dgm:t>
    </dgm:pt>
    <dgm:pt modelId="{EA4585CC-B236-4B38-AF66-558E9667DD0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Local NGOs</a:t>
          </a:r>
        </a:p>
      </dgm:t>
    </dgm:pt>
    <dgm:pt modelId="{BBE8C72A-A110-43B5-B30A-1FE67FFF8EE7}" type="parTrans" cxnId="{1C55332D-67CB-44F0-806B-66087F79058A}">
      <dgm:prSet/>
      <dgm:spPr/>
      <dgm:t>
        <a:bodyPr/>
        <a:lstStyle/>
        <a:p>
          <a:endParaRPr lang="en-IN"/>
        </a:p>
      </dgm:t>
    </dgm:pt>
    <dgm:pt modelId="{9C054DEC-1C81-4734-B178-85BD12C1B9E9}" type="sibTrans" cxnId="{1C55332D-67CB-44F0-806B-66087F79058A}">
      <dgm:prSet/>
      <dgm:spPr/>
      <dgm:t>
        <a:bodyPr/>
        <a:lstStyle/>
        <a:p>
          <a:endParaRPr lang="en-IN"/>
        </a:p>
      </dgm:t>
    </dgm:pt>
    <dgm:pt modelId="{5566BB41-F41D-417D-88C5-C6026AACF5A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Kudumbasree</a:t>
          </a:r>
        </a:p>
      </dgm:t>
    </dgm:pt>
    <dgm:pt modelId="{BCBF423A-05E8-4B29-A21E-7D8C0C6560D1}" type="parTrans" cxnId="{E378A6BE-1FC6-4E70-A71B-1130C32720B4}">
      <dgm:prSet/>
      <dgm:spPr/>
      <dgm:t>
        <a:bodyPr/>
        <a:lstStyle/>
        <a:p>
          <a:endParaRPr lang="en-IN"/>
        </a:p>
      </dgm:t>
    </dgm:pt>
    <dgm:pt modelId="{81369C79-D369-4AD2-AB6B-999282107DD9}" type="sibTrans" cxnId="{E378A6BE-1FC6-4E70-A71B-1130C32720B4}">
      <dgm:prSet/>
      <dgm:spPr/>
      <dgm:t>
        <a:bodyPr/>
        <a:lstStyle/>
        <a:p>
          <a:endParaRPr lang="en-IN"/>
        </a:p>
      </dgm:t>
    </dgm:pt>
    <dgm:pt modelId="{7D07FA3E-44A9-4DA0-B360-0CD2EC2446AE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 err="1">
              <a:latin typeface="Cambria" panose="02040503050406030204" pitchFamily="18" charset="0"/>
              <a:ea typeface="Cambria" panose="02040503050406030204" pitchFamily="18" charset="0"/>
            </a:rPr>
            <a:t>Oorukoottam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4A6D526-9B77-402F-9AB1-E772E1C6AC56}" type="parTrans" cxnId="{B3D0D75D-DD08-41D2-8048-CEC91EA96398}">
      <dgm:prSet/>
      <dgm:spPr/>
      <dgm:t>
        <a:bodyPr/>
        <a:lstStyle/>
        <a:p>
          <a:endParaRPr lang="en-IN"/>
        </a:p>
      </dgm:t>
    </dgm:pt>
    <dgm:pt modelId="{0E78B79D-43F5-4E84-8FC4-46BCF1AD89BC}" type="sibTrans" cxnId="{B3D0D75D-DD08-41D2-8048-CEC91EA96398}">
      <dgm:prSet/>
      <dgm:spPr/>
      <dgm:t>
        <a:bodyPr/>
        <a:lstStyle/>
        <a:p>
          <a:endParaRPr lang="en-IN"/>
        </a:p>
      </dgm:t>
    </dgm:pt>
    <dgm:pt modelId="{D7F5CD8E-912A-400F-A3DF-33609A796398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Other organisations</a:t>
          </a:r>
        </a:p>
      </dgm:t>
    </dgm:pt>
    <dgm:pt modelId="{B87A6BF4-55AA-467C-B5EC-21F288568D4E}" type="parTrans" cxnId="{F144A7C8-9862-4F0D-B212-532A29418974}">
      <dgm:prSet/>
      <dgm:spPr/>
      <dgm:t>
        <a:bodyPr/>
        <a:lstStyle/>
        <a:p>
          <a:endParaRPr lang="en-IN"/>
        </a:p>
      </dgm:t>
    </dgm:pt>
    <dgm:pt modelId="{E8791103-56A6-4448-A456-079D072ABA26}" type="sibTrans" cxnId="{F144A7C8-9862-4F0D-B212-532A29418974}">
      <dgm:prSet/>
      <dgm:spPr/>
      <dgm:t>
        <a:bodyPr/>
        <a:lstStyle/>
        <a:p>
          <a:endParaRPr lang="en-IN"/>
        </a:p>
      </dgm:t>
    </dgm:pt>
    <dgm:pt modelId="{248B7A7B-4795-4F53-B37E-7ECF77E0B2A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LIFE</a:t>
          </a:r>
        </a:p>
      </dgm:t>
    </dgm:pt>
    <dgm:pt modelId="{61B7F5D8-CDAD-406E-807E-3D0DB4E2E749}" type="parTrans" cxnId="{2A560317-FB1E-4F56-BE80-7B816D498BA6}">
      <dgm:prSet/>
      <dgm:spPr/>
      <dgm:t>
        <a:bodyPr/>
        <a:lstStyle/>
        <a:p>
          <a:endParaRPr lang="en-IN"/>
        </a:p>
      </dgm:t>
    </dgm:pt>
    <dgm:pt modelId="{C8934BD7-A17D-4AF1-BCEE-5D4B5ACEBDA7}" type="sibTrans" cxnId="{2A560317-FB1E-4F56-BE80-7B816D498BA6}">
      <dgm:prSet/>
      <dgm:spPr/>
      <dgm:t>
        <a:bodyPr/>
        <a:lstStyle/>
        <a:p>
          <a:endParaRPr lang="en-IN"/>
        </a:p>
      </dgm:t>
    </dgm:pt>
    <dgm:pt modelId="{F34CE34F-2EF2-4512-841A-6B6E1DC259A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 err="1">
              <a:latin typeface="Cambria" panose="02040503050406030204" pitchFamily="18" charset="0"/>
              <a:ea typeface="Cambria" panose="02040503050406030204" pitchFamily="18" charset="0"/>
            </a:rPr>
            <a:t>Pothuvidyabhyasa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 err="1">
              <a:latin typeface="Cambria" panose="02040503050406030204" pitchFamily="18" charset="0"/>
              <a:ea typeface="Cambria" panose="02040503050406030204" pitchFamily="18" charset="0"/>
            </a:rPr>
            <a:t>Samrakshana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dirty="0" err="1">
              <a:latin typeface="Cambria" panose="02040503050406030204" pitchFamily="18" charset="0"/>
              <a:ea typeface="Cambria" panose="02040503050406030204" pitchFamily="18" charset="0"/>
            </a:rPr>
            <a:t>Yajnam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003A23D-61A9-42A1-A75F-9D8E31BF27A6}" type="parTrans" cxnId="{55FDB3A6-88D7-42B7-9B4E-FBCF13E30C6C}">
      <dgm:prSet/>
      <dgm:spPr/>
      <dgm:t>
        <a:bodyPr/>
        <a:lstStyle/>
        <a:p>
          <a:endParaRPr lang="en-IN"/>
        </a:p>
      </dgm:t>
    </dgm:pt>
    <dgm:pt modelId="{30D2B685-9892-4DF9-82FF-095C3322253A}" type="sibTrans" cxnId="{55FDB3A6-88D7-42B7-9B4E-FBCF13E30C6C}">
      <dgm:prSet/>
      <dgm:spPr/>
      <dgm:t>
        <a:bodyPr/>
        <a:lstStyle/>
        <a:p>
          <a:endParaRPr lang="en-IN"/>
        </a:p>
      </dgm:t>
    </dgm:pt>
    <dgm:pt modelId="{745A8ACA-049C-4417-B4B1-D9B8830D2DE8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 err="1">
              <a:latin typeface="Cambria" panose="02040503050406030204" pitchFamily="18" charset="0"/>
              <a:ea typeface="Cambria" panose="02040503050406030204" pitchFamily="18" charset="0"/>
            </a:rPr>
            <a:t>Ayal</a:t>
          </a:r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 Sabha</a:t>
          </a:r>
        </a:p>
      </dgm:t>
    </dgm:pt>
    <dgm:pt modelId="{4949B229-4289-4A42-AFA0-C2F3705082DB}" type="sibTrans" cxnId="{34E5977A-3E75-4C51-BBD0-3B028292E486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4EFEB8F-EEDD-4CCA-8430-5525DDD7E31F}" type="parTrans" cxnId="{34E5977A-3E75-4C51-BBD0-3B028292E486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00FE214-3D65-4DCA-9B14-D904C68F0918}">
      <dgm:prSet phldrT="[Text]" custT="1"/>
      <dgm:spPr/>
      <dgm:t>
        <a:bodyPr/>
        <a:lstStyle/>
        <a:p>
          <a:r>
            <a:rPr lang="en-IN" sz="2000" dirty="0">
              <a:latin typeface="Cambria" panose="02040503050406030204" pitchFamily="18" charset="0"/>
              <a:ea typeface="Cambria" panose="02040503050406030204" pitchFamily="18" charset="0"/>
            </a:rPr>
            <a:t>Community Structures</a:t>
          </a:r>
        </a:p>
      </dgm:t>
    </dgm:pt>
    <dgm:pt modelId="{6D7D1313-AD80-4586-956C-B92F3E68CCA2}" type="sibTrans" cxnId="{3D2DDAD2-7542-4768-A0D9-A51CFCAAFCE4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2DEDEFA-3ED2-49CD-8504-DACE697A6572}" type="parTrans" cxnId="{3D2DDAD2-7542-4768-A0D9-A51CFCAAFCE4}">
      <dgm:prSet/>
      <dgm:spPr/>
      <dgm:t>
        <a:bodyPr/>
        <a:lstStyle/>
        <a:p>
          <a:endParaRPr lang="en-IN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575D27E-8E93-4BAD-A915-3352272A1C22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 smtClea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Community  Health Volunteers</a:t>
          </a:r>
          <a:endParaRPr lang="en-IN" sz="2000" kern="1200" dirty="0">
            <a:solidFill>
              <a:prstClr val="white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A0B265EA-07A8-4123-8DA4-773345A5C2CC}" type="sibTrans" cxnId="{7E700355-ADFC-402B-A921-E2BB2393F320}">
      <dgm:prSet/>
      <dgm:spPr/>
      <dgm:t>
        <a:bodyPr/>
        <a:lstStyle/>
        <a:p>
          <a:endParaRPr lang="en-IN"/>
        </a:p>
      </dgm:t>
    </dgm:pt>
    <dgm:pt modelId="{D72FA15C-31D8-4E56-9111-93FBC55D718F}" type="parTrans" cxnId="{7E700355-ADFC-402B-A921-E2BB2393F320}">
      <dgm:prSet/>
      <dgm:spPr/>
      <dgm:t>
        <a:bodyPr/>
        <a:lstStyle/>
        <a:p>
          <a:endParaRPr lang="en-IN"/>
        </a:p>
      </dgm:t>
    </dgm:pt>
    <dgm:pt modelId="{D6FD27BA-3C01-4DD5-9329-356FC6AE7B87}">
      <dgm:prSet custT="1"/>
      <dgm:spPr/>
      <dgm:t>
        <a:bodyPr/>
        <a:lstStyle/>
        <a:p>
          <a:r>
            <a:rPr lang="en-IN" sz="2000" dirty="0" smtClean="0"/>
            <a:t>ASHA</a:t>
          </a:r>
          <a:endParaRPr lang="en-IN" sz="2000" dirty="0"/>
        </a:p>
      </dgm:t>
    </dgm:pt>
    <dgm:pt modelId="{909347BD-49C9-4850-9051-75B4B6C65166}" type="parTrans" cxnId="{E27F90DC-45DA-4B3B-8BF5-801B70B5D8EB}">
      <dgm:prSet/>
      <dgm:spPr/>
    </dgm:pt>
    <dgm:pt modelId="{2CA7F0BE-FB84-4EBF-9E4F-6C68AC3F0E8C}" type="sibTrans" cxnId="{E27F90DC-45DA-4B3B-8BF5-801B70B5D8EB}">
      <dgm:prSet/>
      <dgm:spPr/>
    </dgm:pt>
    <dgm:pt modelId="{DC6AC814-415B-48ED-83A7-1D7810913F84}">
      <dgm:prSet custT="1"/>
      <dgm:spPr/>
      <dgm:t>
        <a:bodyPr/>
        <a:lstStyle/>
        <a:p>
          <a:r>
            <a:rPr lang="en-IN" sz="2000" dirty="0" err="1" smtClean="0"/>
            <a:t>Arogyasena</a:t>
          </a:r>
          <a:endParaRPr lang="en-IN" sz="2000" dirty="0"/>
        </a:p>
      </dgm:t>
    </dgm:pt>
    <dgm:pt modelId="{BAB7D101-E2CC-4636-9998-11A69A7F4E37}" type="parTrans" cxnId="{7845F0D9-0282-4CA5-9A42-ED04508265BE}">
      <dgm:prSet/>
      <dgm:spPr/>
    </dgm:pt>
    <dgm:pt modelId="{0D6D8469-4E55-488D-BC57-708955E452AB}" type="sibTrans" cxnId="{7845F0D9-0282-4CA5-9A42-ED04508265BE}">
      <dgm:prSet/>
      <dgm:spPr/>
    </dgm:pt>
    <dgm:pt modelId="{03C7C521-59AA-4B29-9C51-59A86C0D3F1C}">
      <dgm:prSet custT="1"/>
      <dgm:spPr/>
      <dgm:t>
        <a:bodyPr/>
        <a:lstStyle/>
        <a:p>
          <a:r>
            <a:rPr lang="en-IN" sz="2000" dirty="0" err="1" smtClean="0"/>
            <a:t>Anganwadi</a:t>
          </a:r>
          <a:r>
            <a:rPr lang="en-IN" sz="2000" dirty="0" smtClean="0"/>
            <a:t> worker</a:t>
          </a:r>
          <a:endParaRPr lang="en-IN" sz="2000" dirty="0"/>
        </a:p>
      </dgm:t>
    </dgm:pt>
    <dgm:pt modelId="{9A7D014C-B7D2-4C18-8052-1DFF8B0483CF}" type="parTrans" cxnId="{0DB940ED-AE9C-4FA0-81D8-6EDEB8542BA0}">
      <dgm:prSet/>
      <dgm:spPr/>
    </dgm:pt>
    <dgm:pt modelId="{5CE3C045-ED4C-4167-BB7F-ED9E7DF94647}" type="sibTrans" cxnId="{0DB940ED-AE9C-4FA0-81D8-6EDEB8542BA0}">
      <dgm:prSet/>
      <dgm:spPr/>
    </dgm:pt>
    <dgm:pt modelId="{E1DC0E83-F88A-48B2-ABEF-C4DA18A68C58}">
      <dgm:prSet custT="1"/>
      <dgm:spPr/>
      <dgm:t>
        <a:bodyPr/>
        <a:lstStyle/>
        <a:p>
          <a:r>
            <a:rPr lang="en-IN" sz="2000" dirty="0" err="1" smtClean="0"/>
            <a:t>Kudumbasree</a:t>
          </a:r>
          <a:r>
            <a:rPr lang="en-IN" sz="2000" dirty="0" smtClean="0"/>
            <a:t> volunteer</a:t>
          </a:r>
          <a:endParaRPr lang="en-IN" sz="2000" dirty="0"/>
        </a:p>
      </dgm:t>
    </dgm:pt>
    <dgm:pt modelId="{58EEA9D4-BE3A-4AD2-8DBC-2D169ECA6B82}" type="parTrans" cxnId="{CF4F8333-4D39-4492-A385-0AF66407823C}">
      <dgm:prSet/>
      <dgm:spPr/>
    </dgm:pt>
    <dgm:pt modelId="{561A98FB-81CE-47AC-A372-1132B23EDB1B}" type="sibTrans" cxnId="{CF4F8333-4D39-4492-A385-0AF66407823C}">
      <dgm:prSet/>
      <dgm:spPr/>
    </dgm:pt>
    <dgm:pt modelId="{AF6BF245-A075-4B76-9869-4A5B15832AAC}">
      <dgm:prSet custT="1"/>
      <dgm:spPr/>
      <dgm:t>
        <a:bodyPr/>
        <a:lstStyle/>
        <a:p>
          <a:r>
            <a:rPr lang="en-IN" sz="2000" dirty="0" smtClean="0"/>
            <a:t>Tribal promoter</a:t>
          </a:r>
          <a:endParaRPr lang="en-IN" sz="2000" dirty="0"/>
        </a:p>
      </dgm:t>
    </dgm:pt>
    <dgm:pt modelId="{B114935D-A4C8-4168-9F26-D0622D4668FD}" type="parTrans" cxnId="{8823DCD9-E985-4A2B-BBFA-21A3F08F6014}">
      <dgm:prSet/>
      <dgm:spPr/>
    </dgm:pt>
    <dgm:pt modelId="{D37D930D-C822-4DD0-AA84-E9B1030E97FB}" type="sibTrans" cxnId="{8823DCD9-E985-4A2B-BBFA-21A3F08F6014}">
      <dgm:prSet/>
      <dgm:spPr/>
    </dgm:pt>
    <dgm:pt modelId="{4BB7C992-F4CD-4775-AB03-854EB69D0D0F}">
      <dgm:prSet custT="1"/>
      <dgm:spPr/>
      <dgm:t>
        <a:bodyPr/>
        <a:lstStyle/>
        <a:p>
          <a:r>
            <a:rPr lang="en-IN" sz="2000" dirty="0" smtClean="0"/>
            <a:t>SC Promoter</a:t>
          </a:r>
          <a:endParaRPr lang="en-IN" sz="2000" dirty="0"/>
        </a:p>
      </dgm:t>
    </dgm:pt>
    <dgm:pt modelId="{5424384E-9DF7-471F-BF4B-C6C42692B2F0}" type="parTrans" cxnId="{5A5F5369-C9F0-423B-9376-FEE59DE1774F}">
      <dgm:prSet/>
      <dgm:spPr/>
    </dgm:pt>
    <dgm:pt modelId="{621CF034-8DD7-410E-9D28-EF3B43F23D8B}" type="sibTrans" cxnId="{5A5F5369-C9F0-423B-9376-FEE59DE1774F}">
      <dgm:prSet/>
      <dgm:spPr/>
    </dgm:pt>
    <dgm:pt modelId="{D32440F8-E744-425A-951C-2F510D81A1DB}">
      <dgm:prSet custT="1"/>
      <dgm:spPr/>
      <dgm:t>
        <a:bodyPr/>
        <a:lstStyle/>
        <a:p>
          <a:r>
            <a:rPr lang="en-IN" sz="2000" dirty="0" smtClean="0"/>
            <a:t>Other volunteers</a:t>
          </a:r>
          <a:endParaRPr lang="en-IN" sz="2000" dirty="0"/>
        </a:p>
      </dgm:t>
    </dgm:pt>
    <dgm:pt modelId="{04880D5A-2152-4FB8-B60F-6BCB3BC37B9C}" type="parTrans" cxnId="{1210FA53-18C5-449A-A95E-A31CD121B7DB}">
      <dgm:prSet/>
      <dgm:spPr/>
    </dgm:pt>
    <dgm:pt modelId="{3955F2CA-E1FA-4D03-847E-721C4C568961}" type="sibTrans" cxnId="{1210FA53-18C5-449A-A95E-A31CD121B7DB}">
      <dgm:prSet/>
      <dgm:spPr/>
    </dgm:pt>
    <dgm:pt modelId="{4483E099-56F5-42BC-9EC5-78CEA6DBEF23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IN" sz="2000" dirty="0" smtClean="0">
              <a:latin typeface="Cambria" panose="02040503050406030204" pitchFamily="18" charset="0"/>
              <a:ea typeface="Cambria" panose="02040503050406030204" pitchFamily="18" charset="0"/>
            </a:rPr>
            <a:t>Line depts./ agencies</a:t>
          </a:r>
          <a:endParaRPr lang="en-IN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F5EB11B-0320-408B-894C-C2CBCE249417}" type="parTrans" cxnId="{7974A13D-962D-4427-9E9B-7B4E104515DF}">
      <dgm:prSet/>
      <dgm:spPr/>
    </dgm:pt>
    <dgm:pt modelId="{CDC47FA8-B194-4382-B387-EACCA5A4CC3D}" type="sibTrans" cxnId="{7974A13D-962D-4427-9E9B-7B4E104515DF}">
      <dgm:prSet/>
      <dgm:spPr/>
    </dgm:pt>
    <dgm:pt modelId="{BF81E914-8204-41B8-AC22-E82099FE60A9}" type="pres">
      <dgm:prSet presAssocID="{6316CF06-F657-413C-B7C0-FD4D1495FD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710C7CEC-FACF-4225-9AEC-C02003308480}" type="pres">
      <dgm:prSet presAssocID="{3575D27E-8E93-4BAD-A915-3352272A1C22}" presName="composite" presStyleCnt="0"/>
      <dgm:spPr/>
    </dgm:pt>
    <dgm:pt modelId="{0281F223-8E07-4C68-9205-391B427A542B}" type="pres">
      <dgm:prSet presAssocID="{3575D27E-8E93-4BAD-A915-3352272A1C2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0B287B9-6D50-45F8-8FBC-D10E74AD4796}" type="pres">
      <dgm:prSet presAssocID="{3575D27E-8E93-4BAD-A915-3352272A1C2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99E5B7B-DA77-4528-82E8-C953D3381E51}" type="pres">
      <dgm:prSet presAssocID="{A0B265EA-07A8-4123-8DA4-773345A5C2CC}" presName="space" presStyleCnt="0"/>
      <dgm:spPr/>
    </dgm:pt>
    <dgm:pt modelId="{42C27E01-E1B5-4EB9-9C9C-12656D2214DC}" type="pres">
      <dgm:prSet presAssocID="{D00FE214-3D65-4DCA-9B14-D904C68F0918}" presName="composite" presStyleCnt="0"/>
      <dgm:spPr/>
    </dgm:pt>
    <dgm:pt modelId="{B76A066B-393D-422B-BC2B-BB44732537D8}" type="pres">
      <dgm:prSet presAssocID="{D00FE214-3D65-4DCA-9B14-D904C68F091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375B9AB-8C95-47F6-AB07-1CDCBB7E79D4}" type="pres">
      <dgm:prSet presAssocID="{D00FE214-3D65-4DCA-9B14-D904C68F091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5B916BE-973C-4413-B4FF-DCC83D933331}" type="pres">
      <dgm:prSet presAssocID="{6D7D1313-AD80-4586-956C-B92F3E68CCA2}" presName="space" presStyleCnt="0"/>
      <dgm:spPr/>
    </dgm:pt>
    <dgm:pt modelId="{2BE12F6E-64C2-4EDE-B593-A200AFAF1479}" type="pres">
      <dgm:prSet presAssocID="{7A98799F-BE97-4F1A-A36B-77A0A3A116F1}" presName="composite" presStyleCnt="0"/>
      <dgm:spPr/>
    </dgm:pt>
    <dgm:pt modelId="{596C5C68-74D6-4C77-BCB6-3A7E384D3C3D}" type="pres">
      <dgm:prSet presAssocID="{7A98799F-BE97-4F1A-A36B-77A0A3A116F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C159DAF-B686-444B-9834-6452CDFFDD8A}" type="pres">
      <dgm:prSet presAssocID="{7A98799F-BE97-4F1A-A36B-77A0A3A116F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CAB8282-40D5-41B6-919A-808ADBA9F177}" type="presOf" srcId="{D8CA9DCC-8080-411C-B65C-57361DBB1B27}" destId="{3375B9AB-8C95-47F6-AB07-1CDCBB7E79D4}" srcOrd="0" destOrd="2" presId="urn:microsoft.com/office/officeart/2005/8/layout/hList1"/>
    <dgm:cxn modelId="{C04EA4FD-1541-4BBA-8183-A52D38A8550B}" type="presOf" srcId="{4BB7C992-F4CD-4775-AB03-854EB69D0D0F}" destId="{C0B287B9-6D50-45F8-8FBC-D10E74AD4796}" srcOrd="0" destOrd="5" presId="urn:microsoft.com/office/officeart/2005/8/layout/hList1"/>
    <dgm:cxn modelId="{AE86A1E1-BB88-48AD-AF7D-46BCC40EC35C}" srcId="{D00FE214-3D65-4DCA-9B14-D904C68F0918}" destId="{D8CA9DCC-8080-411C-B65C-57361DBB1B27}" srcOrd="2" destOrd="0" parTransId="{C12E9483-0412-44E8-84FE-B2CA99EE83CF}" sibTransId="{575C0E23-5237-443D-90EE-E33758585F90}"/>
    <dgm:cxn modelId="{34E5977A-3E75-4C51-BBD0-3B028292E486}" srcId="{D00FE214-3D65-4DCA-9B14-D904C68F0918}" destId="{745A8ACA-049C-4417-B4B1-D9B8830D2DE8}" srcOrd="0" destOrd="0" parTransId="{94EFEB8F-EEDD-4CCA-8430-5525DDD7E31F}" sibTransId="{4949B229-4289-4A42-AFA0-C2F3705082DB}"/>
    <dgm:cxn modelId="{310EDA6D-C048-4C5F-BF27-D9185A7516D5}" type="presOf" srcId="{DC6AC814-415B-48ED-83A7-1D7810913F84}" destId="{C0B287B9-6D50-45F8-8FBC-D10E74AD4796}" srcOrd="0" destOrd="1" presId="urn:microsoft.com/office/officeart/2005/8/layout/hList1"/>
    <dgm:cxn modelId="{1210FA53-18C5-449A-A95E-A31CD121B7DB}" srcId="{3575D27E-8E93-4BAD-A915-3352272A1C22}" destId="{D32440F8-E744-425A-951C-2F510D81A1DB}" srcOrd="6" destOrd="0" parTransId="{04880D5A-2152-4FB8-B60F-6BCB3BC37B9C}" sibTransId="{3955F2CA-E1FA-4D03-847E-721C4C568961}"/>
    <dgm:cxn modelId="{7974A13D-962D-4427-9E9B-7B4E104515DF}" srcId="{7A98799F-BE97-4F1A-A36B-77A0A3A116F1}" destId="{4483E099-56F5-42BC-9EC5-78CEA6DBEF23}" srcOrd="0" destOrd="0" parTransId="{2F5EB11B-0320-408B-894C-C2CBCE249417}" sibTransId="{CDC47FA8-B194-4382-B387-EACCA5A4CC3D}"/>
    <dgm:cxn modelId="{520A5ABA-B35B-4482-BBF6-8F8823175722}" srcId="{6316CF06-F657-413C-B7C0-FD4D1495FDC2}" destId="{7A98799F-BE97-4F1A-A36B-77A0A3A116F1}" srcOrd="2" destOrd="0" parTransId="{4F381472-B526-444F-8451-957CE000D495}" sibTransId="{F4E9B933-56A9-4F18-8BE8-6565B9DACC0A}"/>
    <dgm:cxn modelId="{B0937529-9B28-4BF0-827A-30B712785E72}" type="presOf" srcId="{7E75EC88-E8E5-48AF-8D29-B80EC3EF7FAB}" destId="{AC159DAF-B686-444B-9834-6452CDFFDD8A}" srcOrd="0" destOrd="1" presId="urn:microsoft.com/office/officeart/2005/8/layout/hList1"/>
    <dgm:cxn modelId="{55FDB3A6-88D7-42B7-9B4E-FBCF13E30C6C}" srcId="{7A98799F-BE97-4F1A-A36B-77A0A3A116F1}" destId="{F34CE34F-2EF2-4512-841A-6B6E1DC259A5}" srcOrd="3" destOrd="0" parTransId="{C003A23D-61A9-42A1-A75F-9D8E31BF27A6}" sibTransId="{30D2B685-9892-4DF9-82FF-095C3322253A}"/>
    <dgm:cxn modelId="{7E700355-ADFC-402B-A921-E2BB2393F320}" srcId="{6316CF06-F657-413C-B7C0-FD4D1495FDC2}" destId="{3575D27E-8E93-4BAD-A915-3352272A1C22}" srcOrd="0" destOrd="0" parTransId="{D72FA15C-31D8-4E56-9111-93FBC55D718F}" sibTransId="{A0B265EA-07A8-4123-8DA4-773345A5C2CC}"/>
    <dgm:cxn modelId="{CD97E88D-1AFA-4ECF-B2B6-FE293BD06ED5}" type="presOf" srcId="{745A8ACA-049C-4417-B4B1-D9B8830D2DE8}" destId="{3375B9AB-8C95-47F6-AB07-1CDCBB7E79D4}" srcOrd="0" destOrd="0" presId="urn:microsoft.com/office/officeart/2005/8/layout/hList1"/>
    <dgm:cxn modelId="{94362369-3948-4D8F-AB59-3B7B5FDEDB6D}" type="presOf" srcId="{3575D27E-8E93-4BAD-A915-3352272A1C22}" destId="{0281F223-8E07-4C68-9205-391B427A542B}" srcOrd="0" destOrd="0" presId="urn:microsoft.com/office/officeart/2005/8/layout/hList1"/>
    <dgm:cxn modelId="{1C55332D-67CB-44F0-806B-66087F79058A}" srcId="{D00FE214-3D65-4DCA-9B14-D904C68F0918}" destId="{EA4585CC-B236-4B38-AF66-558E9667DD05}" srcOrd="3" destOrd="0" parTransId="{BBE8C72A-A110-43B5-B30A-1FE67FFF8EE7}" sibTransId="{9C054DEC-1C81-4734-B178-85BD12C1B9E9}"/>
    <dgm:cxn modelId="{7F2285C4-A0DF-4165-8503-107F4878F606}" type="presOf" srcId="{AF6BF245-A075-4B76-9869-4A5B15832AAC}" destId="{C0B287B9-6D50-45F8-8FBC-D10E74AD4796}" srcOrd="0" destOrd="4" presId="urn:microsoft.com/office/officeart/2005/8/layout/hList1"/>
    <dgm:cxn modelId="{2D83BF8D-9156-4B4A-AF8C-05AF7840D3EB}" type="presOf" srcId="{7A98799F-BE97-4F1A-A36B-77A0A3A116F1}" destId="{596C5C68-74D6-4C77-BCB6-3A7E384D3C3D}" srcOrd="0" destOrd="0" presId="urn:microsoft.com/office/officeart/2005/8/layout/hList1"/>
    <dgm:cxn modelId="{8B837116-94C8-430A-AA94-B70F9543A5CE}" type="presOf" srcId="{D32440F8-E744-425A-951C-2F510D81A1DB}" destId="{C0B287B9-6D50-45F8-8FBC-D10E74AD4796}" srcOrd="0" destOrd="6" presId="urn:microsoft.com/office/officeart/2005/8/layout/hList1"/>
    <dgm:cxn modelId="{5A5F5369-C9F0-423B-9376-FEE59DE1774F}" srcId="{3575D27E-8E93-4BAD-A915-3352272A1C22}" destId="{4BB7C992-F4CD-4775-AB03-854EB69D0D0F}" srcOrd="5" destOrd="0" parTransId="{5424384E-9DF7-471F-BF4B-C6C42692B2F0}" sibTransId="{621CF034-8DD7-410E-9D28-EF3B43F23D8B}"/>
    <dgm:cxn modelId="{E378A6BE-1FC6-4E70-A71B-1130C32720B4}" srcId="{D00FE214-3D65-4DCA-9B14-D904C68F0918}" destId="{5566BB41-F41D-417D-88C5-C6026AACF5AF}" srcOrd="4" destOrd="0" parTransId="{BCBF423A-05E8-4B29-A21E-7D8C0C6560D1}" sibTransId="{81369C79-D369-4AD2-AB6B-999282107DD9}"/>
    <dgm:cxn modelId="{CF4F8333-4D39-4492-A385-0AF66407823C}" srcId="{3575D27E-8E93-4BAD-A915-3352272A1C22}" destId="{E1DC0E83-F88A-48B2-ABEF-C4DA18A68C58}" srcOrd="3" destOrd="0" parTransId="{58EEA9D4-BE3A-4AD2-8DBC-2D169ECA6B82}" sibTransId="{561A98FB-81CE-47AC-A372-1132B23EDB1B}"/>
    <dgm:cxn modelId="{0DB940ED-AE9C-4FA0-81D8-6EDEB8542BA0}" srcId="{3575D27E-8E93-4BAD-A915-3352272A1C22}" destId="{03C7C521-59AA-4B29-9C51-59A86C0D3F1C}" srcOrd="2" destOrd="0" parTransId="{9A7D014C-B7D2-4C18-8052-1DFF8B0483CF}" sibTransId="{5CE3C045-ED4C-4167-BB7F-ED9E7DF94647}"/>
    <dgm:cxn modelId="{8823DCD9-E985-4A2B-BBFA-21A3F08F6014}" srcId="{3575D27E-8E93-4BAD-A915-3352272A1C22}" destId="{AF6BF245-A075-4B76-9869-4A5B15832AAC}" srcOrd="4" destOrd="0" parTransId="{B114935D-A4C8-4168-9F26-D0622D4668FD}" sibTransId="{D37D930D-C822-4DD0-AA84-E9B1030E97FB}"/>
    <dgm:cxn modelId="{D3D69698-4CD6-434E-88DE-2B22CC09D0C4}" type="presOf" srcId="{D00FE214-3D65-4DCA-9B14-D904C68F0918}" destId="{B76A066B-393D-422B-BC2B-BB44732537D8}" srcOrd="0" destOrd="0" presId="urn:microsoft.com/office/officeart/2005/8/layout/hList1"/>
    <dgm:cxn modelId="{021D8342-6656-4D45-AF6A-CED40E8F6690}" type="presOf" srcId="{E1DC0E83-F88A-48B2-ABEF-C4DA18A68C58}" destId="{C0B287B9-6D50-45F8-8FBC-D10E74AD4796}" srcOrd="0" destOrd="3" presId="urn:microsoft.com/office/officeart/2005/8/layout/hList1"/>
    <dgm:cxn modelId="{7845F0D9-0282-4CA5-9A42-ED04508265BE}" srcId="{3575D27E-8E93-4BAD-A915-3352272A1C22}" destId="{DC6AC814-415B-48ED-83A7-1D7810913F84}" srcOrd="1" destOrd="0" parTransId="{BAB7D101-E2CC-4636-9998-11A69A7F4E37}" sibTransId="{0D6D8469-4E55-488D-BC57-708955E452AB}"/>
    <dgm:cxn modelId="{1958D895-0908-4ECF-84DB-A588A576083D}" type="presOf" srcId="{D7F5CD8E-912A-400F-A3DF-33609A796398}" destId="{3375B9AB-8C95-47F6-AB07-1CDCBB7E79D4}" srcOrd="0" destOrd="6" presId="urn:microsoft.com/office/officeart/2005/8/layout/hList1"/>
    <dgm:cxn modelId="{B54BC039-8FF5-48ED-8669-144DCD23ADCB}" type="presOf" srcId="{F34CE34F-2EF2-4512-841A-6B6E1DC259A5}" destId="{AC159DAF-B686-444B-9834-6452CDFFDD8A}" srcOrd="0" destOrd="3" presId="urn:microsoft.com/office/officeart/2005/8/layout/hList1"/>
    <dgm:cxn modelId="{2A560317-FB1E-4F56-BE80-7B816D498BA6}" srcId="{7A98799F-BE97-4F1A-A36B-77A0A3A116F1}" destId="{248B7A7B-4795-4F53-B37E-7ECF77E0B2A0}" srcOrd="2" destOrd="0" parTransId="{61B7F5D8-CDAD-406E-807E-3D0DB4E2E749}" sibTransId="{C8934BD7-A17D-4AF1-BCEE-5D4B5ACEBDA7}"/>
    <dgm:cxn modelId="{83E3D426-19F7-4CCF-8569-4210FCD56645}" type="presOf" srcId="{7D07FA3E-44A9-4DA0-B360-0CD2EC2446AE}" destId="{3375B9AB-8C95-47F6-AB07-1CDCBB7E79D4}" srcOrd="0" destOrd="5" presId="urn:microsoft.com/office/officeart/2005/8/layout/hList1"/>
    <dgm:cxn modelId="{026CD738-92E7-4706-A753-612D7E60168F}" type="presOf" srcId="{7AF62AC1-F571-46AC-9606-8305892393A6}" destId="{3375B9AB-8C95-47F6-AB07-1CDCBB7E79D4}" srcOrd="0" destOrd="1" presId="urn:microsoft.com/office/officeart/2005/8/layout/hList1"/>
    <dgm:cxn modelId="{A0D815E2-43F4-411D-8C94-0E503D39C78F}" srcId="{7A98799F-BE97-4F1A-A36B-77A0A3A116F1}" destId="{7E75EC88-E8E5-48AF-8D29-B80EC3EF7FAB}" srcOrd="1" destOrd="0" parTransId="{3B085773-EB98-4159-AAD1-D4C0E4ED7874}" sibTransId="{2D174241-736A-47B6-A89E-EABBB71967F1}"/>
    <dgm:cxn modelId="{42755C2C-3247-450B-8479-262EB688270C}" srcId="{D00FE214-3D65-4DCA-9B14-D904C68F0918}" destId="{7AF62AC1-F571-46AC-9606-8305892393A6}" srcOrd="1" destOrd="0" parTransId="{2078D854-883F-426F-8048-C0BD5DB2764B}" sibTransId="{97186C2F-DB30-4E5E-A7A4-3B7A57FDA429}"/>
    <dgm:cxn modelId="{B3D0D75D-DD08-41D2-8048-CEC91EA96398}" srcId="{D00FE214-3D65-4DCA-9B14-D904C68F0918}" destId="{7D07FA3E-44A9-4DA0-B360-0CD2EC2446AE}" srcOrd="5" destOrd="0" parTransId="{64A6D526-9B77-402F-9AB1-E772E1C6AC56}" sibTransId="{0E78B79D-43F5-4E84-8FC4-46BCF1AD89BC}"/>
    <dgm:cxn modelId="{BF4D7A1A-66E1-4531-B77C-0007F88A5D5F}" type="presOf" srcId="{D6FD27BA-3C01-4DD5-9329-356FC6AE7B87}" destId="{C0B287B9-6D50-45F8-8FBC-D10E74AD4796}" srcOrd="0" destOrd="0" presId="urn:microsoft.com/office/officeart/2005/8/layout/hList1"/>
    <dgm:cxn modelId="{E27F90DC-45DA-4B3B-8BF5-801B70B5D8EB}" srcId="{3575D27E-8E93-4BAD-A915-3352272A1C22}" destId="{D6FD27BA-3C01-4DD5-9329-356FC6AE7B87}" srcOrd="0" destOrd="0" parTransId="{909347BD-49C9-4850-9051-75B4B6C65166}" sibTransId="{2CA7F0BE-FB84-4EBF-9E4F-6C68AC3F0E8C}"/>
    <dgm:cxn modelId="{F144A7C8-9862-4F0D-B212-532A29418974}" srcId="{D00FE214-3D65-4DCA-9B14-D904C68F0918}" destId="{D7F5CD8E-912A-400F-A3DF-33609A796398}" srcOrd="6" destOrd="0" parTransId="{B87A6BF4-55AA-467C-B5EC-21F288568D4E}" sibTransId="{E8791103-56A6-4448-A456-079D072ABA26}"/>
    <dgm:cxn modelId="{39E08C32-8DCC-4334-970F-51F665F33AF8}" type="presOf" srcId="{4483E099-56F5-42BC-9EC5-78CEA6DBEF23}" destId="{AC159DAF-B686-444B-9834-6452CDFFDD8A}" srcOrd="0" destOrd="0" presId="urn:microsoft.com/office/officeart/2005/8/layout/hList1"/>
    <dgm:cxn modelId="{3D2DDAD2-7542-4768-A0D9-A51CFCAAFCE4}" srcId="{6316CF06-F657-413C-B7C0-FD4D1495FDC2}" destId="{D00FE214-3D65-4DCA-9B14-D904C68F0918}" srcOrd="1" destOrd="0" parTransId="{12DEDEFA-3ED2-49CD-8504-DACE697A6572}" sibTransId="{6D7D1313-AD80-4586-956C-B92F3E68CCA2}"/>
    <dgm:cxn modelId="{C9CE1CC3-535F-4F78-8D1B-34BDBEA29686}" type="presOf" srcId="{EA4585CC-B236-4B38-AF66-558E9667DD05}" destId="{3375B9AB-8C95-47F6-AB07-1CDCBB7E79D4}" srcOrd="0" destOrd="3" presId="urn:microsoft.com/office/officeart/2005/8/layout/hList1"/>
    <dgm:cxn modelId="{84B13F6A-3F81-44B1-A152-77AE746B340D}" type="presOf" srcId="{5566BB41-F41D-417D-88C5-C6026AACF5AF}" destId="{3375B9AB-8C95-47F6-AB07-1CDCBB7E79D4}" srcOrd="0" destOrd="4" presId="urn:microsoft.com/office/officeart/2005/8/layout/hList1"/>
    <dgm:cxn modelId="{5CC23B79-D7FA-404F-A566-16CDDF5CEE7C}" type="presOf" srcId="{248B7A7B-4795-4F53-B37E-7ECF77E0B2A0}" destId="{AC159DAF-B686-444B-9834-6452CDFFDD8A}" srcOrd="0" destOrd="2" presId="urn:microsoft.com/office/officeart/2005/8/layout/hList1"/>
    <dgm:cxn modelId="{748070D2-463A-4BC2-8219-C5FB5F2A0A81}" type="presOf" srcId="{03C7C521-59AA-4B29-9C51-59A86C0D3F1C}" destId="{C0B287B9-6D50-45F8-8FBC-D10E74AD4796}" srcOrd="0" destOrd="2" presId="urn:microsoft.com/office/officeart/2005/8/layout/hList1"/>
    <dgm:cxn modelId="{61E2FBA4-D769-430F-A4FF-2AAC7EDDE812}" type="presOf" srcId="{6316CF06-F657-413C-B7C0-FD4D1495FDC2}" destId="{BF81E914-8204-41B8-AC22-E82099FE60A9}" srcOrd="0" destOrd="0" presId="urn:microsoft.com/office/officeart/2005/8/layout/hList1"/>
    <dgm:cxn modelId="{2FE6E977-5834-4A23-822E-D9AF70CEFA16}" type="presParOf" srcId="{BF81E914-8204-41B8-AC22-E82099FE60A9}" destId="{710C7CEC-FACF-4225-9AEC-C02003308480}" srcOrd="0" destOrd="0" presId="urn:microsoft.com/office/officeart/2005/8/layout/hList1"/>
    <dgm:cxn modelId="{DCFBA07C-B0AC-4220-A809-50B1904EA3E8}" type="presParOf" srcId="{710C7CEC-FACF-4225-9AEC-C02003308480}" destId="{0281F223-8E07-4C68-9205-391B427A542B}" srcOrd="0" destOrd="0" presId="urn:microsoft.com/office/officeart/2005/8/layout/hList1"/>
    <dgm:cxn modelId="{3FC2EF75-2CA7-4379-88DD-B61D14C0EC87}" type="presParOf" srcId="{710C7CEC-FACF-4225-9AEC-C02003308480}" destId="{C0B287B9-6D50-45F8-8FBC-D10E74AD4796}" srcOrd="1" destOrd="0" presId="urn:microsoft.com/office/officeart/2005/8/layout/hList1"/>
    <dgm:cxn modelId="{26E23FB7-3353-4584-B91B-CADF2576997C}" type="presParOf" srcId="{BF81E914-8204-41B8-AC22-E82099FE60A9}" destId="{099E5B7B-DA77-4528-82E8-C953D3381E51}" srcOrd="1" destOrd="0" presId="urn:microsoft.com/office/officeart/2005/8/layout/hList1"/>
    <dgm:cxn modelId="{24459DB3-DBD9-43D0-B74D-F607A06F7705}" type="presParOf" srcId="{BF81E914-8204-41B8-AC22-E82099FE60A9}" destId="{42C27E01-E1B5-4EB9-9C9C-12656D2214DC}" srcOrd="2" destOrd="0" presId="urn:microsoft.com/office/officeart/2005/8/layout/hList1"/>
    <dgm:cxn modelId="{6B7DB444-2B66-4BE6-B010-6558AEE2A4BE}" type="presParOf" srcId="{42C27E01-E1B5-4EB9-9C9C-12656D2214DC}" destId="{B76A066B-393D-422B-BC2B-BB44732537D8}" srcOrd="0" destOrd="0" presId="urn:microsoft.com/office/officeart/2005/8/layout/hList1"/>
    <dgm:cxn modelId="{4818C3A8-1240-4854-B49B-E11C30752957}" type="presParOf" srcId="{42C27E01-E1B5-4EB9-9C9C-12656D2214DC}" destId="{3375B9AB-8C95-47F6-AB07-1CDCBB7E79D4}" srcOrd="1" destOrd="0" presId="urn:microsoft.com/office/officeart/2005/8/layout/hList1"/>
    <dgm:cxn modelId="{272565AD-6B21-43B5-86E8-0F19D4563B73}" type="presParOf" srcId="{BF81E914-8204-41B8-AC22-E82099FE60A9}" destId="{C5B916BE-973C-4413-B4FF-DCC83D933331}" srcOrd="3" destOrd="0" presId="urn:microsoft.com/office/officeart/2005/8/layout/hList1"/>
    <dgm:cxn modelId="{7259DFEE-A2DA-4DA5-8AE8-EB78F0A1827E}" type="presParOf" srcId="{BF81E914-8204-41B8-AC22-E82099FE60A9}" destId="{2BE12F6E-64C2-4EDE-B593-A200AFAF1479}" srcOrd="4" destOrd="0" presId="urn:microsoft.com/office/officeart/2005/8/layout/hList1"/>
    <dgm:cxn modelId="{8F2B99FB-1CBF-40BC-8246-E71A3155FD2F}" type="presParOf" srcId="{2BE12F6E-64C2-4EDE-B593-A200AFAF1479}" destId="{596C5C68-74D6-4C77-BCB6-3A7E384D3C3D}" srcOrd="0" destOrd="0" presId="urn:microsoft.com/office/officeart/2005/8/layout/hList1"/>
    <dgm:cxn modelId="{CB198B6C-078A-4E79-8395-89ACDC704933}" type="presParOf" srcId="{2BE12F6E-64C2-4EDE-B593-A200AFAF1479}" destId="{AC159DAF-B686-444B-9834-6452CDFFDD8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0CF8F-5C17-4B0D-B804-9C5465BA09DF}">
      <dsp:nvSpPr>
        <dsp:cNvPr id="0" name=""/>
        <dsp:cNvSpPr/>
      </dsp:nvSpPr>
      <dsp:spPr>
        <a:xfrm>
          <a:off x="3192" y="417797"/>
          <a:ext cx="3203004" cy="3203004"/>
        </a:xfrm>
        <a:prstGeom prst="ellipse">
          <a:avLst/>
        </a:prstGeom>
        <a:solidFill>
          <a:srgbClr val="4BACC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6272" tIns="25400" rIns="176272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SCREENED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b="1" kern="1200" dirty="0" smtClean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44276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b="1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472261" y="886866"/>
        <a:ext cx="2264866" cy="2264866"/>
      </dsp:txXfrm>
    </dsp:sp>
    <dsp:sp modelId="{8894996B-8D0C-4E4A-8CE7-2361F38A1E94}">
      <dsp:nvSpPr>
        <dsp:cNvPr id="0" name=""/>
        <dsp:cNvSpPr/>
      </dsp:nvSpPr>
      <dsp:spPr>
        <a:xfrm>
          <a:off x="2565595" y="417797"/>
          <a:ext cx="3203004" cy="3203004"/>
        </a:xfrm>
        <a:prstGeom prst="ellipse">
          <a:avLst/>
        </a:prstGeom>
        <a:solidFill>
          <a:srgbClr val="4BACC6">
            <a:alpha val="50000"/>
            <a:hueOff val="-4966938"/>
            <a:satOff val="19906"/>
            <a:lumOff val="4314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6272" tIns="20320" rIns="17627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PSYCHOSOCIAL INTERVENTION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8267</a:t>
          </a:r>
          <a:endParaRPr lang="en-IN" sz="2400" b="1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3034664" y="886866"/>
        <a:ext cx="2264866" cy="2264866"/>
      </dsp:txXfrm>
    </dsp:sp>
    <dsp:sp modelId="{CF5138D3-88EB-41DA-A247-5FFF1FD1FE85}">
      <dsp:nvSpPr>
        <dsp:cNvPr id="0" name=""/>
        <dsp:cNvSpPr/>
      </dsp:nvSpPr>
      <dsp:spPr>
        <a:xfrm>
          <a:off x="5127999" y="417797"/>
          <a:ext cx="3203004" cy="3203004"/>
        </a:xfrm>
        <a:prstGeom prst="ellipse">
          <a:avLst/>
        </a:prstGeom>
        <a:solidFill>
          <a:srgbClr val="4BACC6">
            <a:alpha val="50000"/>
            <a:hueOff val="-7450407"/>
            <a:satOff val="29858"/>
            <a:lumOff val="6471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6272" tIns="22860" rIns="176272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PHARMACO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THERAPY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b="1" kern="12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5039</a:t>
          </a:r>
          <a:endParaRPr lang="en-IN" sz="3200" b="1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5597068" y="886866"/>
        <a:ext cx="2264866" cy="2264866"/>
      </dsp:txXfrm>
    </dsp:sp>
    <dsp:sp modelId="{78E8BB34-DD7D-4932-A7C9-1D48168F4417}">
      <dsp:nvSpPr>
        <dsp:cNvPr id="0" name=""/>
        <dsp:cNvSpPr/>
      </dsp:nvSpPr>
      <dsp:spPr>
        <a:xfrm>
          <a:off x="7690403" y="417797"/>
          <a:ext cx="3203004" cy="3203004"/>
        </a:xfrm>
        <a:prstGeom prst="ellipse">
          <a:avLst/>
        </a:prstGeom>
        <a:solidFill>
          <a:srgbClr val="4BACC6">
            <a:alpha val="50000"/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6272" tIns="25400" rIns="176272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REFERRED TO DMHP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1774</a:t>
          </a:r>
          <a:endParaRPr lang="en-IN" sz="2800" b="1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8159472" y="886866"/>
        <a:ext cx="2264866" cy="2264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5418C-F762-47AC-BCCF-01125491B33C}">
      <dsp:nvSpPr>
        <dsp:cNvPr id="0" name=""/>
        <dsp:cNvSpPr/>
      </dsp:nvSpPr>
      <dsp:spPr>
        <a:xfrm>
          <a:off x="0" y="2620"/>
          <a:ext cx="6100996" cy="6127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Family Health Register</a:t>
          </a:r>
        </a:p>
      </dsp:txBody>
      <dsp:txXfrm>
        <a:off x="17947" y="20567"/>
        <a:ext cx="6065102" cy="576863"/>
      </dsp:txXfrm>
    </dsp:sp>
    <dsp:sp modelId="{59EBD96A-6A86-40C6-94C4-357CFE5FD48D}">
      <dsp:nvSpPr>
        <dsp:cNvPr id="0" name=""/>
        <dsp:cNvSpPr/>
      </dsp:nvSpPr>
      <dsp:spPr>
        <a:xfrm rot="5400000">
          <a:off x="2935605" y="630696"/>
          <a:ext cx="229784" cy="275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4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967776" y="653674"/>
        <a:ext cx="165444" cy="160849"/>
      </dsp:txXfrm>
    </dsp:sp>
    <dsp:sp modelId="{84542E0C-3034-4DCD-AA46-64643C79BAC3}">
      <dsp:nvSpPr>
        <dsp:cNvPr id="0" name=""/>
        <dsp:cNvSpPr/>
      </dsp:nvSpPr>
      <dsp:spPr>
        <a:xfrm>
          <a:off x="0" y="921756"/>
          <a:ext cx="6100996" cy="6127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Individual Health Plan</a:t>
          </a:r>
        </a:p>
      </dsp:txBody>
      <dsp:txXfrm>
        <a:off x="17947" y="939703"/>
        <a:ext cx="6065102" cy="576863"/>
      </dsp:txXfrm>
    </dsp:sp>
    <dsp:sp modelId="{C5BE8158-80B4-44BF-9F86-6160B5B22285}">
      <dsp:nvSpPr>
        <dsp:cNvPr id="0" name=""/>
        <dsp:cNvSpPr/>
      </dsp:nvSpPr>
      <dsp:spPr>
        <a:xfrm rot="5400000">
          <a:off x="2935605" y="1549833"/>
          <a:ext cx="229784" cy="275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4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967776" y="1572811"/>
        <a:ext cx="165444" cy="160849"/>
      </dsp:txXfrm>
    </dsp:sp>
    <dsp:sp modelId="{DBCE560F-2B5C-4DE1-BB5B-8E8337E732F4}">
      <dsp:nvSpPr>
        <dsp:cNvPr id="0" name=""/>
        <dsp:cNvSpPr/>
      </dsp:nvSpPr>
      <dsp:spPr>
        <a:xfrm>
          <a:off x="0" y="1840892"/>
          <a:ext cx="6100996" cy="6127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Family Health Care Service Delivery Plan</a:t>
          </a:r>
        </a:p>
      </dsp:txBody>
      <dsp:txXfrm>
        <a:off x="17947" y="1858839"/>
        <a:ext cx="6065102" cy="576863"/>
      </dsp:txXfrm>
    </dsp:sp>
    <dsp:sp modelId="{4ED48DBF-646C-40C8-8EFF-059FF3B7C735}">
      <dsp:nvSpPr>
        <dsp:cNvPr id="0" name=""/>
        <dsp:cNvSpPr/>
      </dsp:nvSpPr>
      <dsp:spPr>
        <a:xfrm rot="5400000">
          <a:off x="2935605" y="2468969"/>
          <a:ext cx="229784" cy="275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4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967776" y="2491947"/>
        <a:ext cx="165444" cy="160849"/>
      </dsp:txXfrm>
    </dsp:sp>
    <dsp:sp modelId="{57B99633-F043-46AE-8396-96B41FADBB14}">
      <dsp:nvSpPr>
        <dsp:cNvPr id="0" name=""/>
        <dsp:cNvSpPr/>
      </dsp:nvSpPr>
      <dsp:spPr>
        <a:xfrm>
          <a:off x="0" y="2760028"/>
          <a:ext cx="6100996" cy="6127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Ward Health Plan</a:t>
          </a:r>
        </a:p>
      </dsp:txBody>
      <dsp:txXfrm>
        <a:off x="17947" y="2777975"/>
        <a:ext cx="6065102" cy="576863"/>
      </dsp:txXfrm>
    </dsp:sp>
    <dsp:sp modelId="{BB254DF1-532F-4A55-9BA0-121023C9ED0D}">
      <dsp:nvSpPr>
        <dsp:cNvPr id="0" name=""/>
        <dsp:cNvSpPr/>
      </dsp:nvSpPr>
      <dsp:spPr>
        <a:xfrm rot="5400000">
          <a:off x="2935605" y="3388105"/>
          <a:ext cx="229784" cy="2757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4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967776" y="3411083"/>
        <a:ext cx="165444" cy="160849"/>
      </dsp:txXfrm>
    </dsp:sp>
    <dsp:sp modelId="{1481DF94-9BFA-4766-B45D-9662EBD700AC}">
      <dsp:nvSpPr>
        <dsp:cNvPr id="0" name=""/>
        <dsp:cNvSpPr/>
      </dsp:nvSpPr>
      <dsp:spPr>
        <a:xfrm>
          <a:off x="0" y="3679164"/>
          <a:ext cx="6100996" cy="6127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>
              <a:latin typeface="Cambria" panose="02040503050406030204" pitchFamily="18" charset="0"/>
              <a:ea typeface="Cambria" panose="02040503050406030204" pitchFamily="18" charset="0"/>
            </a:rPr>
            <a:t>Grama Panchayath Health Plan</a:t>
          </a:r>
        </a:p>
      </dsp:txBody>
      <dsp:txXfrm>
        <a:off x="17947" y="3697111"/>
        <a:ext cx="6065102" cy="576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1F223-8E07-4C68-9205-391B427A542B}">
      <dsp:nvSpPr>
        <dsp:cNvPr id="0" name=""/>
        <dsp:cNvSpPr/>
      </dsp:nvSpPr>
      <dsp:spPr>
        <a:xfrm>
          <a:off x="3376" y="77438"/>
          <a:ext cx="3292273" cy="13169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 smtClea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Community  Health Volunteers</a:t>
          </a:r>
          <a:endParaRPr lang="en-IN" sz="2000" kern="1200" dirty="0">
            <a:solidFill>
              <a:prstClr val="white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3376" y="77438"/>
        <a:ext cx="3292273" cy="1316909"/>
      </dsp:txXfrm>
    </dsp:sp>
    <dsp:sp modelId="{C0B287B9-6D50-45F8-8FBC-D10E74AD4796}">
      <dsp:nvSpPr>
        <dsp:cNvPr id="0" name=""/>
        <dsp:cNvSpPr/>
      </dsp:nvSpPr>
      <dsp:spPr>
        <a:xfrm>
          <a:off x="3376" y="1394347"/>
          <a:ext cx="3292273" cy="374692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smtClean="0"/>
            <a:t>ASHA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err="1" smtClean="0"/>
            <a:t>Arogyasena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err="1" smtClean="0"/>
            <a:t>Anganwadi</a:t>
          </a:r>
          <a:r>
            <a:rPr lang="en-IN" sz="2000" kern="1200" dirty="0" smtClean="0"/>
            <a:t> worker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err="1" smtClean="0"/>
            <a:t>Kudumbasree</a:t>
          </a:r>
          <a:r>
            <a:rPr lang="en-IN" sz="2000" kern="1200" dirty="0" smtClean="0"/>
            <a:t> volunteer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smtClean="0"/>
            <a:t>Tribal promoter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smtClean="0"/>
            <a:t>SC Promoter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smtClean="0"/>
            <a:t>Other volunteers</a:t>
          </a:r>
          <a:endParaRPr lang="en-IN" sz="2000" kern="1200" dirty="0"/>
        </a:p>
      </dsp:txBody>
      <dsp:txXfrm>
        <a:off x="3376" y="1394347"/>
        <a:ext cx="3292273" cy="3746924"/>
      </dsp:txXfrm>
    </dsp:sp>
    <dsp:sp modelId="{B76A066B-393D-422B-BC2B-BB44732537D8}">
      <dsp:nvSpPr>
        <dsp:cNvPr id="0" name=""/>
        <dsp:cNvSpPr/>
      </dsp:nvSpPr>
      <dsp:spPr>
        <a:xfrm>
          <a:off x="3756568" y="77438"/>
          <a:ext cx="3292273" cy="1316909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Community Structures</a:t>
          </a:r>
        </a:p>
      </dsp:txBody>
      <dsp:txXfrm>
        <a:off x="3756568" y="77438"/>
        <a:ext cx="3292273" cy="1316909"/>
      </dsp:txXfrm>
    </dsp:sp>
    <dsp:sp modelId="{3375B9AB-8C95-47F6-AB07-1CDCBB7E79D4}">
      <dsp:nvSpPr>
        <dsp:cNvPr id="0" name=""/>
        <dsp:cNvSpPr/>
      </dsp:nvSpPr>
      <dsp:spPr>
        <a:xfrm>
          <a:off x="3756568" y="1394347"/>
          <a:ext cx="3292273" cy="3746924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err="1">
              <a:latin typeface="Cambria" panose="02040503050406030204" pitchFamily="18" charset="0"/>
              <a:ea typeface="Cambria" panose="02040503050406030204" pitchFamily="18" charset="0"/>
            </a:rPr>
            <a:t>Ayal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 Sabha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Ward Sabha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Grama Sabha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Local NGOs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Kudumbasree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err="1">
              <a:latin typeface="Cambria" panose="02040503050406030204" pitchFamily="18" charset="0"/>
              <a:ea typeface="Cambria" panose="02040503050406030204" pitchFamily="18" charset="0"/>
            </a:rPr>
            <a:t>Oorukoottam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Other organisations</a:t>
          </a:r>
        </a:p>
      </dsp:txBody>
      <dsp:txXfrm>
        <a:off x="3756568" y="1394347"/>
        <a:ext cx="3292273" cy="3746924"/>
      </dsp:txXfrm>
    </dsp:sp>
    <dsp:sp modelId="{596C5C68-74D6-4C77-BCB6-3A7E384D3C3D}">
      <dsp:nvSpPr>
        <dsp:cNvPr id="0" name=""/>
        <dsp:cNvSpPr/>
      </dsp:nvSpPr>
      <dsp:spPr>
        <a:xfrm>
          <a:off x="7509759" y="77438"/>
          <a:ext cx="3292273" cy="1316909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Convergence of 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Missions, </a:t>
          </a:r>
          <a:r>
            <a:rPr lang="en-IN" sz="2000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Depts</a:t>
          </a: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, Agencies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509759" y="77438"/>
        <a:ext cx="3292273" cy="1316909"/>
      </dsp:txXfrm>
    </dsp:sp>
    <dsp:sp modelId="{AC159DAF-B686-444B-9834-6452CDFFDD8A}">
      <dsp:nvSpPr>
        <dsp:cNvPr id="0" name=""/>
        <dsp:cNvSpPr/>
      </dsp:nvSpPr>
      <dsp:spPr>
        <a:xfrm>
          <a:off x="7509759" y="1394347"/>
          <a:ext cx="3292273" cy="3746924"/>
        </a:xfrm>
        <a:prstGeom prst="rect">
          <a:avLst/>
        </a:prstGeom>
        <a:solidFill>
          <a:schemeClr val="accent4">
            <a:tint val="40000"/>
            <a:alpha val="90000"/>
            <a:hueOff val="10861926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6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Line depts./ agencies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Harithakeralam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LIFE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2000" kern="1200" dirty="0" err="1">
              <a:latin typeface="Cambria" panose="02040503050406030204" pitchFamily="18" charset="0"/>
              <a:ea typeface="Cambria" panose="02040503050406030204" pitchFamily="18" charset="0"/>
            </a:rPr>
            <a:t>Pothuvidyabhyasa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 err="1">
              <a:latin typeface="Cambria" panose="02040503050406030204" pitchFamily="18" charset="0"/>
              <a:ea typeface="Cambria" panose="02040503050406030204" pitchFamily="18" charset="0"/>
            </a:rPr>
            <a:t>Samrakshana</a:t>
          </a:r>
          <a:r>
            <a:rPr lang="en-IN" sz="20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IN" sz="2000" kern="1200" dirty="0" err="1">
              <a:latin typeface="Cambria" panose="02040503050406030204" pitchFamily="18" charset="0"/>
              <a:ea typeface="Cambria" panose="02040503050406030204" pitchFamily="18" charset="0"/>
            </a:rPr>
            <a:t>Yajnam</a:t>
          </a:r>
          <a:endParaRPr lang="en-IN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509759" y="1394347"/>
        <a:ext cx="3292273" cy="3746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DABA9-3B0C-4F10-8C23-7AABDF6BC712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259D0-6F2B-46BD-B02F-9DD2FE8F3E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6541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259D0-6F2B-46BD-B02F-9DD2FE8F3ED1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7135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0EE6AE-B801-4678-9D16-E419175A0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2EBBA93-A08E-4A55-92E3-85A198485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845135-3FAF-4036-A3E5-10B86DEA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D0D961-5822-42C0-8316-BCAC2CFE6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B01C71-58A6-49B9-92B1-D5B0D88D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103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8BD502-0A4C-4D7F-8646-8852D554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B06F34A-AA59-4CC2-BA15-82E5D677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8B4778-11F8-489A-A975-3D9C55AF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8383EB-4DE6-44A5-ACC0-A77D26AC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4A66CD-D040-4FA8-9EB0-6D9358E5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434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D2F1329-A0A1-4AAA-BC8B-CC68E684B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657A8AD-3084-4DA3-A322-D2A756E3D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925A0B-2058-4172-8A55-C830B322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381787-A46A-4C31-A77D-A25509080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ED52FC-CB4F-4AEF-8E46-55BA197F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1905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6464E8-8D51-4015-923E-222562BC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1060FA-20E4-49B8-8E44-8C9D7D468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7824DC-058D-4BF7-B418-8A1A6153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B41DD5-8900-43EB-8FC9-39C50D31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8AEFCC-A158-41D8-A9AC-496C4B4DE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057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7CE9DD-2BF1-4B2E-B9A8-15F208F5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E55A46-EA32-4068-B9E4-89649CAD6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D5BD5B-8514-4579-9489-DD6183667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ECE481-071C-4F7D-BDBD-B6D6229B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6A8AA0-F239-4CF3-8966-BB140772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699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D62A98-55D6-4B76-A24E-7FDB2A45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FCE5F4-E9E4-4849-B824-95AA3F19CC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C0181A-8DEA-4AF5-ACC5-D36EC147A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D668CB-CB57-405B-9777-E329622E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6805743-CC3C-490A-98CE-BEE49FD6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64B4AA-5B74-4221-A05E-2B941912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055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360F44-27F5-4C8D-937B-CF2D45C9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3EA544-40E0-407E-8F30-30BB8592B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80D0368-3CD8-4443-A764-848C26FD7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E718A45-3A55-44F4-83FA-0C9129586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4A652E5-620F-4CE4-B3E9-E78903C1B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C6A48AE-F049-432D-BC3E-99E9A596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40E638C-07AA-43A7-9749-1BD1D06E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457C36F-522F-4D5E-BFF9-0E41E4A70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563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7C9C6E-4ACD-40C7-B237-20B8FE11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8C8CFB-E1EB-4DBB-B832-19FA8C14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2F59BF3-52C4-44BF-B30E-A7FFFCD7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A510AC7-54F2-4612-8751-ED716548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082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A4E953E-4514-4D72-AD68-B87D7137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4084480-93E8-4BFE-85E7-20C6ED7B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7861522-E53D-49ED-A01B-1CEB8620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977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A12A36-6335-4B9F-A582-02E711A8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B2DC84-887C-4978-8A57-4C8791C50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A75136-3850-45C7-B348-56144266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0AE827-79EA-4A52-96BF-4D333831F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B7FE4B-F941-4E58-868B-EB401641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43A61F-38E1-4654-A1A3-A7CE601D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953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EAB6CC-D6CB-4E4C-9DFD-26CAFEFA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F74D775-A991-42AC-B1E3-356993EE9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176D08-65C6-47AF-9D7D-64B7AC633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D84436-9A59-4A89-89EB-CE2F580C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D7CE41-12BB-44ED-81BC-C9F81A25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0D1C47-BE6B-4371-B80F-B2DC61815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883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A9CC3B7-7FCE-45C1-AFDD-56F63616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080C0A-DA33-4396-B39B-1989CE002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649DEC-03CC-4D5D-8EB2-DE5001585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5CB36-082C-4449-9EEA-90F2A58F2EA8}" type="datetimeFigureOut">
              <a:rPr lang="en-IN" smtClean="0"/>
              <a:t>16-11-2019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AB9304-A10B-4483-A328-81121DA6D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97FF1-7717-469A-B7AA-63ACEB0DD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17D04-E35C-4722-8563-14CAF5ED9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980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7D4BB2-C6D6-4019-A97E-88FC04BBC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2963" y="1122363"/>
            <a:ext cx="9089037" cy="2387600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IN" sz="7200" b="1" dirty="0">
                <a:ln/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Aardram Mission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E8B1C78-7B8F-4B33-BF67-6AE815301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2963" y="3602038"/>
            <a:ext cx="9089037" cy="16557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</a:rPr>
              <a:t>Dr C K </a:t>
            </a:r>
            <a:r>
              <a:rPr lang="en-IN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</a:rPr>
              <a:t>Jagadeesan</a:t>
            </a:r>
            <a:endParaRPr lang="en-IN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ell MT" panose="0202050306030502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</a:rPr>
              <a:t>Deputy DHS &amp;</a:t>
            </a:r>
            <a:endParaRPr lang="en-IN" sz="2800" dirty="0">
              <a:solidFill>
                <a:schemeClr val="tx1">
                  <a:lumMod val="65000"/>
                  <a:lumOff val="35000"/>
                </a:schemeClr>
              </a:solidFill>
              <a:latin typeface="Bell MT" panose="0202050306030502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</a:rPr>
              <a:t>State Nodal </a:t>
            </a:r>
            <a:r>
              <a:rPr lang="en-I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</a:rPr>
              <a:t>Officer </a:t>
            </a:r>
            <a:r>
              <a:rPr lang="en-IN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</a:rPr>
              <a:t>Aardram</a:t>
            </a:r>
            <a:r>
              <a:rPr lang="en-I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</a:rPr>
              <a:t> Mission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</a:rPr>
              <a:t>jagadeesancu@gmail.com</a:t>
            </a:r>
            <a:endParaRPr lang="en-IN" sz="2800" dirty="0">
              <a:solidFill>
                <a:schemeClr val="tx1">
                  <a:lumMod val="65000"/>
                  <a:lumOff val="35000"/>
                </a:schemeClr>
              </a:solidFill>
              <a:latin typeface="Bell MT" panose="0202050306030502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</a:rPr>
              <a:t>919447124413</a:t>
            </a:r>
          </a:p>
          <a:p>
            <a:pPr>
              <a:spcBef>
                <a:spcPts val="0"/>
              </a:spcBef>
            </a:pPr>
            <a:endParaRPr lang="en-IN" sz="2800" dirty="0">
              <a:solidFill>
                <a:schemeClr val="tx1">
                  <a:lumMod val="65000"/>
                  <a:lumOff val="3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BCF5AB3-D72C-4D24-A6A7-A80032A24D98}"/>
              </a:ext>
            </a:extLst>
          </p:cNvPr>
          <p:cNvSpPr/>
          <p:nvPr/>
        </p:nvSpPr>
        <p:spPr>
          <a:xfrm flipH="1" flipV="1">
            <a:off x="179882" y="0"/>
            <a:ext cx="2923082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67D1402-96B8-4451-B1BB-0948F42EC0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9" y="2685172"/>
            <a:ext cx="1565948" cy="1649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E318DC-7508-4A95-9D29-1D69729F7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30375" y="666581"/>
            <a:ext cx="1222095" cy="1649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12F29A-8388-431B-A5BE-3CCA2E392A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22297" y="4685025"/>
            <a:ext cx="1038251" cy="16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FAMILY HEALTH CENTRES (</a:t>
            </a:r>
            <a:r>
              <a:rPr lang="en-US" sz="3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FHCs)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4" y="1647998"/>
            <a:ext cx="11377535" cy="5107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SzPct val="150000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FHCs will become the foundation and gatekeeper for the entire health care system</a:t>
            </a:r>
          </a:p>
          <a:p>
            <a:pPr>
              <a:lnSpc>
                <a:spcPct val="150000"/>
              </a:lnSpc>
              <a:buClr>
                <a:srgbClr val="00B050"/>
              </a:buClr>
              <a:buSzPct val="150000"/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SzPct val="150000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To provide comprehensive and complete health care for every individual</a:t>
            </a:r>
          </a:p>
          <a:p>
            <a:pPr>
              <a:lnSpc>
                <a:spcPct val="150000"/>
              </a:lnSpc>
              <a:buClr>
                <a:srgbClr val="00B050"/>
              </a:buClr>
              <a:buSzPct val="150000"/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MISSION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To achieve the Sustainable Development Goals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To provide quality, comprehensive health care affordable and accessible to all 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Strengthen comprehensive primary health care 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Improve the quality of services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Address social determinants of health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Community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6934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PHC to FHC Transformation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4" y="1647998"/>
            <a:ext cx="113775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20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Focus  on comprehensive primary health care (CPHC) by providing promotive , preventive, curative , rehabilitative  and palliative services</a:t>
            </a:r>
          </a:p>
          <a:p>
            <a:pPr marL="449263" indent="-449263">
              <a:lnSpc>
                <a:spcPct val="20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By Improving  services quality and quantity, infrastructure and manpower</a:t>
            </a:r>
          </a:p>
          <a:p>
            <a:pPr marL="449263" indent="-449263">
              <a:lnSpc>
                <a:spcPct val="20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Strengthening of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Sub-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centres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49263" indent="-449263">
              <a:lnSpc>
                <a:spcPct val="20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Community based Health promotion &amp; preventive strategies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49263" indent="-449263">
              <a:lnSpc>
                <a:spcPct val="20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Addressing social determinants of health</a:t>
            </a:r>
          </a:p>
          <a:p>
            <a:pPr marL="449263" indent="-449263">
              <a:lnSpc>
                <a:spcPct val="20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Ensuring effective convergence &amp; community participation</a:t>
            </a:r>
          </a:p>
        </p:txBody>
      </p:sp>
    </p:spTree>
    <p:extLst>
      <p:ext uri="{BB962C8B-B14F-4D97-AF65-F5344CB8AC3E}">
        <p14:creationId xmlns:p14="http://schemas.microsoft.com/office/powerpoint/2010/main" val="42650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IN" sz="28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Patient friendly/ people friendly  transformations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4" y="1647998"/>
            <a:ext cx="11377535" cy="445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Adequate waiting areas – primary &amp; secondary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Seating facilities with airport model chair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Drinking water supply &amp; adequate toilet facilities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Child/women/elderly/ women friendly arrangements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Breast feeding area, indoor /outdoor play areas for children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Electronic display boards, IEC materials &amp; Public Address System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Uniform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colour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branding , logo , landscaping &amp; beautification etc.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Ensuring effective convergence &amp; community participation</a:t>
            </a:r>
          </a:p>
        </p:txBody>
      </p:sp>
    </p:spTree>
    <p:extLst>
      <p:ext uri="{BB962C8B-B14F-4D97-AF65-F5344CB8AC3E}">
        <p14:creationId xmlns:p14="http://schemas.microsoft.com/office/powerpoint/2010/main" val="9643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How an FHC differs from a PHC </a:t>
            </a:r>
            <a:r>
              <a:rPr lang="en-US" sz="3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?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C918B5BA-C65A-4697-AD23-8901FC42A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8798876"/>
              </p:ext>
            </p:extLst>
          </p:nvPr>
        </p:nvGraphicFramePr>
        <p:xfrm>
          <a:off x="1139252" y="1693888"/>
          <a:ext cx="10133351" cy="485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24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560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648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07369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Bell MT" panose="02020503060305020303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Characteristics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ell MT" panose="02020503060305020303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Family Health Centre (FHC)</a:t>
                      </a:r>
                      <a:endParaRPr lang="en-IN" sz="2400" dirty="0">
                        <a:latin typeface="Bell MT" panose="02020503060305020303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Bell MT" panose="02020503060305020303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PHC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73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 OP hours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9 am to 6 pm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9 am to 2 pm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7369">
                <a:tc>
                  <a:txBody>
                    <a:bodyPr/>
                    <a:lstStyle/>
                    <a:p>
                      <a:pPr algn="l"/>
                      <a:r>
                        <a:rPr kumimoji="0" lang="en-IN" sz="18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 Nurse’s role</a:t>
                      </a:r>
                      <a:endParaRPr lang="en-IN" sz="18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18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Amplified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Peripheral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73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 Referral and follow up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As per CPHC guidelines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Limited compliance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73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 Laboratory services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Available at all centres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Only in few centres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73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 Sub-centre clinics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Six days</a:t>
                      </a:r>
                      <a:r>
                        <a:rPr lang="en-IN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a week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Not all days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73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 Institution based care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Becomes regular with Staff Nurses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Erratic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73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 Human resources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3 doctors, 4 staff nurses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1-2 doctors, 0-1 Staff Nurses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2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FHC- Clinical care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4" y="1647998"/>
            <a:ext cx="1137753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OP time from 9 Am to 6 Pm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At least 3 Doctors, 4 Staff nurses, 2 Pharmacists and 1 Lab technician provided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Pre-check up &amp; Counseling services  by staff nurses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Outreach institutional services through staff nurses at old age homes, hostels etc.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Specialty clinics like SWAAS and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Aswasam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Clinics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NCD Clinics on all days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Laboratory in all FHCs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Treatment guideline based management</a:t>
            </a:r>
          </a:p>
          <a:p>
            <a:pPr marL="449263" indent="-449263">
              <a:lnSpc>
                <a:spcPct val="150000"/>
              </a:lnSpc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Electronic medical records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ambria" pitchFamily="18" charset="0"/>
                <a:ea typeface="Cambria" pitchFamily="18" charset="0"/>
              </a:rPr>
              <a:t>Components of SWAAS </a:t>
            </a:r>
            <a:r>
              <a:rPr lang="en-US" sz="3600" dirty="0" err="1" smtClean="0">
                <a:latin typeface="Cambria" pitchFamily="18" charset="0"/>
                <a:ea typeface="Cambria" pitchFamily="18" charset="0"/>
              </a:rPr>
              <a:t>programme</a:t>
            </a:r>
            <a:r>
              <a:rPr lang="en-US" sz="3600" dirty="0" smtClean="0">
                <a:latin typeface="Cambria" pitchFamily="18" charset="0"/>
                <a:ea typeface="Cambria" pitchFamily="18" charset="0"/>
              </a:rPr>
              <a:t/>
            </a:r>
            <a:br>
              <a:rPr lang="en-US" sz="3600" dirty="0" smtClean="0">
                <a:latin typeface="Cambria" pitchFamily="18" charset="0"/>
                <a:ea typeface="Cambria" pitchFamily="18" charset="0"/>
              </a:rPr>
            </a:br>
            <a:r>
              <a:rPr lang="en-US" sz="3600" dirty="0">
                <a:latin typeface="Cambria" pitchFamily="18" charset="0"/>
                <a:ea typeface="Cambria" pitchFamily="18" charset="0"/>
              </a:rPr>
              <a:t>for Asthma and COPD</a:t>
            </a:r>
            <a:endParaRPr lang="en-IN" sz="3600" dirty="0">
              <a:solidFill>
                <a:srgbClr val="7030A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4" y="1647998"/>
            <a:ext cx="11377535" cy="5563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Screening &amp; Diagnosis  using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Spirometry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</a:p>
          <a:p>
            <a:pPr marL="457200" lvl="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Staging of Disease</a:t>
            </a:r>
          </a:p>
          <a:p>
            <a:pPr marL="457200" lvl="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Guideline based Treatment for Asthma and COPD</a:t>
            </a:r>
          </a:p>
          <a:p>
            <a:pPr marL="457200" lvl="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Provision of Inhaler medications</a:t>
            </a:r>
          </a:p>
          <a:p>
            <a:pPr marL="457200" lvl="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Pulmonary Rehabilitation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Programme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pPr marL="1371600" lvl="2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dirty="0">
                <a:latin typeface="Cambria" pitchFamily="18" charset="0"/>
                <a:ea typeface="Cambria" pitchFamily="18" charset="0"/>
              </a:rPr>
              <a:t>Smoking cessation clinics</a:t>
            </a:r>
          </a:p>
          <a:p>
            <a:pPr marL="1371600" lvl="2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dirty="0">
                <a:latin typeface="Cambria" pitchFamily="18" charset="0"/>
                <a:ea typeface="Cambria" pitchFamily="18" charset="0"/>
              </a:rPr>
              <a:t>Exercise clinics</a:t>
            </a:r>
          </a:p>
          <a:p>
            <a:pPr marL="1371600" lvl="2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IN" dirty="0">
                <a:latin typeface="Cambria" pitchFamily="18" charset="0"/>
                <a:ea typeface="Cambria" pitchFamily="18" charset="0"/>
              </a:rPr>
              <a:t>Depression Screening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1371600" lvl="2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IN" dirty="0">
                <a:latin typeface="Cambria" pitchFamily="18" charset="0"/>
                <a:ea typeface="Cambria" pitchFamily="18" charset="0"/>
              </a:rPr>
              <a:t>Dietary Advices 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marL="457200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IN" sz="2400" dirty="0">
                <a:latin typeface="Cambria" pitchFamily="18" charset="0"/>
                <a:ea typeface="Cambria" pitchFamily="18" charset="0"/>
              </a:rPr>
              <a:t>Referral &amp; Follow up Services 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pPr>
              <a:lnSpc>
                <a:spcPct val="150000"/>
              </a:lnSpc>
              <a:buClr>
                <a:srgbClr val="00B050"/>
              </a:buClr>
              <a:buSzPct val="150000"/>
            </a:pP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altLang="en-US" sz="2800" b="1" dirty="0" err="1">
                <a:solidFill>
                  <a:srgbClr val="071699"/>
                </a:solidFill>
                <a:latin typeface="Bookman Old Style" pitchFamily="18" charset="0"/>
              </a:rPr>
              <a:t>Aaswasam</a:t>
            </a:r>
            <a:r>
              <a:rPr lang="en-US" altLang="en-US" sz="2800" b="1" dirty="0">
                <a:solidFill>
                  <a:srgbClr val="071699"/>
                </a:solidFill>
                <a:latin typeface="Bookman Old Style" pitchFamily="18" charset="0"/>
              </a:rPr>
              <a:t> – the depression management program as </a:t>
            </a:r>
            <a:r>
              <a:rPr lang="en-US" altLang="en-US" sz="2800" b="1" dirty="0" smtClean="0">
                <a:solidFill>
                  <a:srgbClr val="071699"/>
                </a:solidFill>
                <a:latin typeface="Bookman Old Style" pitchFamily="18" charset="0"/>
              </a:rPr>
              <a:t>on Oct 19 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3018" y="1859340"/>
            <a:ext cx="9605818" cy="85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0" lvl="0">
              <a:lnSpc>
                <a:spcPct val="250000"/>
              </a:lnSpc>
              <a:spcAft>
                <a:spcPts val="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 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  <a:cs typeface="Kartika" panose="02020503030404060203" pitchFamily="18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="" xmlns:a16="http://schemas.microsoft.com/office/drawing/2014/main" id="{479CB6AC-E2F9-4168-BB84-56C3F5F9A0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068365"/>
              </p:ext>
            </p:extLst>
          </p:nvPr>
        </p:nvGraphicFramePr>
        <p:xfrm>
          <a:off x="685800" y="1981200"/>
          <a:ext cx="108966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59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4"/>
            <a:ext cx="12192000" cy="98399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Sub Centre </a:t>
            </a:r>
            <a:r>
              <a:rPr lang="en-US" sz="3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Clinics  2-4 PM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C918B5BA-C65A-4697-AD23-8901FC42A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336882"/>
              </p:ext>
            </p:extLst>
          </p:nvPr>
        </p:nvGraphicFramePr>
        <p:xfrm>
          <a:off x="389742" y="1499012"/>
          <a:ext cx="11317577" cy="4886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9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95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48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66541">
                  <a:extLst>
                    <a:ext uri="{9D8B030D-6E8A-4147-A177-3AD203B41FA5}">
                      <a16:colId xmlns="" xmlns:a16="http://schemas.microsoft.com/office/drawing/2014/main" val="2268455695"/>
                    </a:ext>
                  </a:extLst>
                </a:gridCol>
                <a:gridCol w="2175676">
                  <a:extLst>
                    <a:ext uri="{9D8B030D-6E8A-4147-A177-3AD203B41FA5}">
                      <a16:colId xmlns="" xmlns:a16="http://schemas.microsoft.com/office/drawing/2014/main" val="2384546558"/>
                    </a:ext>
                  </a:extLst>
                </a:gridCol>
              </a:tblGrid>
              <a:tr h="614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63320" algn="r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Clinics	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Beneficiaries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Services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In charge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Supervision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9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Women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Women and  girls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Adolescents,</a:t>
                      </a:r>
                    </a:p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reproductive age group (18 -49)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JPHN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PHN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9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NCD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Adults &gt;30 yrs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NCD cases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Prevention, screening, monitoring, referral,</a:t>
                      </a:r>
                      <a:r>
                        <a:rPr kumimoji="0" lang="en-US" sz="1600" kern="1200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rehab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JHI/JPHN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HI/PHN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45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Geriatric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Elderly (&gt;60yrs)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Prevention, screening</a:t>
                      </a:r>
                      <a:r>
                        <a:rPr lang="en-IN" sz="1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, rehab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Men -JHI</a:t>
                      </a:r>
                      <a:endParaRPr kumimoji="0" lang="en-IN" sz="160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Women -JPHN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HI/PHN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9546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Immunisation</a:t>
                      </a:r>
                    </a:p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&amp;</a:t>
                      </a:r>
                    </a:p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ANC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Children &lt;15 yrs</a:t>
                      </a:r>
                      <a:r>
                        <a:rPr kumimoji="0" lang="en-IN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</a:t>
                      </a:r>
                      <a:r>
                        <a:rPr kumimoji="0" lang="en-IN" sz="1600" kern="1200" baseline="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antenatal,</a:t>
                      </a:r>
                      <a:endParaRPr kumimoji="0" lang="en-IN" sz="160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Postnatal women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Immunization</a:t>
                      </a:r>
                    </a:p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ANC</a:t>
                      </a:r>
                    </a:p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PNC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JPHN &amp; JHI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HI/PHN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454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Life style</a:t>
                      </a:r>
                      <a:r>
                        <a:rPr lang="en-IN" sz="1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Education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General</a:t>
                      </a:r>
                      <a:r>
                        <a:rPr lang="en-IN" sz="1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public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Health Education,</a:t>
                      </a:r>
                      <a:r>
                        <a:rPr lang="en-IN" sz="1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screening, monitoring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ASHA &amp; Arogyasena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JPHN&amp;JHI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45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SWAAS /ASWAAS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General</a:t>
                      </a:r>
                      <a:r>
                        <a:rPr lang="en-IN" sz="1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public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Prevention, Screening, rehab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JHI/JPHN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  <a:cs typeface="Kartika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181100" algn="l"/>
                        </a:tabLst>
                      </a:pPr>
                      <a:r>
                        <a:rPr lang="en-US" sz="1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HI/PHN</a:t>
                      </a:r>
                      <a:endParaRPr lang="en-IN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8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PHC to FHC Transformation </a:t>
            </a:r>
            <a:r>
              <a:rPr lang="en-US" sz="3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status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07232" y="1707959"/>
            <a:ext cx="1137753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170 institutions selected for 2017-18 , 504 in 2018-19 around 250 operational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Posts created : 570 doctors, 640 nurses, 370 lab technicians, 150 Pharmacists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Total posts created:1730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Infrastructure modification-  state plan fund ,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NHM, PRI fund ,MP/MLA fund, local resource generation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Lab equipment &amp; FHC  equipment - Plan fund and NHM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Sub-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centre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renovation and equipment via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NHM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UPHC transformation with NUHM fund -83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nos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9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71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F:\Monthly Program Report\August  2017\17.08.2017 Adram State Level Inauguration\DSC_1237.JPG">
            <a:extLst>
              <a:ext uri="{FF2B5EF4-FFF2-40B4-BE49-F238E27FC236}">
                <a16:creationId xmlns="" xmlns:a16="http://schemas.microsoft.com/office/drawing/2014/main" id="{8ECC0537-4A05-4053-8E5E-93BE486A5E08}"/>
              </a:ext>
            </a:extLst>
          </p:cNvPr>
          <p:cNvPicPr/>
          <p:nvPr/>
        </p:nvPicPr>
        <p:blipFill rotWithShape="1">
          <a:blip r:embed="rId2" cstate="print">
            <a:extLst/>
          </a:blip>
          <a:srcRect l="6375" r="1725" b="-1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6" name="Picture 5" descr="F:\Monthly Program Report\August  2017\17.08.2017 Adram State Level Inauguration\DSC_1236.JPG">
            <a:extLst>
              <a:ext uri="{FF2B5EF4-FFF2-40B4-BE49-F238E27FC236}">
                <a16:creationId xmlns="" xmlns:a16="http://schemas.microsoft.com/office/drawing/2014/main" id="{BBEA4C67-2798-4696-A5EB-B1745A653DBF}"/>
              </a:ext>
            </a:extLst>
          </p:cNvPr>
          <p:cNvPicPr/>
          <p:nvPr/>
        </p:nvPicPr>
        <p:blipFill rotWithShape="1">
          <a:blip r:embed="rId3" cstate="print">
            <a:extLst/>
          </a:blip>
          <a:srcRect l="10594" r="10268" b="1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2" name="Picture 11" descr="F:\Monthly Program Report\August  2017\17.08.2017 Adram State Level Inauguration\DSC_1244.JPG">
            <a:extLst>
              <a:ext uri="{FF2B5EF4-FFF2-40B4-BE49-F238E27FC236}">
                <a16:creationId xmlns="" xmlns:a16="http://schemas.microsoft.com/office/drawing/2014/main" id="{214EBA7A-FFBE-43F2-807D-E971057AE62F}"/>
              </a:ext>
            </a:extLst>
          </p:cNvPr>
          <p:cNvPicPr/>
          <p:nvPr/>
        </p:nvPicPr>
        <p:blipFill rotWithShape="1">
          <a:blip r:embed="rId4" cstate="print">
            <a:extLst/>
          </a:blip>
          <a:srcRect l="20367" r="3" b="3"/>
          <a:stretch/>
        </p:blipFill>
        <p:spPr bwMode="auto"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0246" name="Straight Connector 73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F:\Monthly Program Report\August  2017\17.08.2017 Adram State Level Inauguration\DSC_1262.JPG">
            <a:extLst>
              <a:ext uri="{FF2B5EF4-FFF2-40B4-BE49-F238E27FC236}">
                <a16:creationId xmlns="" xmlns:a16="http://schemas.microsoft.com/office/drawing/2014/main" id="{BDA2E109-1F87-4368-AA3F-6B11E5C7F76F}"/>
              </a:ext>
            </a:extLst>
          </p:cNvPr>
          <p:cNvPicPr/>
          <p:nvPr/>
        </p:nvPicPr>
        <p:blipFill rotWithShape="1">
          <a:blip r:embed="rId5" cstate="print">
            <a:extLst/>
          </a:blip>
          <a:srcRect r="12720" b="3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434511C-E555-4F22-B2C3-70545B601079}"/>
              </a:ext>
            </a:extLst>
          </p:cNvPr>
          <p:cNvSpPr/>
          <p:nvPr/>
        </p:nvSpPr>
        <p:spPr>
          <a:xfrm>
            <a:off x="5243325" y="4532217"/>
            <a:ext cx="6295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en-US" sz="5400" b="1" kern="1200" cap="none" spc="0" dirty="0">
                <a:ln/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FHC </a:t>
            </a:r>
            <a:r>
              <a:rPr lang="en-US" altLang="en-US" sz="5400" b="1" kern="1200" cap="none" spc="0" dirty="0" err="1">
                <a:ln/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Chemmaruthy</a:t>
            </a:r>
            <a:r>
              <a:rPr lang="en-US" altLang="en-US" sz="5400" b="1" kern="1200" cap="none" spc="0" dirty="0">
                <a:ln/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endParaRPr lang="en-IN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03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IN" sz="3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Framework of presentation</a:t>
            </a:r>
            <a:endParaRPr lang="en-IN" sz="36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5" y="1708878"/>
            <a:ext cx="1026826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Brief overview of Kerala &amp; Newer health initiatives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Aardram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Mission-Broad outline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Aardram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Mission- Comprehensive Primary Health Care through Family Health Centers (FHC)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-Institutional level changes at  FHC &amp; Sub Centre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- Community level interventions for prevention &amp; health promotion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itchFamily="34" charset="0"/>
              <a:buChar char="•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Discussion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" y="-177800"/>
            <a:ext cx="5625673" cy="421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73" y="4137891"/>
            <a:ext cx="3851563" cy="281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" y="4137891"/>
            <a:ext cx="4202547" cy="281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973" y="99291"/>
            <a:ext cx="6309028" cy="394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09" y="4137891"/>
            <a:ext cx="3744000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02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itle 2">
            <a:extLst>
              <a:ext uri="{FF2B5EF4-FFF2-40B4-BE49-F238E27FC236}">
                <a16:creationId xmlns="" xmlns:a16="http://schemas.microsoft.com/office/drawing/2014/main" id="{3602ACB6-8200-49BF-868C-E2948C235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28" y="4800606"/>
            <a:ext cx="11548274" cy="882948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5400" b="1" kern="1200" dirty="0">
                <a:ln/>
                <a:solidFill>
                  <a:srgbClr val="071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FHC </a:t>
            </a:r>
            <a:r>
              <a:rPr lang="en-US" altLang="en-US" sz="5400" b="1" kern="1200" dirty="0" err="1">
                <a:ln/>
                <a:solidFill>
                  <a:srgbClr val="071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Kadakampally</a:t>
            </a:r>
            <a:endParaRPr lang="en-US" altLang="en-US" sz="5400" b="1" kern="1200" dirty="0">
              <a:ln/>
              <a:solidFill>
                <a:srgbClr val="071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F:\Monthly Program Report\August  2017\18.08.2017 Adram KadakamPalli Inauguration\DSC_1374.JPG">
            <a:extLst>
              <a:ext uri="{FF2B5EF4-FFF2-40B4-BE49-F238E27FC236}">
                <a16:creationId xmlns="" xmlns:a16="http://schemas.microsoft.com/office/drawing/2014/main" id="{E1661B05-E7FC-438E-BFB3-EB68D3A11B54}"/>
              </a:ext>
            </a:extLst>
          </p:cNvPr>
          <p:cNvPicPr/>
          <p:nvPr/>
        </p:nvPicPr>
        <p:blipFill rotWithShape="1">
          <a:blip r:embed="rId2" cstate="print">
            <a:extLst/>
          </a:blip>
          <a:srcRect l="29289" r="-2" b="-2"/>
          <a:stretch/>
        </p:blipFill>
        <p:spPr bwMode="auto"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5" name="Picture 4" descr="F:\Monthly Program Report\August  2017\18.08.2017 Adram KadakamPalli Inauguration\DSC_1376.JPG">
            <a:extLst>
              <a:ext uri="{FF2B5EF4-FFF2-40B4-BE49-F238E27FC236}">
                <a16:creationId xmlns="" xmlns:a16="http://schemas.microsoft.com/office/drawing/2014/main" id="{D307B0FB-D66D-4A04-8C35-001132B993E6}"/>
              </a:ext>
            </a:extLst>
          </p:cNvPr>
          <p:cNvPicPr/>
          <p:nvPr/>
        </p:nvPicPr>
        <p:blipFill rotWithShape="1">
          <a:blip r:embed="rId3" cstate="print">
            <a:extLst/>
          </a:blip>
          <a:srcRect l="32619" r="3185" b="-1"/>
          <a:stretch/>
        </p:blipFill>
        <p:spPr bwMode="auto"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7" name="Content Placeholder 8" descr="IMG-20170808-WA0065.jpg">
            <a:extLst>
              <a:ext uri="{FF2B5EF4-FFF2-40B4-BE49-F238E27FC236}">
                <a16:creationId xmlns="" xmlns:a16="http://schemas.microsoft.com/office/drawing/2014/main" id="{5DF4D60A-070F-4700-8BD8-C91AFE09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910" r="21688"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60188E89-AF78-40F6-B787-E9BD9C6256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51B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0">
            <a:extLst>
              <a:ext uri="{FF2B5EF4-FFF2-40B4-BE49-F238E27FC236}">
                <a16:creationId xmlns="" xmlns:a16="http://schemas.microsoft.com/office/drawing/2014/main" id="{7383B190-6BFB-422F-B667-06B7B25F0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90" name="Title 1">
            <a:extLst>
              <a:ext uri="{FF2B5EF4-FFF2-40B4-BE49-F238E27FC236}">
                <a16:creationId xmlns="" xmlns:a16="http://schemas.microsoft.com/office/drawing/2014/main" id="{00837225-9F40-4031-8571-DFD1FB87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0" y="4264842"/>
            <a:ext cx="6636780" cy="15160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8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FHC </a:t>
            </a:r>
            <a:r>
              <a:rPr lang="en-US" altLang="en-US" sz="4800" b="1" kern="1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Aruvikkara</a:t>
            </a:r>
            <a:endParaRPr lang="en-US" altLang="en-US" sz="48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ontent Placeholder 8" descr="C:\Users\JC\AppData\Local\Microsoft\Windows\INetCache\Content.Word\IMG-6054.jpg">
            <a:extLst>
              <a:ext uri="{FF2B5EF4-FFF2-40B4-BE49-F238E27FC236}">
                <a16:creationId xmlns="" xmlns:a16="http://schemas.microsoft.com/office/drawing/2014/main" id="{CFE421F3-148B-4B33-B885-E01F4309959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/>
          </a:blip>
          <a:srcRect t="2280" r="-1" b="-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C:\Users\JC\AppData\Local\Temp\Rar$DIa0.760\IMG_6052.JPG">
            <a:extLst>
              <a:ext uri="{FF2B5EF4-FFF2-40B4-BE49-F238E27FC236}">
                <a16:creationId xmlns="" xmlns:a16="http://schemas.microsoft.com/office/drawing/2014/main" id="{53604F34-1AD4-44E5-8D61-EE509880678A}"/>
              </a:ext>
            </a:extLst>
          </p:cNvPr>
          <p:cNvPicPr/>
          <p:nvPr/>
        </p:nvPicPr>
        <p:blipFill rotWithShape="1">
          <a:blip r:embed="rId3" cstate="print">
            <a:extLst/>
          </a:blip>
          <a:srcRect t="9476" r="2" b="21056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ED28E597-4AF8-4D69-A9AB-A1EDC6156B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B_IMG_1504883632515.jpg">
            <a:extLst>
              <a:ext uri="{FF2B5EF4-FFF2-40B4-BE49-F238E27FC236}">
                <a16:creationId xmlns="" xmlns:a16="http://schemas.microsoft.com/office/drawing/2014/main" id="{2DE33F9C-31C0-4EF3-801F-5FEA7E79F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74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8BB2C1-AF37-44E9-9F30-31EB15ACC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61" y="4800600"/>
            <a:ext cx="10906008" cy="1115415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6000" b="1" kern="1200" dirty="0">
                <a:ln/>
                <a:solidFill>
                  <a:srgbClr val="071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FHC </a:t>
            </a:r>
            <a:r>
              <a:rPr lang="en-US" sz="6000" b="1" kern="1200" dirty="0" err="1">
                <a:ln/>
                <a:solidFill>
                  <a:srgbClr val="071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Poozhanad</a:t>
            </a:r>
            <a:endParaRPr lang="en-US" sz="6000" b="1" kern="1200" dirty="0">
              <a:ln/>
              <a:solidFill>
                <a:srgbClr val="071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364" name="Picture 3" descr="E:\backphone05.01.18\IMG-20171217-WA0087.jpg">
            <a:extLst>
              <a:ext uri="{FF2B5EF4-FFF2-40B4-BE49-F238E27FC236}">
                <a16:creationId xmlns="" xmlns:a16="http://schemas.microsoft.com/office/drawing/2014/main" id="{2DB9FC60-08EB-424A-8F65-19EAB2CD6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7772" r="17928"/>
          <a:stretch/>
        </p:blipFill>
        <p:spPr bwMode="auto">
          <a:xfrm>
            <a:off x="321628" y="320511"/>
            <a:ext cx="3794760" cy="39309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2" descr="E:\backphone05.01.18\IMG-20171217-WA0086.jpg">
            <a:extLst>
              <a:ext uri="{FF2B5EF4-FFF2-40B4-BE49-F238E27FC236}">
                <a16:creationId xmlns="" xmlns:a16="http://schemas.microsoft.com/office/drawing/2014/main" id="{6129BC90-846C-41F3-B3F8-9B41F316F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8279" r="27420"/>
          <a:stretch/>
        </p:blipFill>
        <p:spPr bwMode="auto">
          <a:xfrm>
            <a:off x="4198385" y="320511"/>
            <a:ext cx="3794760" cy="39309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5" name="Picture 6" descr="Poozhanad1.jpg">
            <a:extLst>
              <a:ext uri="{FF2B5EF4-FFF2-40B4-BE49-F238E27FC236}">
                <a16:creationId xmlns="" xmlns:a16="http://schemas.microsoft.com/office/drawing/2014/main" id="{C91E1110-7451-4230-AD65-F7C7C422C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58" r="30341"/>
          <a:stretch/>
        </p:blipFill>
        <p:spPr bwMode="auto">
          <a:xfrm>
            <a:off x="8075142" y="320511"/>
            <a:ext cx="3794760" cy="393097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367" name="Straight Connector 73">
            <a:extLst>
              <a:ext uri="{FF2B5EF4-FFF2-40B4-BE49-F238E27FC236}">
                <a16:creationId xmlns="" xmlns:a16="http://schemas.microsoft.com/office/drawing/2014/main" id="{60188E89-AF78-40F6-B787-E9BD9C6256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8BE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58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6E13DAD0-A4B0-4817-8995-A0D346584B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92FC07-3C98-42A7-9E70-3B842C0BC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0" y="4235875"/>
            <a:ext cx="6636780" cy="15160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IN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FHC </a:t>
            </a:r>
            <a:r>
              <a:rPr lang="en-IN" sz="5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Amachal</a:t>
            </a:r>
            <a:endParaRPr lang="en-IN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59F9672C-557D-4871-B58C-7874589D7F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arge white building&#10;&#10;Description automatically generated">
            <a:extLst>
              <a:ext uri="{FF2B5EF4-FFF2-40B4-BE49-F238E27FC236}">
                <a16:creationId xmlns="" xmlns:a16="http://schemas.microsoft.com/office/drawing/2014/main" id="{11C733FD-B707-4222-AE69-00DE667D5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2" r="9188"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18435" name="Picture 3" descr="IMG-20180317-WA0066.jpg">
            <a:extLst>
              <a:ext uri="{FF2B5EF4-FFF2-40B4-BE49-F238E27FC236}">
                <a16:creationId xmlns="" xmlns:a16="http://schemas.microsoft.com/office/drawing/2014/main" id="{00E837C3-5741-4582-AA0F-3B5416C80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4" r="12815" b="-2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4" name="Picture 3" descr="A large lawn in front of a pool&#10;&#10;Description automatically generated">
            <a:extLst>
              <a:ext uri="{FF2B5EF4-FFF2-40B4-BE49-F238E27FC236}">
                <a16:creationId xmlns="" xmlns:a16="http://schemas.microsoft.com/office/drawing/2014/main" id="{99B6C348-D544-4889-A08B-A00CA126D7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r="7434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383B190-6BFB-422F-B667-06B7B25F0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89E82FA-BB62-4F29-8A46-5ECE42654BBF}"/>
              </a:ext>
            </a:extLst>
          </p:cNvPr>
          <p:cNvSpPr txBox="1"/>
          <p:nvPr/>
        </p:nvSpPr>
        <p:spPr>
          <a:xfrm>
            <a:off x="5138287" y="3927444"/>
            <a:ext cx="6636779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 kern="12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FHC </a:t>
            </a:r>
            <a:r>
              <a:rPr lang="en-US" sz="6000" b="1" kern="12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Veliyam</a:t>
            </a:r>
            <a:endParaRPr lang="en-US" sz="6000" b="1" kern="12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1036B9-00C9-4AFD-972E-B657CF2B70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2"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CF2D75-6B1D-4F46-BB13-EF168BB15A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7" r="2" b="13540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D28E597-4AF8-4D69-A9AB-A1EDC6156B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A22F29-0149-407F-A6BF-CA45781C94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r="7429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Smruthy\Downloads\Kodanad 2 (1).jpg">
            <a:extLst>
              <a:ext uri="{FF2B5EF4-FFF2-40B4-BE49-F238E27FC236}">
                <a16:creationId xmlns="" xmlns:a16="http://schemas.microsoft.com/office/drawing/2014/main" id="{21E42099-F309-405D-9B81-01AB799FD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2116" b="13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461" name="Rectangle 71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itle 1">
            <a:extLst>
              <a:ext uri="{FF2B5EF4-FFF2-40B4-BE49-F238E27FC236}">
                <a16:creationId xmlns="" xmlns:a16="http://schemas.microsoft.com/office/drawing/2014/main" id="{F0B641B4-AE16-4932-9B1F-9B8FF8F4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FHC </a:t>
            </a:r>
            <a:r>
              <a:rPr lang="en-US" altLang="en-US" sz="40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Kodanad</a:t>
            </a:r>
            <a:endParaRPr lang="en-US" altLang="en-US" sz="4000" b="1" kern="1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462" name="Straight Connector 73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1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WhatsApp Image 2018-10-04 at 4">
            <a:extLst>
              <a:ext uri="{FF2B5EF4-FFF2-40B4-BE49-F238E27FC236}">
                <a16:creationId xmlns="" xmlns:a16="http://schemas.microsoft.com/office/drawing/2014/main" id="{3EC2D2FF-047F-46B3-B5E7-1AA53E6E9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611" b="2438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485" name="Rectangle 71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1">
            <a:extLst>
              <a:ext uri="{FF2B5EF4-FFF2-40B4-BE49-F238E27FC236}">
                <a16:creationId xmlns="" xmlns:a16="http://schemas.microsoft.com/office/drawing/2014/main" id="{2670D0C1-E515-4A39-B14F-8A6FA672F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FHC </a:t>
            </a:r>
            <a:r>
              <a:rPr lang="en-US" altLang="en-US" sz="40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kathiroor</a:t>
            </a:r>
            <a:endParaRPr lang="en-US" altLang="en-US" sz="4000" kern="1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486" name="Straight Connector 73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07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30" name="Title 1">
            <a:extLst>
              <a:ext uri="{FF2B5EF4-FFF2-40B4-BE49-F238E27FC236}">
                <a16:creationId xmlns="" xmlns:a16="http://schemas.microsoft.com/office/drawing/2014/main" id="{18506C1C-8971-494B-958E-C1DD6F2A6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800" y="4235875"/>
            <a:ext cx="6584800" cy="15160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5400" b="1" kern="12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FHC </a:t>
            </a:r>
            <a:r>
              <a:rPr lang="en-US" altLang="en-US" sz="5400" b="1" kern="120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Noolpuzha</a:t>
            </a:r>
            <a:endParaRPr lang="en-US" altLang="en-US" sz="5400" b="1" kern="12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room filled with furniture and a large window&#10;&#10;Description automatically generated">
            <a:extLst>
              <a:ext uri="{FF2B5EF4-FFF2-40B4-BE49-F238E27FC236}">
                <a16:creationId xmlns="" xmlns:a16="http://schemas.microsoft.com/office/drawing/2014/main" id="{E67077CC-D160-403B-8A9D-6C236A3770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0" b="-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9" name="Picture 8" descr="A room filled with furniture and a large window&#10;&#10;Description automatically generated">
            <a:extLst>
              <a:ext uri="{FF2B5EF4-FFF2-40B4-BE49-F238E27FC236}">
                <a16:creationId xmlns="" xmlns:a16="http://schemas.microsoft.com/office/drawing/2014/main" id="{9125965D-E1A5-4F6C-A518-46AAB6B4D5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r="17805" b="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3" name="Picture 2" descr="A picture containing grass, building, outdoor&#10;&#10;Description automatically generated">
            <a:extLst>
              <a:ext uri="{FF2B5EF4-FFF2-40B4-BE49-F238E27FC236}">
                <a16:creationId xmlns="" xmlns:a16="http://schemas.microsoft.com/office/drawing/2014/main" id="{A187A733-36D2-4875-AB77-6A1AD30F6F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r="12172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ign above a store&#10;&#10;Description automatically generated">
            <a:extLst>
              <a:ext uri="{FF2B5EF4-FFF2-40B4-BE49-F238E27FC236}">
                <a16:creationId xmlns="" xmlns:a16="http://schemas.microsoft.com/office/drawing/2014/main" id="{5A511802-ACD5-4256-8767-91518AC13F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r="4513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54" name="Title 1">
            <a:extLst>
              <a:ext uri="{FF2B5EF4-FFF2-40B4-BE49-F238E27FC236}">
                <a16:creationId xmlns="" xmlns:a16="http://schemas.microsoft.com/office/drawing/2014/main" id="{EE9EDB4C-1909-4A81-A4EA-D0E9E30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0" y="4235875"/>
            <a:ext cx="6465287" cy="15160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5400" b="1" kern="12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  <a:ea typeface="+mj-ea"/>
                <a:cs typeface="+mj-cs"/>
              </a:rPr>
              <a:t>FHC </a:t>
            </a:r>
            <a:r>
              <a:rPr lang="en-US" altLang="en-US" sz="5400" b="1" kern="120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  <a:ea typeface="+mj-ea"/>
                <a:cs typeface="+mj-cs"/>
              </a:rPr>
              <a:t>kanchiyar</a:t>
            </a:r>
            <a:endParaRPr lang="en-US" altLang="en-US" sz="5400" b="1" kern="12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+mj-lt"/>
              <a:ea typeface="+mj-ea"/>
              <a:cs typeface="+mj-cs"/>
            </a:endParaRPr>
          </a:p>
        </p:txBody>
      </p:sp>
      <p:pic>
        <p:nvPicPr>
          <p:cNvPr id="23555" name="Picture 2" descr="C:\Users\Smruthy\Downloads\facebook_1519981144835.jpg">
            <a:extLst>
              <a:ext uri="{FF2B5EF4-FFF2-40B4-BE49-F238E27FC236}">
                <a16:creationId xmlns="" xmlns:a16="http://schemas.microsoft.com/office/drawing/2014/main" id="{508D57D1-112F-41F4-871F-CAC4A6B82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8440" b="-4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Picture 4" descr="A bedroom with a shower curtain&#10;&#10;Description automatically generated">
            <a:extLst>
              <a:ext uri="{FF2B5EF4-FFF2-40B4-BE49-F238E27FC236}">
                <a16:creationId xmlns="" xmlns:a16="http://schemas.microsoft.com/office/drawing/2014/main" id="{CDA3DCEA-D2EC-44A5-AF48-7C7472E269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r="7378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3" name="Picture 2" descr="A picture containing indoor, floor, wall&#10;&#10;Description automatically generated">
            <a:extLst>
              <a:ext uri="{FF2B5EF4-FFF2-40B4-BE49-F238E27FC236}">
                <a16:creationId xmlns="" xmlns:a16="http://schemas.microsoft.com/office/drawing/2014/main" id="{3B2A1B63-0A83-4808-93BF-0B983B4A63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1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6" name="Picture 3" descr="C:\Users\Smruthy\Downloads\FB_IMG_1519981169603 (1).jpg">
            <a:extLst>
              <a:ext uri="{FF2B5EF4-FFF2-40B4-BE49-F238E27FC236}">
                <a16:creationId xmlns="" xmlns:a16="http://schemas.microsoft.com/office/drawing/2014/main" id="{30C82F6F-1331-4B9A-8BA8-8AE1332E2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8251" r="-4" b="-4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IN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SOCIO-DEMOGRAPHIC BACKGROUND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E2356702-AACF-47D4-9A18-9C4F9456D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36" y="1627460"/>
            <a:ext cx="3796065" cy="5030307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5" y="1888759"/>
            <a:ext cx="9129010" cy="4117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Total Population : 3,34,06061 ( 2011 Census)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Area : 38,863 Km</a:t>
            </a:r>
            <a:r>
              <a:rPr lang="en-US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Population Density : 860/ Km</a:t>
            </a:r>
            <a:r>
              <a:rPr lang="en-US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Literacy rate : 94% (Males - 96.11%, Females 92.07%)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Sex ratio : 1084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Population below poverty line : 7.05 %  (2011-12)(RBI)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on the side of a building&#10;&#10;Description automatically generated">
            <a:extLst>
              <a:ext uri="{FF2B5EF4-FFF2-40B4-BE49-F238E27FC236}">
                <a16:creationId xmlns="" xmlns:a16="http://schemas.microsoft.com/office/drawing/2014/main" id="{246B3F6F-B871-4CF1-95F9-82B584CAE8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" r="-3" b="2430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="" xmlns:a16="http://schemas.microsoft.com/office/drawing/2014/main" id="{1AE14BBC-0BA0-46F1-8A30-97C7DFE01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9" r="-3" b="10423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4" name="Picture 3" descr="A picture containing building, outdoor, train, sky&#10;&#10;Description automatically generated">
            <a:extLst>
              <a:ext uri="{FF2B5EF4-FFF2-40B4-BE49-F238E27FC236}">
                <a16:creationId xmlns="" xmlns:a16="http://schemas.microsoft.com/office/drawing/2014/main" id="{55C298BB-60D8-436E-B12A-EB13D604C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r="2236" b="1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="" xmlns:a16="http://schemas.microsoft.com/office/drawing/2014/main" id="{212370FA-A773-45D3-97EE-A583E17167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 r="-3" b="-3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0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lass window&#10;&#10;Description automatically generated">
            <a:extLst>
              <a:ext uri="{FF2B5EF4-FFF2-40B4-BE49-F238E27FC236}">
                <a16:creationId xmlns="" xmlns:a16="http://schemas.microsoft.com/office/drawing/2014/main" id="{991D8A81-C34D-4AB0-B8E2-E1E4C78C9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6" r="-2" b="20463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1" descr="A bathroom with a tub and shower curtain&#10;&#10;Description automatically generated">
            <a:extLst>
              <a:ext uri="{FF2B5EF4-FFF2-40B4-BE49-F238E27FC236}">
                <a16:creationId xmlns="" xmlns:a16="http://schemas.microsoft.com/office/drawing/2014/main" id="{FA802D19-E9E8-43FE-BF6A-F97E04D449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bathroom with a tub and sink&#10;&#10;Description automatically generated">
            <a:extLst>
              <a:ext uri="{FF2B5EF4-FFF2-40B4-BE49-F238E27FC236}">
                <a16:creationId xmlns="" xmlns:a16="http://schemas.microsoft.com/office/drawing/2014/main" id="{F5234091-ED09-4DCA-BB4F-A73FEE5414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" b="-2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3" descr="A room filled with furniture and a window&#10;&#10;Description automatically generated">
            <a:extLst>
              <a:ext uri="{FF2B5EF4-FFF2-40B4-BE49-F238E27FC236}">
                <a16:creationId xmlns="" xmlns:a16="http://schemas.microsoft.com/office/drawing/2014/main" id="{CCE29E8B-3162-4255-B5D8-9BE01D1622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9" r="-2" b="30369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51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Bookman Old Style" panose="02050604050505020204" pitchFamily="18" charset="0"/>
              </a:rPr>
              <a:t>HEALTH CARE SERVICE DELIVERY PLAN</a:t>
            </a:r>
            <a:endParaRPr lang="en-IN" sz="24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="" xmlns:a16="http://schemas.microsoft.com/office/drawing/2014/main" id="{A6361958-00CC-454B-9D9D-C16BB7EDEA6A}"/>
              </a:ext>
            </a:extLst>
          </p:cNvPr>
          <p:cNvSpPr/>
          <p:nvPr/>
        </p:nvSpPr>
        <p:spPr>
          <a:xfrm>
            <a:off x="6879237" y="3912433"/>
            <a:ext cx="914400" cy="21717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7E6B055-9029-412E-A563-796D94EEF182}"/>
              </a:ext>
            </a:extLst>
          </p:cNvPr>
          <p:cNvSpPr txBox="1"/>
          <p:nvPr/>
        </p:nvSpPr>
        <p:spPr>
          <a:xfrm>
            <a:off x="7996004" y="4728283"/>
            <a:ext cx="3996126" cy="54000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Social Determinants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9D5A075C-9FE8-41D2-80D1-4444E0617C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777234"/>
              </p:ext>
            </p:extLst>
          </p:nvPr>
        </p:nvGraphicFramePr>
        <p:xfrm>
          <a:off x="575874" y="1789590"/>
          <a:ext cx="6100996" cy="429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655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SERVICE PACKAGES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="" xmlns:a16="http://schemas.microsoft.com/office/drawing/2014/main" id="{17F00434-6AC5-4ADD-AB3D-11CDBBAFC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170475"/>
              </p:ext>
            </p:extLst>
          </p:nvPr>
        </p:nvGraphicFramePr>
        <p:xfrm>
          <a:off x="2322642" y="1537127"/>
          <a:ext cx="7546716" cy="5120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73358">
                  <a:extLst>
                    <a:ext uri="{9D8B030D-6E8A-4147-A177-3AD203B41FA5}">
                      <a16:colId xmlns="" xmlns:a16="http://schemas.microsoft.com/office/drawing/2014/main" val="1491169095"/>
                    </a:ext>
                  </a:extLst>
                </a:gridCol>
                <a:gridCol w="3773358">
                  <a:extLst>
                    <a:ext uri="{9D8B030D-6E8A-4147-A177-3AD203B41FA5}">
                      <a16:colId xmlns="" xmlns:a16="http://schemas.microsoft.com/office/drawing/2014/main" val="1431741244"/>
                    </a:ext>
                  </a:extLst>
                </a:gridCol>
              </a:tblGrid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Newborn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Immunisation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63159754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Infants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NCD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377523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Under 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Diabetes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53046809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Children 6 to 9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Hypertension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4450872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Girls (10-17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PWD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1398736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Boys (10-17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6635381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Men (18-59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29183397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Women (18-59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Stroke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849113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Older 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Mental Illness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71868835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Older 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Cancer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77592744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Accidents &amp; Injuries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Palliative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6352335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Obesity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Leprosy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6044864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Substance Abuse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Tuberculosis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0961667"/>
                  </a:ext>
                </a:extLst>
              </a:tr>
              <a:tr h="345273"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r>
                        <a:rPr lang="en-IN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Underweight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Courier New" panose="02070309020205020404" pitchFamily="49" charset="0"/>
                        <a:buNone/>
                      </a:pPr>
                      <a:endParaRPr lang="en-I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2451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7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FAMILY SERVICE PACKAGES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2A08CE-6BA9-40FA-959E-85B91833CB08}"/>
              </a:ext>
            </a:extLst>
          </p:cNvPr>
          <p:cNvSpPr/>
          <p:nvPr/>
        </p:nvSpPr>
        <p:spPr>
          <a:xfrm>
            <a:off x="644577" y="1738859"/>
            <a:ext cx="10687987" cy="47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Addresses  health needs of all family members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Drinking water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Well chlorination 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Vector control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Indoor air quality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Household waste disposal &amp;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Kitchen garden</a:t>
            </a:r>
          </a:p>
        </p:txBody>
      </p:sp>
    </p:spTree>
    <p:extLst>
      <p:ext uri="{BB962C8B-B14F-4D97-AF65-F5344CB8AC3E}">
        <p14:creationId xmlns:p14="http://schemas.microsoft.com/office/powerpoint/2010/main" val="7063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FAMILY SERVICE PACKAGES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2A08CE-6BA9-40FA-959E-85B91833CB08}"/>
              </a:ext>
            </a:extLst>
          </p:cNvPr>
          <p:cNvSpPr/>
          <p:nvPr/>
        </p:nvSpPr>
        <p:spPr>
          <a:xfrm>
            <a:off x="644577" y="1509498"/>
            <a:ext cx="10687987" cy="514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Waste management: Biodegradable and non-biodegradable  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Ensure green protocol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Provision of sanitary latrine 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Care for domestic animals to prevent zoonosis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Provisions to decrease indoor air pollution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Adequate ventilation and lighting inside the house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Prevent domestic accidents/injuries</a:t>
            </a:r>
          </a:p>
        </p:txBody>
      </p:sp>
    </p:spTree>
    <p:extLst>
      <p:ext uri="{BB962C8B-B14F-4D97-AF65-F5344CB8AC3E}">
        <p14:creationId xmlns:p14="http://schemas.microsoft.com/office/powerpoint/2010/main" val="33844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WARD AND PANCHAYAT PACKAGES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2A08CE-6BA9-40FA-959E-85B91833CB08}"/>
              </a:ext>
            </a:extLst>
          </p:cNvPr>
          <p:cNvSpPr/>
          <p:nvPr/>
        </p:nvSpPr>
        <p:spPr>
          <a:xfrm>
            <a:off x="644577" y="1593529"/>
            <a:ext cx="10687987" cy="4286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Provision of safe drinking water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Solid and liquid waste management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Places for promoting  physical activity &amp; Recreation 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Ward level health care service delivery through  WHSNCs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Arogyasena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: additional health volunteer for every 15-20 houses </a:t>
            </a:r>
          </a:p>
        </p:txBody>
      </p:sp>
    </p:spTree>
    <p:extLst>
      <p:ext uri="{BB962C8B-B14F-4D97-AF65-F5344CB8AC3E}">
        <p14:creationId xmlns:p14="http://schemas.microsoft.com/office/powerpoint/2010/main" val="361754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PRIs &amp; FHCs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2A08CE-6BA9-40FA-959E-85B91833CB08}"/>
              </a:ext>
            </a:extLst>
          </p:cNvPr>
          <p:cNvSpPr/>
          <p:nvPr/>
        </p:nvSpPr>
        <p:spPr>
          <a:xfrm>
            <a:off x="629587" y="1319134"/>
            <a:ext cx="10687987" cy="512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PRIs  support for : 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Infrastructure- Panchayaths fund for  infrastructure &amp; public health programmes 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Human resources- One doctor &amp; One Paramedical staff 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Other logistic support as and when required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Community Partnership and Participation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Convergence with other departments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Preparation of Annual Health Status Report  (HSR)</a:t>
            </a:r>
          </a:p>
          <a:p>
            <a:pPr marL="342900" indent="-342900">
              <a:lnSpc>
                <a:spcPct val="20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Panchayat specific SDG targets </a:t>
            </a:r>
          </a:p>
        </p:txBody>
      </p:sp>
    </p:spTree>
    <p:extLst>
      <p:ext uri="{BB962C8B-B14F-4D97-AF65-F5344CB8AC3E}">
        <p14:creationId xmlns:p14="http://schemas.microsoft.com/office/powerpoint/2010/main" val="413848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COMMUNITY PARTICIPATION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04C1DBFF-3E98-421B-8E04-42C8C11814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17209"/>
              </p:ext>
            </p:extLst>
          </p:nvPr>
        </p:nvGraphicFramePr>
        <p:xfrm>
          <a:off x="512164" y="1439056"/>
          <a:ext cx="10805410" cy="521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791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Community participation: Arogyasena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2A08CE-6BA9-40FA-959E-85B91833CB08}"/>
              </a:ext>
            </a:extLst>
          </p:cNvPr>
          <p:cNvSpPr/>
          <p:nvPr/>
        </p:nvSpPr>
        <p:spPr>
          <a:xfrm>
            <a:off x="644577" y="1424065"/>
            <a:ext cx="10687987" cy="4728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In addition to ASHA workers &amp; Kudumbasree volunteers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One Health Volunteers for each 15-20 households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~25 Health Volunteers from each ward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~500 Health Volunteers from each panchayath</a:t>
            </a:r>
          </a:p>
          <a:p>
            <a:pPr>
              <a:lnSpc>
                <a:spcPct val="150000"/>
              </a:lnSpc>
              <a:buClr>
                <a:srgbClr val="7030A0"/>
              </a:buClr>
              <a:buSzPct val="125000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To improve Male participation: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Any dedicated person can be part of Arogyasena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Retired/working persons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Students, 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NGOs</a:t>
            </a:r>
          </a:p>
          <a:p>
            <a:pPr marL="342900" indent="-342900">
              <a:lnSpc>
                <a:spcPct val="150000"/>
              </a:lnSpc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Residents Associations etc.</a:t>
            </a:r>
          </a:p>
        </p:txBody>
      </p:sp>
    </p:spTree>
    <p:extLst>
      <p:ext uri="{BB962C8B-B14F-4D97-AF65-F5344CB8AC3E}">
        <p14:creationId xmlns:p14="http://schemas.microsoft.com/office/powerpoint/2010/main" val="27754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HEALTH INDICATORS :KERALA AND INDIA </a:t>
            </a:r>
            <a:endParaRPr lang="en-IN" sz="36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CC366F8C-27D7-49AD-87EB-67AE2FF99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485530"/>
              </p:ext>
            </p:extLst>
          </p:nvPr>
        </p:nvGraphicFramePr>
        <p:xfrm>
          <a:off x="1394085" y="1690779"/>
          <a:ext cx="8664316" cy="45804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179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731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731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4359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>
                          <a:solidFill>
                            <a:srgbClr val="EDF6FB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Health Indicators </a:t>
                      </a:r>
                      <a:endParaRPr lang="en-US" sz="1800" b="1" dirty="0">
                        <a:solidFill>
                          <a:srgbClr val="EDF6FB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EDF6FB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Kerala </a:t>
                      </a:r>
                      <a:endParaRPr lang="en-US" sz="1800" b="1" dirty="0">
                        <a:solidFill>
                          <a:srgbClr val="EDF6FB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EDF6FB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India </a:t>
                      </a:r>
                      <a:endParaRPr lang="en-US" sz="1800" b="1" dirty="0">
                        <a:solidFill>
                          <a:srgbClr val="EDF6FB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194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Life Expectancy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Males : 72.5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Males : 67.8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03207339"/>
                  </a:ext>
                </a:extLst>
              </a:tr>
              <a:tr h="43219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Females : 77.8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Females : 70.4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05680761"/>
                  </a:ext>
                </a:extLst>
              </a:tr>
              <a:tr h="454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Birth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14. 2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20. 2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4536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Death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6.8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6. 3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4536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TFR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4536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MMR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4536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IMR</a:t>
                      </a:r>
                      <a:endParaRPr lang="en-US" sz="1800" b="0" i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22129037"/>
                  </a:ext>
                </a:extLst>
              </a:tr>
              <a:tr h="454536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Neonatal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mortality rate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85380147"/>
                  </a:ext>
                </a:extLst>
              </a:tr>
              <a:tr h="454536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Under 5 mortality rate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627244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8D5415-939C-4A06-BE40-4D5E884827FA}"/>
              </a:ext>
            </a:extLst>
          </p:cNvPr>
          <p:cNvSpPr txBox="1"/>
          <p:nvPr/>
        </p:nvSpPr>
        <p:spPr>
          <a:xfrm>
            <a:off x="9848537" y="6396680"/>
            <a:ext cx="211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Source : SRS 2017</a:t>
            </a:r>
          </a:p>
        </p:txBody>
      </p:sp>
    </p:spTree>
    <p:extLst>
      <p:ext uri="{BB962C8B-B14F-4D97-AF65-F5344CB8AC3E}">
        <p14:creationId xmlns:p14="http://schemas.microsoft.com/office/powerpoint/2010/main" val="40052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Arogyasena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2A08CE-6BA9-40FA-959E-85B91833CB08}"/>
              </a:ext>
            </a:extLst>
          </p:cNvPr>
          <p:cNvSpPr/>
          <p:nvPr/>
        </p:nvSpPr>
        <p:spPr>
          <a:xfrm>
            <a:off x="644578" y="1484025"/>
            <a:ext cx="1068798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Mode of work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Work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collaboration with WHSNC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Activities: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prevention and control of Communicable Diseases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prevention and control of Non-Communicable Diseases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Promoting physical activity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Mental health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Palliative and Elderly care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Nutrition</a:t>
            </a:r>
          </a:p>
        </p:txBody>
      </p:sp>
    </p:spTree>
    <p:extLst>
      <p:ext uri="{BB962C8B-B14F-4D97-AF65-F5344CB8AC3E}">
        <p14:creationId xmlns:p14="http://schemas.microsoft.com/office/powerpoint/2010/main" val="157275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Bookman Old Style" pitchFamily="18" charset="0"/>
                <a:ea typeface="Times New Roman" panose="02020603050405020304" pitchFamily="18" charset="0"/>
                <a:cs typeface="Kartika" panose="02020503030404060203" pitchFamily="18" charset="0"/>
              </a:rPr>
              <a:t>M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  <a:ea typeface="Times New Roman" panose="02020603050405020304" pitchFamily="18" charset="0"/>
                <a:cs typeface="Kartika" panose="02020503030404060203" pitchFamily="18" charset="0"/>
              </a:rPr>
              <a:t>ental health programs under </a:t>
            </a:r>
            <a:r>
              <a:rPr lang="en-US" sz="2400" b="1" dirty="0" err="1">
                <a:solidFill>
                  <a:srgbClr val="0070C0"/>
                </a:solidFill>
                <a:latin typeface="Bookman Old Style" pitchFamily="18" charset="0"/>
                <a:ea typeface="Times New Roman" panose="02020603050405020304" pitchFamily="18" charset="0"/>
                <a:cs typeface="Kartika" panose="02020503030404060203" pitchFamily="18" charset="0"/>
              </a:rPr>
              <a:t>A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  <a:ea typeface="Times New Roman" panose="02020603050405020304" pitchFamily="18" charset="0"/>
                <a:cs typeface="Kartika" panose="02020503030404060203" pitchFamily="18" charset="0"/>
              </a:rPr>
              <a:t>ardram</a:t>
            </a:r>
            <a:r>
              <a:rPr lang="en-IN" sz="2400" dirty="0" smtClean="0">
                <a:solidFill>
                  <a:srgbClr val="0070C0"/>
                </a:solidFill>
                <a:latin typeface="Bookman Old Style" pitchFamily="18" charset="0"/>
                <a:ea typeface="Times New Roman" panose="02020603050405020304" pitchFamily="18" charset="0"/>
                <a:cs typeface="Kartika" panose="02020503030404060203" pitchFamily="18" charset="0"/>
              </a:rPr>
              <a:t/>
            </a:r>
            <a:br>
              <a:rPr lang="en-IN" sz="2400" dirty="0" smtClean="0">
                <a:solidFill>
                  <a:srgbClr val="0070C0"/>
                </a:solidFill>
                <a:latin typeface="Bookman Old Style" pitchFamily="18" charset="0"/>
                <a:ea typeface="Times New Roman" panose="02020603050405020304" pitchFamily="18" charset="0"/>
                <a:cs typeface="Kartika" panose="02020503030404060203" pitchFamily="18" charset="0"/>
              </a:rPr>
            </a:br>
            <a:endParaRPr lang="en-IN" sz="24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3018" y="1859340"/>
            <a:ext cx="96058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lvl="0" indent="-342900">
              <a:lnSpc>
                <a:spcPct val="2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ASWAASAM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 program- FHC level depression management clinics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  <a:cs typeface="Kartika" panose="02020503030404060203" pitchFamily="18" charset="0"/>
            </a:endParaRPr>
          </a:p>
          <a:p>
            <a:pPr marL="1079500" lvl="0" indent="-34290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Sampoorna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manasikarogyam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-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FHC linked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field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level Mental health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programme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  <a:cs typeface="Kartika" panose="02020503030404060203" pitchFamily="18" charset="0"/>
            </a:endParaRPr>
          </a:p>
          <a:p>
            <a:pPr marL="1079500" lvl="0" indent="-342900">
              <a:lnSpc>
                <a:spcPct val="250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Amma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manass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: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Maternal &amp; Infant Mental Health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programme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 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IN" sz="28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Out reach Institutional services by Staff nurses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3018" y="1859340"/>
            <a:ext cx="96058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lvl="0" indent="-34290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Services at  elderly care homes, orphanages, work places, offices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etc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  <a:cs typeface="Kartika" panose="02020503030404060203" pitchFamily="18" charset="0"/>
            </a:endParaRPr>
          </a:p>
          <a:p>
            <a:pPr marL="1079500" lvl="0" indent="-34290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NCD screening , follow up counseling</a:t>
            </a:r>
          </a:p>
          <a:p>
            <a:pPr marL="1079500" lvl="0" indent="-34290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Management of minor medical problems</a:t>
            </a:r>
          </a:p>
          <a:p>
            <a:pPr marL="1079500" lvl="0" indent="-34290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Health promotion &amp; prevention.</a:t>
            </a:r>
          </a:p>
          <a:p>
            <a:pPr marL="1079500" lvl="0" indent="-34290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Kartika" panose="02020503030404060203" pitchFamily="18" charset="0"/>
              </a:rPr>
              <a:t>IPC &amp;IEC</a:t>
            </a:r>
          </a:p>
        </p:txBody>
      </p:sp>
    </p:spTree>
    <p:extLst>
      <p:ext uri="{BB962C8B-B14F-4D97-AF65-F5344CB8AC3E}">
        <p14:creationId xmlns:p14="http://schemas.microsoft.com/office/powerpoint/2010/main" val="42017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Focused Health Promotion prevention </a:t>
            </a:r>
            <a:r>
              <a:rPr lang="en-US" sz="3600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programmes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2A08CE-6BA9-40FA-959E-85B91833CB08}"/>
              </a:ext>
            </a:extLst>
          </p:cNvPr>
          <p:cNvSpPr/>
          <p:nvPr/>
        </p:nvSpPr>
        <p:spPr>
          <a:xfrm>
            <a:off x="644578" y="1484025"/>
            <a:ext cx="1068798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Communicable Disease Control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Yearlong </a:t>
            </a:r>
            <a:r>
              <a:rPr lang="en-US" sz="2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Aroya</a:t>
            </a:r>
            <a:r>
              <a:rPr lang="en-US" sz="2000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Jagratha</a:t>
            </a:r>
            <a:r>
              <a:rPr lang="en-US" sz="2000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programme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</a:pPr>
            <a:r>
              <a:rPr lang="en-US" sz="2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Newer initiatives for NCD Control , Elderly health care , cancer control etc.</a:t>
            </a:r>
            <a:endParaRPr lang="en-US" sz="2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Physical activity promotion- Gymnasium at FHCs, Open Gym. at public places, walk ways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Yoga halls in FHCs and Yoga training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programmes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Cycling , swimming promotion activities with  sports council, PRI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etc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Elderly get-together and  cultural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programmes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Further expanding the Palliative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and Elderly care 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services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Nutrition</a:t>
            </a:r>
          </a:p>
        </p:txBody>
      </p:sp>
    </p:spTree>
    <p:extLst>
      <p:ext uri="{BB962C8B-B14F-4D97-AF65-F5344CB8AC3E}">
        <p14:creationId xmlns:p14="http://schemas.microsoft.com/office/powerpoint/2010/main" val="13718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PHC to FHC Transformation </a:t>
            </a:r>
            <a:r>
              <a:rPr lang="en-US" sz="3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Process</a:t>
            </a:r>
            <a:br>
              <a:rPr lang="en-US" sz="3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Other managerial mechanisms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07232" y="1707959"/>
            <a:ext cx="1137753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Combined training of Health Staff &amp; PRI members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Exposure visits to good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irst generation  centers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Category wise training to  doctors &amp; all health staff.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Revised Job responsibility -  Govt. order for all category staff.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Training manuals &amp; modules for all category staff.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Monthly monitoring system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Supportive supervision from state &amp; dist. Level.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IN" sz="3600" dirty="0" err="1">
                <a:latin typeface="Bookman Old Style" pitchFamily="18" charset="0"/>
              </a:rPr>
              <a:t>Aardram</a:t>
            </a:r>
            <a:r>
              <a:rPr lang="en-IN" sz="3600" dirty="0">
                <a:latin typeface="Bookman Old Style" pitchFamily="18" charset="0"/>
              </a:rPr>
              <a:t> </a:t>
            </a:r>
            <a:r>
              <a:rPr lang="en-IN" sz="3600" dirty="0" smtClean="0">
                <a:latin typeface="Bookman Old Style" pitchFamily="18" charset="0"/>
              </a:rPr>
              <a:t>People’s Campaign</a:t>
            </a:r>
            <a:endParaRPr lang="en-IN" sz="36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2A08CE-6BA9-40FA-959E-85B91833CB08}"/>
              </a:ext>
            </a:extLst>
          </p:cNvPr>
          <p:cNvSpPr/>
          <p:nvPr/>
        </p:nvSpPr>
        <p:spPr>
          <a:xfrm>
            <a:off x="644578" y="1484025"/>
            <a:ext cx="1068798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</a:pPr>
            <a:r>
              <a:rPr lang="en-IN" sz="2400" dirty="0">
                <a:latin typeface="Cambria" pitchFamily="18" charset="0"/>
                <a:ea typeface="Cambria" pitchFamily="18" charset="0"/>
              </a:rPr>
              <a:t>Focussing five areas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IN" sz="2800" dirty="0">
                <a:latin typeface="Cambria" pitchFamily="18" charset="0"/>
                <a:ea typeface="Cambria" pitchFamily="18" charset="0"/>
              </a:rPr>
              <a:t>Healthy food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IN" sz="2800" dirty="0">
                <a:latin typeface="Cambria" pitchFamily="18" charset="0"/>
                <a:ea typeface="Cambria" pitchFamily="18" charset="0"/>
              </a:rPr>
              <a:t>Promotion of physical activity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IN" sz="2800" dirty="0">
                <a:latin typeface="Cambria" pitchFamily="18" charset="0"/>
                <a:ea typeface="Cambria" pitchFamily="18" charset="0"/>
              </a:rPr>
              <a:t>Positive mental health &amp; de-addiction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IN" sz="2800" dirty="0">
                <a:latin typeface="Cambria" pitchFamily="18" charset="0"/>
                <a:ea typeface="Cambria" pitchFamily="18" charset="0"/>
              </a:rPr>
              <a:t>Cleanliness &amp; waste management 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IN" sz="2800" dirty="0">
                <a:latin typeface="Cambria" pitchFamily="18" charset="0"/>
                <a:ea typeface="Cambria" pitchFamily="18" charset="0"/>
              </a:rPr>
              <a:t>Health Promotion </a:t>
            </a:r>
            <a:r>
              <a:rPr lang="en-IN" sz="2800" dirty="0" smtClean="0">
                <a:latin typeface="Cambria" pitchFamily="18" charset="0"/>
                <a:ea typeface="Cambria" pitchFamily="18" charset="0"/>
              </a:rPr>
              <a:t>,Prevention </a:t>
            </a:r>
            <a:r>
              <a:rPr lang="en-IN" sz="2800" dirty="0">
                <a:latin typeface="Cambria" pitchFamily="18" charset="0"/>
                <a:ea typeface="Cambria" pitchFamily="18" charset="0"/>
              </a:rPr>
              <a:t>and improving health seeking behaviour.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</a:pPr>
            <a:r>
              <a:rPr lang="en-IN" sz="2800" dirty="0" err="1">
                <a:latin typeface="Cambria" pitchFamily="18" charset="0"/>
                <a:ea typeface="Cambria" pitchFamily="18" charset="0"/>
              </a:rPr>
              <a:t>Hon’ble</a:t>
            </a:r>
            <a:r>
              <a:rPr lang="en-IN" sz="2800" dirty="0">
                <a:latin typeface="Cambria" pitchFamily="18" charset="0"/>
                <a:ea typeface="Cambria" pitchFamily="18" charset="0"/>
              </a:rPr>
              <a:t> CM inaugurating the state wide campaign on 18</a:t>
            </a:r>
            <a:r>
              <a:rPr lang="en-IN" sz="2800" baseline="30000" dirty="0">
                <a:latin typeface="Cambria" pitchFamily="18" charset="0"/>
                <a:ea typeface="Cambria" pitchFamily="18" charset="0"/>
              </a:rPr>
              <a:t>th</a:t>
            </a:r>
            <a:r>
              <a:rPr lang="en-IN" sz="2800" dirty="0">
                <a:latin typeface="Cambria" pitchFamily="18" charset="0"/>
                <a:ea typeface="Cambria" pitchFamily="18" charset="0"/>
              </a:rPr>
              <a:t> November 2019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7030A0"/>
              </a:buClr>
              <a:buSzPct val="125000"/>
            </a:pP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1189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Enabling Environment in Kerala for CPHC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2A08CE-6BA9-40FA-959E-85B91833CB08}"/>
              </a:ext>
            </a:extLst>
          </p:cNvPr>
          <p:cNvSpPr/>
          <p:nvPr/>
        </p:nvSpPr>
        <p:spPr>
          <a:xfrm>
            <a:off x="644578" y="1603179"/>
            <a:ext cx="10687987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Political will, State Health Policy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Enhanced  State Budget Allocation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Decentralized Planning , and transfer of Health care Institutions to PRIs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Support through 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NHM for new schemes/ Innovations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eHealth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&amp; New IT support systems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25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Enabling environment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through PRI &amp;Community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involvement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 Decentralized planning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5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H:\othera\IMG_78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r="-3" b="3174"/>
          <a:stretch>
            <a:fillRect/>
          </a:stretch>
        </p:blipFill>
        <p:spPr bwMode="auto">
          <a:xfrm>
            <a:off x="322263" y="322263"/>
            <a:ext cx="57277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1" descr="H:\IMG_98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r="-3" b="12521"/>
          <a:stretch>
            <a:fillRect/>
          </a:stretch>
        </p:blipFill>
        <p:spPr bwMode="auto">
          <a:xfrm>
            <a:off x="6142038" y="322263"/>
            <a:ext cx="57277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1" descr="H:\Palamel\IMG_94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6" r="-3" b="13403"/>
          <a:stretch>
            <a:fillRect/>
          </a:stretch>
        </p:blipFill>
        <p:spPr bwMode="auto">
          <a:xfrm>
            <a:off x="322263" y="3489325"/>
            <a:ext cx="57277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 descr="H:\Fhc erattupetta\IMG_82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5" r="-3" b="916"/>
          <a:stretch>
            <a:fillRect/>
          </a:stretch>
        </p:blipFill>
        <p:spPr bwMode="auto">
          <a:xfrm>
            <a:off x="6142038" y="3489325"/>
            <a:ext cx="57277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Text Box 10"/>
          <p:cNvSpPr txBox="1">
            <a:spLocks noChangeArrowheads="1"/>
          </p:cNvSpPr>
          <p:nvPr/>
        </p:nvSpPr>
        <p:spPr bwMode="auto">
          <a:xfrm>
            <a:off x="322263" y="2895600"/>
            <a:ext cx="4859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ML-TTBhavana" pitchFamily="82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090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6" descr="H:\SHSRC Monitoring Document\Thrissur\FHC Manaloor\photos\photos\IMG_13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 r="-3" b="3217"/>
          <a:stretch>
            <a:fillRect/>
          </a:stretch>
        </p:blipFill>
        <p:spPr bwMode="auto">
          <a:xfrm>
            <a:off x="322263" y="322263"/>
            <a:ext cx="57277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52" descr="H:\SHSRC Monitoring Document\Palakkad\FHC Sreekrishnapuram\photos\IMG_1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3" r="-3" b="-3"/>
          <a:stretch>
            <a:fillRect/>
          </a:stretch>
        </p:blipFill>
        <p:spPr bwMode="auto">
          <a:xfrm>
            <a:off x="6142038" y="322263"/>
            <a:ext cx="57277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20" descr="H:\SHSRC Monitoring Document\Ernakulam\April 26 EKM\fhc chowara\photo\IMG_96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309"/>
          <a:stretch>
            <a:fillRect/>
          </a:stretch>
        </p:blipFill>
        <p:spPr bwMode="auto">
          <a:xfrm>
            <a:off x="322263" y="3489325"/>
            <a:ext cx="57277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3" descr="H:\SHSRC Monitoring Document\April 4&amp;5 Idukki\FHC Kanchiyar\photos\IMG_84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3" r="-3" b="-3"/>
          <a:stretch>
            <a:fillRect/>
          </a:stretch>
        </p:blipFill>
        <p:spPr bwMode="auto">
          <a:xfrm>
            <a:off x="6142038" y="3489325"/>
            <a:ext cx="57277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5"/>
          <p:cNvSpPr txBox="1">
            <a:spLocks noChangeArrowheads="1"/>
          </p:cNvSpPr>
          <p:nvPr/>
        </p:nvSpPr>
        <p:spPr bwMode="auto">
          <a:xfrm>
            <a:off x="6142038" y="6043613"/>
            <a:ext cx="572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ML-TTBhavana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038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 r="-3" b="8784"/>
          <a:stretch>
            <a:fillRect/>
          </a:stretch>
        </p:blipFill>
        <p:spPr bwMode="auto">
          <a:xfrm>
            <a:off x="322263" y="322263"/>
            <a:ext cx="57277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75" descr="H:\SHSRC Monitoring Document\Malappuram\FHC Kuzhimanna\photos\IMG_08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" r="-3" b="16319"/>
          <a:stretch>
            <a:fillRect/>
          </a:stretch>
        </p:blipFill>
        <p:spPr bwMode="auto">
          <a:xfrm>
            <a:off x="6142038" y="322263"/>
            <a:ext cx="57277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0" r="-3" b="211"/>
          <a:stretch>
            <a:fillRect/>
          </a:stretch>
        </p:blipFill>
        <p:spPr bwMode="auto">
          <a:xfrm>
            <a:off x="322263" y="3489325"/>
            <a:ext cx="57277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r="-3" b="9132"/>
          <a:stretch>
            <a:fillRect/>
          </a:stretch>
        </p:blipFill>
        <p:spPr bwMode="auto">
          <a:xfrm>
            <a:off x="6142038" y="3489325"/>
            <a:ext cx="57277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9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IN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MAJOR 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5" y="1828799"/>
            <a:ext cx="9129010" cy="482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High prevalence of NCD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Periodic outbreaks of communicable diseases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Elderly Population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Out of pocket  expenditure – Highest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Trauma and RTA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Mental health issues &amp; suicides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Health of  marginalized populations</a:t>
            </a:r>
          </a:p>
        </p:txBody>
      </p:sp>
    </p:spTree>
    <p:extLst>
      <p:ext uri="{BB962C8B-B14F-4D97-AF65-F5344CB8AC3E}">
        <p14:creationId xmlns:p14="http://schemas.microsoft.com/office/powerpoint/2010/main" val="28472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83F4CF64-A04E-4C74-94AE-000EE5D5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6" y="2642015"/>
            <a:ext cx="8317424" cy="1573968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IN" sz="13600" b="1" dirty="0">
                <a:ln/>
                <a:solidFill>
                  <a:srgbClr val="183668"/>
                </a:solidFill>
                <a:latin typeface="Edwardian Script ITC" panose="030303020407070D0804" pitchFamily="66" charset="0"/>
                <a:ea typeface="Cambria" panose="02040503050406030204" pitchFamily="18" charset="0"/>
                <a:cs typeface="Rachana" panose="02000603000000000000" pitchFamily="2" charset="0"/>
              </a:rPr>
              <a:t>T</a:t>
            </a:r>
            <a:r>
              <a:rPr lang="en-IN" sz="13600" b="1" dirty="0">
                <a:ln/>
                <a:solidFill>
                  <a:srgbClr val="EB1C2D"/>
                </a:solidFill>
                <a:latin typeface="Edwardian Script ITC" panose="030303020407070D0804" pitchFamily="66" charset="0"/>
                <a:ea typeface="Cambria" panose="02040503050406030204" pitchFamily="18" charset="0"/>
                <a:cs typeface="Rachana" panose="02000603000000000000" pitchFamily="2" charset="0"/>
              </a:rPr>
              <a:t>h</a:t>
            </a:r>
            <a:r>
              <a:rPr lang="en-IN" sz="13600" b="1" dirty="0">
                <a:ln/>
                <a:solidFill>
                  <a:srgbClr val="D3A029"/>
                </a:solidFill>
                <a:latin typeface="Edwardian Script ITC" panose="030303020407070D0804" pitchFamily="66" charset="0"/>
                <a:ea typeface="Cambria" panose="02040503050406030204" pitchFamily="18" charset="0"/>
                <a:cs typeface="Rachana" panose="02000603000000000000" pitchFamily="2" charset="0"/>
              </a:rPr>
              <a:t>a</a:t>
            </a:r>
            <a:r>
              <a:rPr lang="en-IN" sz="13600" b="1" dirty="0">
                <a:ln/>
                <a:solidFill>
                  <a:srgbClr val="279B48"/>
                </a:solidFill>
                <a:latin typeface="Edwardian Script ITC" panose="030303020407070D0804" pitchFamily="66" charset="0"/>
                <a:ea typeface="Cambria" panose="02040503050406030204" pitchFamily="18" charset="0"/>
                <a:cs typeface="Rachana" panose="02000603000000000000" pitchFamily="2" charset="0"/>
              </a:rPr>
              <a:t>n</a:t>
            </a:r>
            <a:r>
              <a:rPr lang="en-IN" sz="13600" b="1" dirty="0">
                <a:ln/>
                <a:solidFill>
                  <a:srgbClr val="C31F33"/>
                </a:solidFill>
                <a:latin typeface="Edwardian Script ITC" panose="030303020407070D0804" pitchFamily="66" charset="0"/>
                <a:ea typeface="Cambria" panose="02040503050406030204" pitchFamily="18" charset="0"/>
                <a:cs typeface="Rachana" panose="02000603000000000000" pitchFamily="2" charset="0"/>
              </a:rPr>
              <a:t>k </a:t>
            </a:r>
            <a:r>
              <a:rPr lang="en-IN" sz="13600" b="1" dirty="0">
                <a:ln/>
                <a:solidFill>
                  <a:srgbClr val="00AED9"/>
                </a:solidFill>
                <a:latin typeface="Edwardian Script ITC" panose="030303020407070D0804" pitchFamily="66" charset="0"/>
                <a:ea typeface="Cambria" panose="02040503050406030204" pitchFamily="18" charset="0"/>
                <a:cs typeface="Rachana" panose="02000603000000000000" pitchFamily="2" charset="0"/>
              </a:rPr>
              <a:t>Y</a:t>
            </a:r>
            <a:r>
              <a:rPr lang="en-IN" sz="13600" b="1" dirty="0">
                <a:ln/>
                <a:solidFill>
                  <a:srgbClr val="FDB713"/>
                </a:solidFill>
                <a:latin typeface="Edwardian Script ITC" panose="030303020407070D0804" pitchFamily="66" charset="0"/>
                <a:ea typeface="Cambria" panose="02040503050406030204" pitchFamily="18" charset="0"/>
                <a:cs typeface="Rachana" panose="02000603000000000000" pitchFamily="2" charset="0"/>
              </a:rPr>
              <a:t>o</a:t>
            </a:r>
            <a:r>
              <a:rPr lang="en-IN" sz="13600" b="1" dirty="0">
                <a:ln/>
                <a:solidFill>
                  <a:srgbClr val="8F1838"/>
                </a:solidFill>
                <a:latin typeface="Edwardian Script ITC" panose="030303020407070D0804" pitchFamily="66" charset="0"/>
                <a:ea typeface="Cambria" panose="02040503050406030204" pitchFamily="18" charset="0"/>
                <a:cs typeface="Rachana" panose="02000603000000000000" pitchFamily="2" charset="0"/>
              </a:rPr>
              <a:t>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5C0FA73-03E7-4892-AFC0-9050E860A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756" y="951532"/>
            <a:ext cx="4617203" cy="461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AFC47F3B-62E2-47A8-9D09-F7C3B3F717D5}"/>
              </a:ext>
            </a:extLst>
          </p:cNvPr>
          <p:cNvSpPr/>
          <p:nvPr/>
        </p:nvSpPr>
        <p:spPr>
          <a:xfrm>
            <a:off x="4943959" y="4354987"/>
            <a:ext cx="6799893" cy="681962"/>
          </a:xfrm>
          <a:custGeom>
            <a:avLst/>
            <a:gdLst>
              <a:gd name="connsiteX0" fmla="*/ 0 w 6799893"/>
              <a:gd name="connsiteY0" fmla="*/ 371996 h 681962"/>
              <a:gd name="connsiteX1" fmla="*/ 1813302 w 6799893"/>
              <a:gd name="connsiteY1" fmla="*/ 93026 h 681962"/>
              <a:gd name="connsiteX2" fmla="*/ 3425126 w 6799893"/>
              <a:gd name="connsiteY2" fmla="*/ 557975 h 681962"/>
              <a:gd name="connsiteX3" fmla="*/ 5315919 w 6799893"/>
              <a:gd name="connsiteY3" fmla="*/ 36 h 681962"/>
              <a:gd name="connsiteX4" fmla="*/ 6648773 w 6799893"/>
              <a:gd name="connsiteY4" fmla="*/ 588972 h 681962"/>
              <a:gd name="connsiteX5" fmla="*/ 6788258 w 6799893"/>
              <a:gd name="connsiteY5" fmla="*/ 681962 h 68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9893" h="681962">
                <a:moveTo>
                  <a:pt x="0" y="371996"/>
                </a:moveTo>
                <a:cubicBezTo>
                  <a:pt x="621224" y="217012"/>
                  <a:pt x="1242448" y="62029"/>
                  <a:pt x="1813302" y="93026"/>
                </a:cubicBezTo>
                <a:cubicBezTo>
                  <a:pt x="2384156" y="124022"/>
                  <a:pt x="2841357" y="573473"/>
                  <a:pt x="3425126" y="557975"/>
                </a:cubicBezTo>
                <a:cubicBezTo>
                  <a:pt x="4008895" y="542477"/>
                  <a:pt x="4778645" y="-5130"/>
                  <a:pt x="5315919" y="36"/>
                </a:cubicBezTo>
                <a:cubicBezTo>
                  <a:pt x="5853193" y="5202"/>
                  <a:pt x="6403383" y="475318"/>
                  <a:pt x="6648773" y="588972"/>
                </a:cubicBezTo>
                <a:cubicBezTo>
                  <a:pt x="6894163" y="702626"/>
                  <a:pt x="6759844" y="656132"/>
                  <a:pt x="6788258" y="681962"/>
                </a:cubicBezTo>
              </a:path>
            </a:pathLst>
          </a:custGeom>
          <a:noFill/>
          <a:ln w="28575">
            <a:solidFill>
              <a:srgbClr val="FF106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59EA7508-B6B4-4FC9-A1FC-308187A29E6A}"/>
              </a:ext>
            </a:extLst>
          </p:cNvPr>
          <p:cNvSpPr/>
          <p:nvPr/>
        </p:nvSpPr>
        <p:spPr>
          <a:xfrm>
            <a:off x="4943958" y="1769248"/>
            <a:ext cx="6799893" cy="681962"/>
          </a:xfrm>
          <a:custGeom>
            <a:avLst/>
            <a:gdLst>
              <a:gd name="connsiteX0" fmla="*/ 0 w 6799893"/>
              <a:gd name="connsiteY0" fmla="*/ 371996 h 681962"/>
              <a:gd name="connsiteX1" fmla="*/ 1813302 w 6799893"/>
              <a:gd name="connsiteY1" fmla="*/ 93026 h 681962"/>
              <a:gd name="connsiteX2" fmla="*/ 3425126 w 6799893"/>
              <a:gd name="connsiteY2" fmla="*/ 557975 h 681962"/>
              <a:gd name="connsiteX3" fmla="*/ 5315919 w 6799893"/>
              <a:gd name="connsiteY3" fmla="*/ 36 h 681962"/>
              <a:gd name="connsiteX4" fmla="*/ 6648773 w 6799893"/>
              <a:gd name="connsiteY4" fmla="*/ 588972 h 681962"/>
              <a:gd name="connsiteX5" fmla="*/ 6788258 w 6799893"/>
              <a:gd name="connsiteY5" fmla="*/ 681962 h 68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9893" h="681962">
                <a:moveTo>
                  <a:pt x="0" y="371996"/>
                </a:moveTo>
                <a:cubicBezTo>
                  <a:pt x="621224" y="217012"/>
                  <a:pt x="1242448" y="62029"/>
                  <a:pt x="1813302" y="93026"/>
                </a:cubicBezTo>
                <a:cubicBezTo>
                  <a:pt x="2384156" y="124022"/>
                  <a:pt x="2841357" y="573473"/>
                  <a:pt x="3425126" y="557975"/>
                </a:cubicBezTo>
                <a:cubicBezTo>
                  <a:pt x="4008895" y="542477"/>
                  <a:pt x="4778645" y="-5130"/>
                  <a:pt x="5315919" y="36"/>
                </a:cubicBezTo>
                <a:cubicBezTo>
                  <a:pt x="5853193" y="5202"/>
                  <a:pt x="6403383" y="475318"/>
                  <a:pt x="6648773" y="588972"/>
                </a:cubicBezTo>
                <a:cubicBezTo>
                  <a:pt x="6894163" y="702626"/>
                  <a:pt x="6759844" y="656132"/>
                  <a:pt x="6788258" y="681962"/>
                </a:cubicBezTo>
              </a:path>
            </a:pathLst>
          </a:custGeom>
          <a:noFill/>
          <a:ln w="28575">
            <a:solidFill>
              <a:srgbClr val="FF106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239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NEW INTERVENTIONS IN HEALTH SECTOR</a:t>
            </a:r>
            <a:endParaRPr lang="en-IN" sz="36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5" y="1708878"/>
            <a:ext cx="10268262" cy="482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State Health Policy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Aardram Mission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eHealth 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State specific SDG  intervention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State specific NCD programme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IMR/MMR reduction Programme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Decentralized planning  for addressing social determinants of health</a:t>
            </a:r>
          </a:p>
        </p:txBody>
      </p:sp>
    </p:spTree>
    <p:extLst>
      <p:ext uri="{BB962C8B-B14F-4D97-AF65-F5344CB8AC3E}">
        <p14:creationId xmlns:p14="http://schemas.microsoft.com/office/powerpoint/2010/main" val="86454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AARDRAM MISSION</a:t>
            </a:r>
            <a:endParaRPr lang="en-IN" sz="36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4" y="1708878"/>
            <a:ext cx="10927830" cy="4671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People friendly transformation of OP services &amp; hospitals</a:t>
            </a:r>
          </a:p>
          <a:p>
            <a:pPr marL="449263" indent="-449263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Transforming Primary Health Centres to Family  Health Centres </a:t>
            </a:r>
          </a:p>
          <a:p>
            <a:pPr marL="449263" indent="-449263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Standardization of District &amp; Taluk level hospitals with super specialty &amp; specialty services</a:t>
            </a:r>
          </a:p>
          <a:p>
            <a:pPr marL="449263" indent="-449263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Ensuring protocol/ guideline-based management at all health care institutions</a:t>
            </a:r>
          </a:p>
          <a:p>
            <a:pPr marL="449263" indent="-449263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Access to basic health services for tribal communities</a:t>
            </a:r>
          </a:p>
          <a:p>
            <a:pPr marL="449263" indent="-449263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Special focus on urban primary health care</a:t>
            </a:r>
          </a:p>
        </p:txBody>
      </p:sp>
    </p:spTree>
    <p:extLst>
      <p:ext uri="{BB962C8B-B14F-4D97-AF65-F5344CB8AC3E}">
        <p14:creationId xmlns:p14="http://schemas.microsoft.com/office/powerpoint/2010/main" val="30533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F8E5D0-B045-4F62-BBC1-C6927530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233"/>
            <a:ext cx="12192000" cy="132556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man Old Style" panose="02050604050505020204" pitchFamily="18" charset="0"/>
              </a:rPr>
              <a:t>STANDARDISATION OF HOSPITALS </a:t>
            </a:r>
            <a:endParaRPr lang="en-IN" sz="28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0EFA5-F19C-44CE-AD6A-A1E6DEF818F4}"/>
              </a:ext>
            </a:extLst>
          </p:cNvPr>
          <p:cNvSpPr txBox="1"/>
          <p:nvPr/>
        </p:nvSpPr>
        <p:spPr>
          <a:xfrm>
            <a:off x="434714" y="1647998"/>
            <a:ext cx="11377535" cy="450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Additional posts created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Improving  infrastructure – based on Master Plan 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KIIFB support of around  Rs 4000 crore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Ensuring   availability of hospital machineries and equipment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Ensuring standard policies &amp; procedure for case management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Cath Labs &amp; Coronary care units in DH</a:t>
            </a:r>
          </a:p>
          <a:p>
            <a:pPr marL="449263" indent="-4492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Dialysis Units in Taluk level hospitals</a:t>
            </a:r>
          </a:p>
        </p:txBody>
      </p:sp>
    </p:spTree>
    <p:extLst>
      <p:ext uri="{BB962C8B-B14F-4D97-AF65-F5344CB8AC3E}">
        <p14:creationId xmlns:p14="http://schemas.microsoft.com/office/powerpoint/2010/main" val="128138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0308_125036.jpg">
            <a:extLst>
              <a:ext uri="{FF2B5EF4-FFF2-40B4-BE49-F238E27FC236}">
                <a16:creationId xmlns="" xmlns:a16="http://schemas.microsoft.com/office/drawing/2014/main" id="{488F9712-7826-42A6-A6D9-581CAB141C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2796"/>
          <a:stretch/>
        </p:blipFill>
        <p:spPr>
          <a:xfrm>
            <a:off x="-2" y="10"/>
            <a:ext cx="7973942" cy="685799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141AA332-338E-47D0-A24C-C975FD8EF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3" r="-3" b="24622"/>
          <a:stretch/>
        </p:blipFill>
        <p:spPr>
          <a:xfrm>
            <a:off x="8129873" y="1"/>
            <a:ext cx="4062127" cy="2176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23BC95-BAC5-4D24-BD5F-F61A2973A3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9" r="3" b="13786"/>
          <a:stretch/>
        </p:blipFill>
        <p:spPr>
          <a:xfrm>
            <a:off x="8129871" y="2346665"/>
            <a:ext cx="4062128" cy="2176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74187E-24DE-446D-BDD4-C0527D3F5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8" r="3" b="31837"/>
          <a:stretch/>
        </p:blipFill>
        <p:spPr>
          <a:xfrm>
            <a:off x="8129871" y="4681728"/>
            <a:ext cx="4062128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1647</Words>
  <Application>Microsoft Office PowerPoint</Application>
  <PresentationFormat>Custom</PresentationFormat>
  <Paragraphs>384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Aardram Mission</vt:lpstr>
      <vt:lpstr>Framework of presentation</vt:lpstr>
      <vt:lpstr>SOCIO-DEMOGRAPHIC BACKGROUND</vt:lpstr>
      <vt:lpstr>HEALTH INDICATORS :KERALA AND INDIA </vt:lpstr>
      <vt:lpstr>MAJOR CHALLENGES</vt:lpstr>
      <vt:lpstr>NEW INTERVENTIONS IN HEALTH SECTOR</vt:lpstr>
      <vt:lpstr>AARDRAM MISSION</vt:lpstr>
      <vt:lpstr>STANDARDISATION OF HOSPITALS </vt:lpstr>
      <vt:lpstr>PowerPoint Presentation</vt:lpstr>
      <vt:lpstr>FAMILY HEALTH CENTRES (FHCs)</vt:lpstr>
      <vt:lpstr>PHC to FHC Transformation</vt:lpstr>
      <vt:lpstr>Patient friendly/ people friendly  transformations</vt:lpstr>
      <vt:lpstr>How an FHC differs from a PHC ?</vt:lpstr>
      <vt:lpstr>FHC- Clinical care</vt:lpstr>
      <vt:lpstr>Components of SWAAS programme for Asthma and COPD</vt:lpstr>
      <vt:lpstr>Aaswasam – the depression management program as on Oct 19 </vt:lpstr>
      <vt:lpstr>Sub Centre Clinics  2-4 PM</vt:lpstr>
      <vt:lpstr>PHC to FHC Transformation status</vt:lpstr>
      <vt:lpstr>PowerPoint Presentation</vt:lpstr>
      <vt:lpstr>PowerPoint Presentation</vt:lpstr>
      <vt:lpstr>PowerPoint Presentation</vt:lpstr>
      <vt:lpstr>FHC Aruvikkara</vt:lpstr>
      <vt:lpstr>FHC Poozhanad</vt:lpstr>
      <vt:lpstr>FHC Amachal</vt:lpstr>
      <vt:lpstr>PowerPoint Presentation</vt:lpstr>
      <vt:lpstr>FHC Kodanad</vt:lpstr>
      <vt:lpstr>FHC kathiroor</vt:lpstr>
      <vt:lpstr>FHC Noolpuzha</vt:lpstr>
      <vt:lpstr>FHC kanchiyar</vt:lpstr>
      <vt:lpstr>PowerPoint Presentation</vt:lpstr>
      <vt:lpstr>PowerPoint Presentation</vt:lpstr>
      <vt:lpstr>HEALTH CARE SERVICE DELIVERY PLAN</vt:lpstr>
      <vt:lpstr>SERVICE PACKAGES</vt:lpstr>
      <vt:lpstr>FAMILY SERVICE PACKAGES</vt:lpstr>
      <vt:lpstr>FAMILY SERVICE PACKAGES</vt:lpstr>
      <vt:lpstr>WARD AND PANCHAYAT PACKAGES</vt:lpstr>
      <vt:lpstr>PRIs &amp; FHCs</vt:lpstr>
      <vt:lpstr>COMMUNITY PARTICIPATION</vt:lpstr>
      <vt:lpstr>Community participation: Arogyasena</vt:lpstr>
      <vt:lpstr>Arogyasena</vt:lpstr>
      <vt:lpstr>Mental health programs under Aardram </vt:lpstr>
      <vt:lpstr>Out reach Institutional services by Staff nurses</vt:lpstr>
      <vt:lpstr>Focused Health Promotion prevention programmes</vt:lpstr>
      <vt:lpstr>PHC to FHC Transformation Process Other managerial mechanisms</vt:lpstr>
      <vt:lpstr>Aardram People’s Campaign</vt:lpstr>
      <vt:lpstr>Enabling Environment in Kerala for CPHC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Aardram Mission</dc:title>
  <dc:creator>Mahesh N</dc:creator>
  <cp:lastModifiedBy>Dr Jagadeesh</cp:lastModifiedBy>
  <cp:revision>131</cp:revision>
  <dcterms:created xsi:type="dcterms:W3CDTF">2019-11-13T12:49:49Z</dcterms:created>
  <dcterms:modified xsi:type="dcterms:W3CDTF">2019-11-16T10:36:02Z</dcterms:modified>
</cp:coreProperties>
</file>