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1" r:id="rId5"/>
    <p:sldId id="258" r:id="rId6"/>
    <p:sldId id="262" r:id="rId7"/>
    <p:sldId id="263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477000" cy="2057400"/>
          </a:xfrm>
        </p:spPr>
        <p:txBody>
          <a:bodyPr>
            <a:normAutofit/>
          </a:bodyPr>
          <a:lstStyle/>
          <a:p>
            <a:r>
              <a:rPr lang="en-US" b="1" dirty="0"/>
              <a:t>Testing and triaging for COVID-19 in children</a:t>
            </a:r>
          </a:p>
        </p:txBody>
      </p:sp>
      <p:pic>
        <p:nvPicPr>
          <p:cNvPr id="6" name="Content Placeholder 5" descr="905312-coronavirus-in-ki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618096"/>
            <a:ext cx="7131756" cy="4011613"/>
          </a:xfrm>
        </p:spPr>
      </p:pic>
      <p:pic>
        <p:nvPicPr>
          <p:cNvPr id="9218" name="Picture 2" descr="https://lh3.googleusercontent.com/1-FN9wHj0dNz_dq5yFHOyEGPGI6jlLNE9QQr3BBwRt4CJAbSWIqqSLHBIZ09DGT5sBoyvWTXeWznvrWXedtKzckeuqXhsDRfJNSh50zEFM_V5yNwy6pILnZkkGIjv5DxzX-A88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219200"/>
          </a:xfrm>
          <a:prstGeom prst="rect">
            <a:avLst/>
          </a:prstGeom>
          <a:noFill/>
        </p:spPr>
      </p:pic>
      <p:pic>
        <p:nvPicPr>
          <p:cNvPr id="9220" name="Picture 4" descr="https://lh5.googleusercontent.com/FVJW2XKxx1-v_vKaW9G2elUETQ7noTgD4AVQYP_NpxWhraqP_CpPAKApMzA_t9swTnVrMg5zq970zyL67kcAxHx2_LD07jeWascz_0Y4UvIbpibLMwPs-ZyvY5y0naaOwgmK5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1194" y="0"/>
            <a:ext cx="1582806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505200"/>
            <a:ext cx="8763000" cy="23622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endParaRPr lang="en-US" sz="1800" dirty="0"/>
          </a:p>
          <a:p>
            <a:r>
              <a:rPr lang="en-US" sz="2400" dirty="0"/>
              <a:t>Admission criteria in different types of health facilities:</a:t>
            </a:r>
          </a:p>
          <a:p>
            <a:r>
              <a:rPr lang="en-US" sz="2400" dirty="0"/>
              <a:t>Based on these criteria, patients can be categorized as mild, moderate or severe.</a:t>
            </a:r>
          </a:p>
          <a:p>
            <a:r>
              <a:rPr lang="en-US" sz="2400" dirty="0"/>
              <a:t>The mild cases are then referred to COVID Care Centre or home isolation. </a:t>
            </a:r>
          </a:p>
          <a:p>
            <a:r>
              <a:rPr lang="en-US" sz="2400" dirty="0"/>
              <a:t>Pediatric cases screened with moderate and severe symptoms should be referred to higher facilities (DCHC or DCH). </a:t>
            </a:r>
          </a:p>
        </p:txBody>
      </p:sp>
      <p:pic>
        <p:nvPicPr>
          <p:cNvPr id="4" name="Picture 3" descr="Bengaluru-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4495800" cy="281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9200" y="609600"/>
            <a:ext cx="3581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/>
              <a:t>COVID-19 Care Centre (CCC) – </a:t>
            </a:r>
            <a:r>
              <a:rPr lang="en-US" sz="2000" dirty="0"/>
              <a:t>Mild or asymptomatic cases in case home isolation is not possible</a:t>
            </a:r>
          </a:p>
          <a:p>
            <a:pPr>
              <a:buFont typeface="Wingdings" pitchFamily="2" charset="2"/>
              <a:buChar char="ü"/>
            </a:pPr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000" b="1" dirty="0"/>
              <a:t>Dedicated COVID-19 Health Centre (DCHC) – </a:t>
            </a:r>
            <a:r>
              <a:rPr lang="en-US" sz="2000" dirty="0"/>
              <a:t>Moderate cases </a:t>
            </a:r>
          </a:p>
          <a:p>
            <a:pPr>
              <a:buFont typeface="Wingdings" pitchFamily="2" charset="2"/>
              <a:buChar char="ü"/>
            </a:pPr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000" b="1" dirty="0"/>
              <a:t>Dedicated COVID-19 Hospital (DCH) – </a:t>
            </a:r>
            <a:r>
              <a:rPr lang="en-US" sz="2000" dirty="0"/>
              <a:t>Severe Cases</a:t>
            </a:r>
          </a:p>
          <a:p>
            <a:endParaRPr lang="en-IN" dirty="0"/>
          </a:p>
        </p:txBody>
      </p:sp>
      <p:pic>
        <p:nvPicPr>
          <p:cNvPr id="5" name="Picture 2" descr="https://lh3.googleusercontent.com/1-FN9wHj0dNz_dq5yFHOyEGPGI6jlLNE9QQr3BBwRt4CJAbSWIqqSLHBIZ09DGT5sBoyvWTXeWznvrWXedtKzckeuqXhsDRfJNSh50zEFM_V5yNwy6pILnZkkGIjv5DxzX-A88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5671"/>
            <a:ext cx="990600" cy="932329"/>
          </a:xfrm>
          <a:prstGeom prst="rect">
            <a:avLst/>
          </a:prstGeom>
          <a:noFill/>
        </p:spPr>
      </p:pic>
      <p:pic>
        <p:nvPicPr>
          <p:cNvPr id="6" name="Picture 4" descr="https://lh5.googleusercontent.com/FVJW2XKxx1-v_vKaW9G2elUETQ7noTgD4AVQYP_NpxWhraqP_CpPAKApMzA_t9swTnVrMg5zq970zyL67kcAxHx2_LD07jeWascz_0Y4UvIbpibLMwPs-ZyvY5y0naaOwgmK5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933550"/>
            <a:ext cx="1371600" cy="924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DC8E-D2EE-40ED-BFDC-0690C828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AC905E-268B-4EF0-985B-30145FC0D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9" t="41411" r="31273" b="25824"/>
          <a:stretch/>
        </p:blipFill>
        <p:spPr>
          <a:xfrm>
            <a:off x="228600" y="274638"/>
            <a:ext cx="8763000" cy="6507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s://lh3.googleusercontent.com/1-FN9wHj0dNz_dq5yFHOyEGPGI6jlLNE9QQr3BBwRt4CJAbSWIqqSLHBIZ09DGT5sBoyvWTXeWznvrWXedtKzckeuqXhsDRfJNSh50zEFM_V5yNwy6pILnZkkGIjv5DxzX-A88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932329"/>
          </a:xfrm>
          <a:prstGeom prst="rect">
            <a:avLst/>
          </a:prstGeom>
          <a:noFill/>
        </p:spPr>
      </p:pic>
      <p:pic>
        <p:nvPicPr>
          <p:cNvPr id="6" name="Picture 4" descr="https://lh5.googleusercontent.com/FVJW2XKxx1-v_vKaW9G2elUETQ7noTgD4AVQYP_NpxWhraqP_CpPAKApMzA_t9swTnVrMg5zq970zyL67kcAxHx2_LD07jeWascz_0Y4UvIbpibLMwPs-ZyvY5y0naaOwgmK5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71600" cy="924449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218D9D-D731-4E85-80AF-27D316421394}"/>
              </a:ext>
            </a:extLst>
          </p:cNvPr>
          <p:cNvSpPr/>
          <p:nvPr/>
        </p:nvSpPr>
        <p:spPr>
          <a:xfrm>
            <a:off x="2438400" y="4800600"/>
            <a:ext cx="6248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 flag sign: </a:t>
            </a:r>
          </a:p>
          <a:p>
            <a:pPr algn="ctr"/>
            <a:r>
              <a:rPr lang="en-US" dirty="0"/>
              <a:t>Rapid breathing, SpO2&lt;94%, fever&gt;3 days, lethargy,/ drowsiness, poor feeding</a:t>
            </a:r>
          </a:p>
        </p:txBody>
      </p:sp>
    </p:spTree>
    <p:extLst>
      <p:ext uri="{BB962C8B-B14F-4D97-AF65-F5344CB8AC3E}">
        <p14:creationId xmlns:p14="http://schemas.microsoft.com/office/powerpoint/2010/main" val="98347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Triaging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 deciding the level of care of children with COVID-19</a:t>
            </a:r>
          </a:p>
          <a:p>
            <a:r>
              <a:rPr lang="en-US" dirty="0"/>
              <a:t>Triaging involves two stages –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at the entrance/ screening facility/ 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other at the holding area before entering into the isolation ward/rooms.</a:t>
            </a:r>
          </a:p>
          <a:p>
            <a:r>
              <a:rPr lang="en-US" dirty="0"/>
              <a:t>Screening + detailed evaluation</a:t>
            </a:r>
          </a:p>
        </p:txBody>
      </p:sp>
      <p:pic>
        <p:nvPicPr>
          <p:cNvPr id="4" name="Picture 4" descr="https://lh5.googleusercontent.com/FVJW2XKxx1-v_vKaW9G2elUETQ7noTgD4AVQYP_NpxWhraqP_CpPAKApMzA_t9swTnVrMg5zq970zyL67kcAxHx2_LD07jeWascz_0Y4UvIbpibLMwPs-ZyvY5y0naaOwgmK5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933550"/>
            <a:ext cx="1371600" cy="924449"/>
          </a:xfrm>
          <a:prstGeom prst="rect">
            <a:avLst/>
          </a:prstGeom>
          <a:noFill/>
        </p:spPr>
      </p:pic>
      <p:pic>
        <p:nvPicPr>
          <p:cNvPr id="5" name="Picture 2" descr="https://lh3.googleusercontent.com/1-FN9wHj0dNz_dq5yFHOyEGPGI6jlLNE9QQr3BBwRt4CJAbSWIqqSLHBIZ09DGT5sBoyvWTXeWznvrWXedtKzckeuqXhsDRfJNSh50zEFM_V5yNwy6pILnZkkGIjv5DxzX-A88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5671"/>
            <a:ext cx="990600" cy="932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3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/>
              <a:t>Triaging - 1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838200"/>
            <a:ext cx="1676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Referred from CCC/DCHC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133600" y="1295400"/>
            <a:ext cx="1219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914400"/>
            <a:ext cx="3048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Patient with COVID like symptoms/ asymptomatic / in contact with COVID positive patient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43800" y="990600"/>
            <a:ext cx="1600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Walk in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6400800" y="1219200"/>
            <a:ext cx="1143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800600" y="26670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86200" y="28956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Entrance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2400" y="37338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Waiting line 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800600" y="33528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800600" y="41148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2000" y="4343400"/>
            <a:ext cx="78486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Triage-1 ( Screening for COVID-19)</a:t>
            </a:r>
          </a:p>
        </p:txBody>
      </p:sp>
      <p:sp>
        <p:nvSpPr>
          <p:cNvPr id="18" name="Left-Right-Up Arrow 17"/>
          <p:cNvSpPr/>
          <p:nvPr/>
        </p:nvSpPr>
        <p:spPr>
          <a:xfrm rot="10800000">
            <a:off x="2895600" y="5181600"/>
            <a:ext cx="3886200" cy="5334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34200" y="5105400"/>
            <a:ext cx="1981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COVID positive or symptomatic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400" y="5181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Non-COVID </a:t>
            </a:r>
          </a:p>
          <a:p>
            <a:pPr algn="ctr"/>
            <a:r>
              <a:rPr lang="en-US" dirty="0"/>
              <a:t>Essential services 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724400" y="48768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10000" y="5715000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Asymptomatic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4724400" y="60960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33800" y="6477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2593705-E121-4DEE-83EF-0BF0CB831187}"/>
              </a:ext>
            </a:extLst>
          </p:cNvPr>
          <p:cNvSpPr/>
          <p:nvPr/>
        </p:nvSpPr>
        <p:spPr>
          <a:xfrm>
            <a:off x="7848600" y="5867400"/>
            <a:ext cx="3048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5" name="Picture 2" descr="https://lh3.googleusercontent.com/1-FN9wHj0dNz_dq5yFHOyEGPGI6jlLNE9QQr3BBwRt4CJAbSWIqqSLHBIZ09DGT5sBoyvWTXeWznvrWXedtKzckeuqXhsDRfJNSh50zEFM_V5yNwy6pILnZkkGIjv5DxzX-A88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" cy="717176"/>
          </a:xfrm>
          <a:prstGeom prst="rect">
            <a:avLst/>
          </a:prstGeom>
          <a:noFill/>
        </p:spPr>
      </p:pic>
      <p:pic>
        <p:nvPicPr>
          <p:cNvPr id="26" name="Picture 4" descr="https://lh5.googleusercontent.com/FVJW2XKxx1-v_vKaW9G2elUETQ7noTgD4AVQYP_NpxWhraqP_CpPAKApMzA_t9swTnVrMg5zq970zyL67kcAxHx2_LD07jeWascz_0Y4UvIbpibLMwPs-ZyvY5y0naaOwgmK5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"/>
            <a:ext cx="990600" cy="667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685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Triaging - 2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1447800"/>
            <a:ext cx="9906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Awaited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1447800"/>
            <a:ext cx="1143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00" y="2209800"/>
            <a:ext cx="1066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Positive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5940" y="1447800"/>
            <a:ext cx="10668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600203"/>
            <a:ext cx="1043940" cy="7619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2133600"/>
            <a:ext cx="44196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Triage 2( clinical triage to assess the severity)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2819400"/>
            <a:ext cx="10668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Severe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67400" y="3124200"/>
            <a:ext cx="12192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Moderate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01000" y="2819400"/>
            <a:ext cx="99060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0" y="4191000"/>
            <a:ext cx="3124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Admission to dedicated Pediatric COVID ward/ICU/HUD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91400" y="42291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Isolation Ward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0" y="5867400"/>
            <a:ext cx="32766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CCC/Quarantine facility / Home quarantine 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80106" y="55626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no beds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3429000" y="18288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953000" y="1828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-Up Arrow 24"/>
          <p:cNvSpPr/>
          <p:nvPr/>
        </p:nvSpPr>
        <p:spPr>
          <a:xfrm rot="10800000">
            <a:off x="5105400" y="2895600"/>
            <a:ext cx="2971800" cy="2286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4572000" y="3200400"/>
            <a:ext cx="152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6248400" y="35052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 flipV="1">
            <a:off x="1360170" y="1600203"/>
            <a:ext cx="457200" cy="114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/>
            <a:stCxn id="11" idx="2"/>
          </p:cNvCxnSpPr>
          <p:nvPr/>
        </p:nvCxnSpPr>
        <p:spPr>
          <a:xfrm flipH="1">
            <a:off x="685800" y="2362200"/>
            <a:ext cx="6477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76800" y="63246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H="1" flipV="1">
            <a:off x="8527551" y="4818580"/>
            <a:ext cx="6849" cy="1506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7" idx="0"/>
          </p:cNvCxnSpPr>
          <p:nvPr/>
        </p:nvCxnSpPr>
        <p:spPr>
          <a:xfrm flipV="1">
            <a:off x="8001000" y="30861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5800" y="63246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58E6F03-CFC9-46A6-A5BF-EE17D5A2A47B}"/>
              </a:ext>
            </a:extLst>
          </p:cNvPr>
          <p:cNvSpPr/>
          <p:nvPr/>
        </p:nvSpPr>
        <p:spPr>
          <a:xfrm>
            <a:off x="2590800" y="8001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</a:t>
            </a:r>
          </a:p>
        </p:txBody>
      </p:sp>
      <p:sp>
        <p:nvSpPr>
          <p:cNvPr id="30" name="Down Arrow 23">
            <a:extLst>
              <a:ext uri="{FF2B5EF4-FFF2-40B4-BE49-F238E27FC236}">
                <a16:creationId xmlns:a16="http://schemas.microsoft.com/office/drawing/2014/main" id="{F1762F2B-31C2-4205-B0EB-F419A1FBA1E1}"/>
              </a:ext>
            </a:extLst>
          </p:cNvPr>
          <p:cNvSpPr/>
          <p:nvPr/>
        </p:nvSpPr>
        <p:spPr>
          <a:xfrm rot="16200000">
            <a:off x="4281703" y="2149128"/>
            <a:ext cx="191527" cy="389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23">
            <a:extLst>
              <a:ext uri="{FF2B5EF4-FFF2-40B4-BE49-F238E27FC236}">
                <a16:creationId xmlns:a16="http://schemas.microsoft.com/office/drawing/2014/main" id="{E9074D46-E442-4CCC-96F9-6831DAA00776}"/>
              </a:ext>
            </a:extLst>
          </p:cNvPr>
          <p:cNvSpPr/>
          <p:nvPr/>
        </p:nvSpPr>
        <p:spPr>
          <a:xfrm>
            <a:off x="6309682" y="2590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 descr="https://lh3.googleusercontent.com/1-FN9wHj0dNz_dq5yFHOyEGPGI6jlLNE9QQr3BBwRt4CJAbSWIqqSLHBIZ09DGT5sBoyvWTXeWznvrWXedtKzckeuqXhsDRfJNSh50zEFM_V5yNwy6pILnZkkGIjv5DxzX-A88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" cy="717176"/>
          </a:xfrm>
          <a:prstGeom prst="rect">
            <a:avLst/>
          </a:prstGeom>
          <a:noFill/>
        </p:spPr>
      </p:pic>
      <p:pic>
        <p:nvPicPr>
          <p:cNvPr id="34" name="Picture 4" descr="https://lh5.googleusercontent.com/FVJW2XKxx1-v_vKaW9G2elUETQ7noTgD4AVQYP_NpxWhraqP_CpPAKApMzA_t9swTnVrMg5zq970zyL67kcAxHx2_LD07jeWascz_0Y4UvIbpibLMwPs-ZyvY5y0naaOwgmK5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"/>
            <a:ext cx="990600" cy="667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988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88EC-2AD2-46FF-9595-93BA59E6FE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2286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Initial Screening and Triage 1 at the health facility</a:t>
            </a:r>
            <a:br>
              <a:rPr lang="en-US" sz="4400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142D3-3D1E-42D5-8261-A479D69632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200" dirty="0"/>
              <a:t>1) </a:t>
            </a:r>
            <a:r>
              <a:rPr lang="en-US" sz="3200" u="sng" dirty="0"/>
              <a:t>At entry gate </a:t>
            </a:r>
          </a:p>
          <a:p>
            <a:pPr lvl="1"/>
            <a:r>
              <a:rPr lang="en-US" dirty="0"/>
              <a:t>Screening the patient by trained personnel with PPE</a:t>
            </a:r>
          </a:p>
          <a:p>
            <a:pPr lvl="1"/>
            <a:r>
              <a:rPr lang="en-US" dirty="0"/>
              <a:t>Temperature recording</a:t>
            </a:r>
          </a:p>
          <a:p>
            <a:pPr lvl="1"/>
            <a:r>
              <a:rPr lang="en-US" dirty="0"/>
              <a:t>SpO2 using finger pulse oximeter</a:t>
            </a:r>
          </a:p>
          <a:p>
            <a:pPr lvl="1"/>
            <a:r>
              <a:rPr lang="en-US" dirty="0"/>
              <a:t>History of contact with COVID-19 or with any symptomatic person</a:t>
            </a:r>
          </a:p>
          <a:p>
            <a:pPr marL="457200" lvl="1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Patients with low SpO2 (&lt;94%)- </a:t>
            </a:r>
          </a:p>
          <a:p>
            <a:pPr marL="457200" lvl="1" indent="0" algn="ctr">
              <a:buNone/>
            </a:pPr>
            <a:r>
              <a:rPr lang="en-US" b="1" dirty="0">
                <a:highlight>
                  <a:srgbClr val="FFFF00"/>
                </a:highlight>
              </a:rPr>
              <a:t>Immediate oxygen support</a:t>
            </a:r>
            <a:r>
              <a:rPr lang="en-US" dirty="0">
                <a:highlight>
                  <a:srgbClr val="FFFF00"/>
                </a:highlight>
              </a:rPr>
              <a:t> in the triage area.</a:t>
            </a:r>
          </a:p>
          <a:p>
            <a:pPr>
              <a:buNone/>
            </a:pPr>
            <a:r>
              <a:rPr lang="en-US" sz="3200" dirty="0"/>
              <a:t>2) </a:t>
            </a:r>
            <a:r>
              <a:rPr lang="en-US" sz="3200" u="sng" dirty="0"/>
              <a:t>Attendants and patients beyond 5 years of age group</a:t>
            </a:r>
          </a:p>
          <a:p>
            <a:r>
              <a:rPr lang="en-US" sz="3200" dirty="0"/>
              <a:t>wear mask</a:t>
            </a:r>
          </a:p>
          <a:p>
            <a:r>
              <a:rPr lang="en-US" sz="3200" dirty="0"/>
              <a:t>follow hand hygiene</a:t>
            </a:r>
          </a:p>
          <a:p>
            <a:r>
              <a:rPr lang="en-US" dirty="0"/>
              <a:t>Social distancing- </a:t>
            </a:r>
            <a:r>
              <a:rPr lang="en-US" sz="3200" dirty="0"/>
              <a:t>at least 1- meter distance</a:t>
            </a:r>
          </a:p>
          <a:p>
            <a:pPr marL="0" indent="0">
              <a:buNone/>
            </a:pPr>
            <a:r>
              <a:rPr lang="en-US" sz="3200" dirty="0"/>
              <a:t>to be maintained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F9B67-CF8D-4CC6-A26E-55E1922068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4457700"/>
            <a:ext cx="2362200" cy="2362200"/>
          </a:xfrm>
          <a:prstGeom prst="rect">
            <a:avLst/>
          </a:prstGeom>
        </p:spPr>
      </p:pic>
      <p:pic>
        <p:nvPicPr>
          <p:cNvPr id="6" name="Picture 4" descr="https://lh5.googleusercontent.com/FVJW2XKxx1-v_vKaW9G2elUETQ7noTgD4AVQYP_NpxWhraqP_CpPAKApMzA_t9swTnVrMg5zq970zyL67kcAxHx2_LD07jeWascz_0Y4UvIbpibLMwPs-ZyvY5y0naaOwgmK5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"/>
            <a:ext cx="990600" cy="667658"/>
          </a:xfrm>
          <a:prstGeom prst="rect">
            <a:avLst/>
          </a:prstGeom>
          <a:noFill/>
        </p:spPr>
      </p:pic>
      <p:pic>
        <p:nvPicPr>
          <p:cNvPr id="7" name="Picture 2" descr="https://lh3.googleusercontent.com/1-FN9wHj0dNz_dq5yFHOyEGPGI6jlLNE9QQr3BBwRt4CJAbSWIqqSLHBIZ09DGT5sBoyvWTXeWznvrWXedtKzckeuqXhsDRfJNSh50zEFM_V5yNwy6pILnZkkGIjv5DxzX-A88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90600" cy="71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74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8D216D-1AC5-4E85-B38B-D9214E8F4DC7}"/>
              </a:ext>
            </a:extLst>
          </p:cNvPr>
          <p:cNvCxnSpPr>
            <a:cxnSpLocks/>
          </p:cNvCxnSpPr>
          <p:nvPr/>
        </p:nvCxnSpPr>
        <p:spPr>
          <a:xfrm flipH="1">
            <a:off x="1371600" y="2135707"/>
            <a:ext cx="657118" cy="170943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DC7C61A-97FB-47C0-9B89-FBB28CF8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Triage 2</a:t>
            </a:r>
            <a:br>
              <a:rPr lang="en-US" sz="4400" b="1" dirty="0"/>
            </a:br>
            <a:r>
              <a:rPr lang="en-US" sz="4400" u="sng" dirty="0"/>
              <a:t>Undertaken by attending doctor</a:t>
            </a:r>
            <a:br>
              <a:rPr lang="en-US" sz="4400" b="1" dirty="0"/>
            </a:b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7607B7-37E0-4582-B96C-4CF93C3F2136}"/>
              </a:ext>
            </a:extLst>
          </p:cNvPr>
          <p:cNvSpPr/>
          <p:nvPr/>
        </p:nvSpPr>
        <p:spPr>
          <a:xfrm>
            <a:off x="609600" y="1417638"/>
            <a:ext cx="2819400" cy="792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Moderate</a:t>
            </a:r>
            <a:r>
              <a:rPr lang="en-US" sz="2400" dirty="0"/>
              <a:t> </a:t>
            </a:r>
            <a:r>
              <a:rPr lang="en-US" sz="2400" b="1" dirty="0"/>
              <a:t>symptoms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CA43F6-481F-4E4F-870F-FF2207072DB5}"/>
              </a:ext>
            </a:extLst>
          </p:cNvPr>
          <p:cNvSpPr/>
          <p:nvPr/>
        </p:nvSpPr>
        <p:spPr>
          <a:xfrm>
            <a:off x="6167919" y="1579851"/>
            <a:ext cx="1676400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Severe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A76757-19E8-40DD-9CF6-EC0507AA5E5B}"/>
              </a:ext>
            </a:extLst>
          </p:cNvPr>
          <p:cNvSpPr/>
          <p:nvPr/>
        </p:nvSpPr>
        <p:spPr>
          <a:xfrm>
            <a:off x="152400" y="3845145"/>
            <a:ext cx="1380162" cy="4018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Positive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681B9A-A4BA-470F-95AB-46315ED605EA}"/>
              </a:ext>
            </a:extLst>
          </p:cNvPr>
          <p:cNvSpPr/>
          <p:nvPr/>
        </p:nvSpPr>
        <p:spPr>
          <a:xfrm>
            <a:off x="2589088" y="3780075"/>
            <a:ext cx="1219201" cy="4669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Negative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87D2DA-FA32-4A3A-92FC-983FE3EF91CB}"/>
              </a:ext>
            </a:extLst>
          </p:cNvPr>
          <p:cNvSpPr txBox="1"/>
          <p:nvPr/>
        </p:nvSpPr>
        <p:spPr>
          <a:xfrm>
            <a:off x="152400" y="4999166"/>
            <a:ext cx="1532562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DCH/ DCHC for</a:t>
            </a:r>
          </a:p>
          <a:p>
            <a:r>
              <a:rPr lang="en-US" sz="2000" dirty="0"/>
              <a:t> advance care. 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B84D1C-D43A-4589-BDCA-3A0BC99E6D3D}"/>
              </a:ext>
            </a:extLst>
          </p:cNvPr>
          <p:cNvSpPr txBox="1"/>
          <p:nvPr/>
        </p:nvSpPr>
        <p:spPr>
          <a:xfrm>
            <a:off x="1905000" y="5117196"/>
            <a:ext cx="2819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provide non- COVID-19 </a:t>
            </a:r>
          </a:p>
          <a:p>
            <a:r>
              <a:rPr lang="en-US" sz="2000" dirty="0"/>
              <a:t>essential services</a:t>
            </a:r>
            <a:endParaRPr lang="en-I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2C8894-D302-47CA-9FE6-823C934BEEDB}"/>
              </a:ext>
            </a:extLst>
          </p:cNvPr>
          <p:cNvSpPr txBox="1"/>
          <p:nvPr/>
        </p:nvSpPr>
        <p:spPr>
          <a:xfrm>
            <a:off x="5484259" y="3072540"/>
            <a:ext cx="3344238" cy="1631216"/>
          </a:xfrm>
          <a:prstGeom prst="rect">
            <a:avLst/>
          </a:prstGeom>
          <a:solidFill>
            <a:srgbClr val="E3779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emergency</a:t>
            </a:r>
            <a:r>
              <a:rPr lang="en-US" sz="2000" dirty="0"/>
              <a:t> should be equipped </a:t>
            </a:r>
          </a:p>
          <a:p>
            <a:r>
              <a:rPr lang="en-US" sz="2000" dirty="0"/>
              <a:t> </a:t>
            </a:r>
            <a:r>
              <a:rPr lang="en-US" sz="2000" b="1" dirty="0"/>
              <a:t>ventilator support</a:t>
            </a:r>
            <a:r>
              <a:rPr lang="en-US" sz="2000" dirty="0"/>
              <a:t>, access to</a:t>
            </a:r>
          </a:p>
          <a:p>
            <a:r>
              <a:rPr lang="en-US" sz="2000" dirty="0"/>
              <a:t> </a:t>
            </a:r>
            <a:r>
              <a:rPr lang="en-US" sz="2000" b="1" dirty="0"/>
              <a:t>oxygen support</a:t>
            </a:r>
            <a:r>
              <a:rPr lang="en-US" sz="2000" dirty="0"/>
              <a:t> and </a:t>
            </a:r>
          </a:p>
          <a:p>
            <a:r>
              <a:rPr lang="en-US" sz="2000" dirty="0"/>
              <a:t>multipara monitors </a:t>
            </a:r>
            <a:endParaRPr lang="en-IN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AA648F-084F-45A3-B307-588E87BE888F}"/>
              </a:ext>
            </a:extLst>
          </p:cNvPr>
          <p:cNvSpPr txBox="1"/>
          <p:nvPr/>
        </p:nvSpPr>
        <p:spPr>
          <a:xfrm>
            <a:off x="5291618" y="5501916"/>
            <a:ext cx="3429000" cy="1015663"/>
          </a:xfrm>
          <a:prstGeom prst="rect">
            <a:avLst/>
          </a:prstGeom>
          <a:solidFill>
            <a:srgbClr val="E3779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After stabilization in Emergency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</a:p>
          <a:p>
            <a:r>
              <a:rPr lang="en-US" sz="2000" dirty="0"/>
              <a:t>shift to </a:t>
            </a:r>
            <a:r>
              <a:rPr lang="en-US" sz="2000" dirty="0" err="1"/>
              <a:t>paediatric</a:t>
            </a:r>
            <a:r>
              <a:rPr lang="en-US" sz="2000" dirty="0"/>
              <a:t> ICU</a:t>
            </a:r>
            <a:endParaRPr lang="en-IN" sz="2000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64A27B9-0B43-4D03-B3A5-0DA2BB495E65}"/>
              </a:ext>
            </a:extLst>
          </p:cNvPr>
          <p:cNvSpPr/>
          <p:nvPr/>
        </p:nvSpPr>
        <p:spPr>
          <a:xfrm>
            <a:off x="604463" y="4283552"/>
            <a:ext cx="300519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C082DE-757C-43BB-BDD6-6EC88431E8AC}"/>
              </a:ext>
            </a:extLst>
          </p:cNvPr>
          <p:cNvCxnSpPr/>
          <p:nvPr/>
        </p:nvCxnSpPr>
        <p:spPr>
          <a:xfrm>
            <a:off x="6781800" y="4662595"/>
            <a:ext cx="0" cy="80854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F697108-D0B7-40DF-8FED-2D5FC4563F23}"/>
              </a:ext>
            </a:extLst>
          </p:cNvPr>
          <p:cNvSpPr/>
          <p:nvPr/>
        </p:nvSpPr>
        <p:spPr>
          <a:xfrm>
            <a:off x="6855859" y="2297920"/>
            <a:ext cx="300519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3BE4DAF3-F9B1-4A05-8E51-3E0164EAB054}"/>
              </a:ext>
            </a:extLst>
          </p:cNvPr>
          <p:cNvSpPr/>
          <p:nvPr/>
        </p:nvSpPr>
        <p:spPr>
          <a:xfrm>
            <a:off x="3141324" y="4362827"/>
            <a:ext cx="300519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E9927D-A80B-4EB7-8800-80A9FA084487}"/>
              </a:ext>
            </a:extLst>
          </p:cNvPr>
          <p:cNvCxnSpPr>
            <a:cxnSpLocks/>
          </p:cNvCxnSpPr>
          <p:nvPr/>
        </p:nvCxnSpPr>
        <p:spPr>
          <a:xfrm>
            <a:off x="2181118" y="2288107"/>
            <a:ext cx="88614" cy="180232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FD2607-EB9D-4C41-8190-6FCCAD06A01E}"/>
              </a:ext>
            </a:extLst>
          </p:cNvPr>
          <p:cNvSpPr txBox="1"/>
          <p:nvPr/>
        </p:nvSpPr>
        <p:spPr>
          <a:xfrm>
            <a:off x="152400" y="2297796"/>
            <a:ext cx="4572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shifted to the yellow/ orange area where COVID-19 testing is done (if not tested earlier). </a:t>
            </a:r>
            <a:endParaRPr lang="en-IN" sz="2000" dirty="0"/>
          </a:p>
        </p:txBody>
      </p:sp>
      <p:pic>
        <p:nvPicPr>
          <p:cNvPr id="18" name="Picture 2" descr="https://lh3.googleusercontent.com/1-FN9wHj0dNz_dq5yFHOyEGPGI6jlLNE9QQr3BBwRt4CJAbSWIqqSLHBIZ09DGT5sBoyvWTXeWznvrWXedtKzckeuqXhsDRfJNSh50zEFM_V5yNwy6pILnZkkGIjv5DxzX-A88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838199"/>
          </a:xfrm>
          <a:prstGeom prst="rect">
            <a:avLst/>
          </a:prstGeom>
          <a:noFill/>
        </p:spPr>
      </p:pic>
      <p:pic>
        <p:nvPicPr>
          <p:cNvPr id="20" name="Picture 4" descr="https://lh5.googleusercontent.com/FVJW2XKxx1-v_vKaW9G2elUETQ7noTgD4AVQYP_NpxWhraqP_CpPAKApMzA_t9swTnVrMg5zq970zyL67kcAxHx2_LD07jeWascz_0Y4UvIbpibLMwPs-ZyvY5y0naaOwgmK5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"/>
            <a:ext cx="990600" cy="667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24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42268-B287-4B7E-BD82-678BB19043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569"/>
          <a:stretch/>
        </p:blipFill>
        <p:spPr>
          <a:xfrm>
            <a:off x="0" y="838200"/>
            <a:ext cx="9144000" cy="586740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lh3.googleusercontent.com/1-FN9wHj0dNz_dq5yFHOyEGPGI6jlLNE9QQr3BBwRt4CJAbSWIqqSLHBIZ09DGT5sBoyvWTXeWznvrWXedtKzckeuqXhsDRfJNSh50zEFM_V5yNwy6pILnZkkGIjv5DxzX-A88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838199"/>
          </a:xfrm>
          <a:prstGeom prst="rect">
            <a:avLst/>
          </a:prstGeom>
          <a:noFill/>
        </p:spPr>
      </p:pic>
      <p:pic>
        <p:nvPicPr>
          <p:cNvPr id="13" name="Picture 4" descr="https://lh5.googleusercontent.com/FVJW2XKxx1-v_vKaW9G2elUETQ7noTgD4AVQYP_NpxWhraqP_CpPAKApMzA_t9swTnVrMg5zq970zyL67kcAxHx2_LD07jeWascz_0Y4UvIbpibLMwPs-ZyvY5y0naaOwgmK5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"/>
            <a:ext cx="990600" cy="667658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B98147-5A73-4DA1-9A64-3D78E8AFFF59}"/>
              </a:ext>
            </a:extLst>
          </p:cNvPr>
          <p:cNvSpPr/>
          <p:nvPr/>
        </p:nvSpPr>
        <p:spPr>
          <a:xfrm>
            <a:off x="3657600" y="1981200"/>
            <a:ext cx="1524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C75290-079B-4E18-84E9-BD2F6599D2D2}"/>
              </a:ext>
            </a:extLst>
          </p:cNvPr>
          <p:cNvSpPr/>
          <p:nvPr/>
        </p:nvSpPr>
        <p:spPr>
          <a:xfrm>
            <a:off x="3041754" y="3657600"/>
            <a:ext cx="768246" cy="207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D31A68-418E-46C5-8B5E-FE82D14C8C5D}"/>
              </a:ext>
            </a:extLst>
          </p:cNvPr>
          <p:cNvSpPr/>
          <p:nvPr/>
        </p:nvSpPr>
        <p:spPr>
          <a:xfrm>
            <a:off x="1524000" y="3886200"/>
            <a:ext cx="1143000" cy="207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DC309D-3D5C-4D90-A1F4-79BB97BD9C25}"/>
              </a:ext>
            </a:extLst>
          </p:cNvPr>
          <p:cNvSpPr/>
          <p:nvPr/>
        </p:nvSpPr>
        <p:spPr>
          <a:xfrm>
            <a:off x="2349163" y="5334000"/>
            <a:ext cx="692591" cy="207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B7F601-7C23-4DC9-A43D-588DCE20EC30}"/>
              </a:ext>
            </a:extLst>
          </p:cNvPr>
          <p:cNvCxnSpPr/>
          <p:nvPr/>
        </p:nvCxnSpPr>
        <p:spPr>
          <a:xfrm>
            <a:off x="2126518" y="5778795"/>
            <a:ext cx="47314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4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403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Testing and triaging for COVID-19 in children</vt:lpstr>
      <vt:lpstr>PowerPoint Presentation</vt:lpstr>
      <vt:lpstr>PowerPoint Presentation</vt:lpstr>
      <vt:lpstr>Triaging</vt:lpstr>
      <vt:lpstr>PowerPoint Presentation</vt:lpstr>
      <vt:lpstr>PowerPoint Presentation</vt:lpstr>
      <vt:lpstr>Initial Screening and Triage 1 at the health facility </vt:lpstr>
      <vt:lpstr>Triage 2 Undertaken by attending doctor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for COVID 19 in children and triaging Formats for triaging</dc:title>
  <dc:creator>hp</dc:creator>
  <cp:lastModifiedBy>hp</cp:lastModifiedBy>
  <cp:revision>116</cp:revision>
  <dcterms:created xsi:type="dcterms:W3CDTF">2006-08-16T00:00:00Z</dcterms:created>
  <dcterms:modified xsi:type="dcterms:W3CDTF">2021-07-02T09:11:22Z</dcterms:modified>
</cp:coreProperties>
</file>