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2"/>
  </p:notesMasterIdLst>
  <p:sldIdLst>
    <p:sldId id="263" r:id="rId2"/>
    <p:sldId id="276" r:id="rId3"/>
    <p:sldId id="256" r:id="rId4"/>
    <p:sldId id="285" r:id="rId5"/>
    <p:sldId id="268" r:id="rId6"/>
    <p:sldId id="286" r:id="rId7"/>
    <p:sldId id="274" r:id="rId8"/>
    <p:sldId id="287" r:id="rId9"/>
    <p:sldId id="269" r:id="rId10"/>
    <p:sldId id="257" r:id="rId11"/>
    <p:sldId id="288" r:id="rId12"/>
    <p:sldId id="258" r:id="rId13"/>
    <p:sldId id="275" r:id="rId14"/>
    <p:sldId id="291" r:id="rId15"/>
    <p:sldId id="270" r:id="rId16"/>
    <p:sldId id="265" r:id="rId17"/>
    <p:sldId id="273" r:id="rId18"/>
    <p:sldId id="292" r:id="rId19"/>
    <p:sldId id="271" r:id="rId20"/>
    <p:sldId id="289" r:id="rId21"/>
    <p:sldId id="272" r:id="rId22"/>
    <p:sldId id="293" r:id="rId23"/>
    <p:sldId id="277" r:id="rId24"/>
    <p:sldId id="281" r:id="rId25"/>
    <p:sldId id="279" r:id="rId26"/>
    <p:sldId id="280" r:id="rId27"/>
    <p:sldId id="290" r:id="rId28"/>
    <p:sldId id="261" r:id="rId29"/>
    <p:sldId id="283" r:id="rId30"/>
    <p:sldId id="26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6F00"/>
    <a:srgbClr val="FFCC00"/>
    <a:srgbClr val="F58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COVID19 cases - age distribution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307190822177687"/>
          <c:y val="0.20553062843014092"/>
          <c:w val="0.5284498507227201"/>
          <c:h val="0.632361537699395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COVID19 cases - age dsitribution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69-49E2-AE35-8A6CF5BC50F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69-49E2-AE35-8A6CF5BC50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69-49E2-AE35-8A6CF5BC50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69-49E2-AE35-8A6CF5BC50F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E69-49E2-AE35-8A6CF5BC50F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E69-49E2-AE35-8A6CF5BC50F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E69-49E2-AE35-8A6CF5BC50F2}"/>
              </c:ext>
            </c:extLst>
          </c:dPt>
          <c:dLbls>
            <c:dLbl>
              <c:idx val="0"/>
              <c:layout>
                <c:manualLayout>
                  <c:x val="2.6679245777721804E-2"/>
                  <c:y val="-9.5566784460076916E-3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E69-49E2-AE35-8A6CF5BC50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0042454499811297E-4"/>
                  <c:y val="1.7693230731970429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E69-49E2-AE35-8A6CF5BC50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650020850943248E-3"/>
                  <c:y val="2.87585106006474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E69-49E2-AE35-8A6CF5BC50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0-10 years</c:v>
                </c:pt>
                <c:pt idx="1">
                  <c:v>11-20 years</c:v>
                </c:pt>
                <c:pt idx="2">
                  <c:v>21-30 years</c:v>
                </c:pt>
                <c:pt idx="3">
                  <c:v>31-40 years</c:v>
                </c:pt>
                <c:pt idx="4">
                  <c:v>41-50 years</c:v>
                </c:pt>
                <c:pt idx="5">
                  <c:v>51-60 years</c:v>
                </c:pt>
                <c:pt idx="6">
                  <c:v>61 and above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3.4000000000000002E-2</c:v>
                </c:pt>
                <c:pt idx="1">
                  <c:v>8.4000000000000075E-2</c:v>
                </c:pt>
                <c:pt idx="2">
                  <c:v>0.21800000000000008</c:v>
                </c:pt>
                <c:pt idx="3">
                  <c:v>0.21900000000000008</c:v>
                </c:pt>
                <c:pt idx="4">
                  <c:v>0.17200000000000001</c:v>
                </c:pt>
                <c:pt idx="5">
                  <c:v>0.14050000000000001</c:v>
                </c:pt>
                <c:pt idx="6">
                  <c:v>0.13239999999999999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E69-49E2-AE35-8A6CF5BC50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accent5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COVID19 deaths- age distribution</a:t>
            </a:r>
          </a:p>
        </c:rich>
      </c:tx>
      <c:layout>
        <c:manualLayout>
          <c:xMode val="edge"/>
          <c:yMode val="edge"/>
          <c:x val="2.0688913433565995E-4"/>
          <c:y val="3.25000399852854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504576525621623"/>
          <c:y val="0.29351255545647698"/>
          <c:w val="0.51822479978490976"/>
          <c:h val="0.620125884826667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COVID19 cases - age dsitribution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B5-4504-AADB-7E377E4E4091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B5-4504-AADB-7E377E4E4091}"/>
              </c:ext>
            </c:extLst>
          </c:dPt>
          <c:dLbls>
            <c:dLbl>
              <c:idx val="0"/>
              <c:layout>
                <c:manualLayout>
                  <c:x val="-2.2976350458572495E-2"/>
                  <c:y val="-2.0042493697502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7B5-4504-AADB-7E377E4E40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597562862994357"/>
                  <c:y val="-0.3282513695296804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7B5-4504-AADB-7E377E4E40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0-20 years</c:v>
                </c:pt>
                <c:pt idx="1">
                  <c:v>above 20 years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2.0000000000000011E-2</c:v>
                </c:pt>
                <c:pt idx="1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7B5-4504-AADB-7E377E4E40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7AEE2-5ECB-46E5-AD71-9F6B31E8B3AB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4" csCatId="colorful" phldr="1"/>
      <dgm:spPr/>
    </dgm:pt>
    <dgm:pt modelId="{AD605760-9B06-4475-B5D2-ED5209DA5B8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IN" sz="1800" dirty="0" err="1">
              <a:solidFill>
                <a:schemeClr val="tx1"/>
              </a:solidFill>
            </a:rPr>
            <a:t>Sero</a:t>
          </a:r>
          <a:r>
            <a:rPr lang="en-IN" sz="1800" dirty="0">
              <a:solidFill>
                <a:schemeClr val="tx1"/>
              </a:solidFill>
            </a:rPr>
            <a:t>-positivity (age group of 10-17 years) </a:t>
          </a:r>
        </a:p>
        <a:p>
          <a:r>
            <a:rPr lang="en-IN" sz="1800" b="1" dirty="0">
              <a:solidFill>
                <a:schemeClr val="tx1"/>
              </a:solidFill>
            </a:rPr>
            <a:t>25.3%</a:t>
          </a:r>
          <a:r>
            <a:rPr lang="en-IN" sz="1800" dirty="0">
              <a:solidFill>
                <a:schemeClr val="tx1"/>
              </a:solidFill>
            </a:rPr>
            <a:t> (similar to that of adults</a:t>
          </a:r>
          <a:r>
            <a:rPr lang="en-IN" sz="1500" dirty="0">
              <a:solidFill>
                <a:schemeClr val="tx1"/>
              </a:solidFill>
            </a:rPr>
            <a:t>) </a:t>
          </a:r>
        </a:p>
      </dgm:t>
    </dgm:pt>
    <dgm:pt modelId="{0C47DEDC-DA53-4B1D-94CF-2812B793E8DF}" type="parTrans" cxnId="{64D8250E-9EB7-4D4C-AE2A-8438D948A106}">
      <dgm:prSet/>
      <dgm:spPr/>
      <dgm:t>
        <a:bodyPr/>
        <a:lstStyle/>
        <a:p>
          <a:endParaRPr lang="en-IN"/>
        </a:p>
      </dgm:t>
    </dgm:pt>
    <dgm:pt modelId="{89C7C939-86F4-4B47-AA27-CF31D00A33E1}" type="sibTrans" cxnId="{64D8250E-9EB7-4D4C-AE2A-8438D948A10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IN"/>
        </a:p>
      </dgm:t>
    </dgm:pt>
    <dgm:pt modelId="{8126C800-8A98-4221-AD6D-2388B925788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IN" sz="1600" dirty="0">
              <a:solidFill>
                <a:schemeClr val="tx1"/>
              </a:solidFill>
            </a:rPr>
            <a:t>Proportion of confirmed cases is lower among the children &lt; 20 years</a:t>
          </a:r>
        </a:p>
      </dgm:t>
    </dgm:pt>
    <dgm:pt modelId="{DF8FB667-027E-4F9D-8E9E-B51B1600F010}" type="parTrans" cxnId="{4F5C7F77-1FC6-4B5B-AAE6-D3A2465F2C6C}">
      <dgm:prSet/>
      <dgm:spPr/>
      <dgm:t>
        <a:bodyPr/>
        <a:lstStyle/>
        <a:p>
          <a:endParaRPr lang="en-IN"/>
        </a:p>
      </dgm:t>
    </dgm:pt>
    <dgm:pt modelId="{D7C63250-CE1A-488E-A2A4-DDF45C0B77B1}" type="sibTrans" cxnId="{4F5C7F77-1FC6-4B5B-AAE6-D3A2465F2C6C}">
      <dgm:prSet/>
      <dgm:spPr/>
      <dgm:t>
        <a:bodyPr/>
        <a:lstStyle/>
        <a:p>
          <a:endParaRPr lang="en-IN"/>
        </a:p>
      </dgm:t>
    </dgm:pt>
    <dgm:pt modelId="{D0A269DA-5CF1-4812-B417-B2E4E9626E27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IN" dirty="0">
              <a:solidFill>
                <a:schemeClr val="tx1"/>
              </a:solidFill>
            </a:rPr>
            <a:t>Children  - equally susceptible to infection, but remain asymptomatic</a:t>
          </a:r>
        </a:p>
      </dgm:t>
    </dgm:pt>
    <dgm:pt modelId="{CF430365-C758-4880-B168-D563B5F1F044}" type="parTrans" cxnId="{C605792E-3016-4224-92A8-F3F3B52E6F6D}">
      <dgm:prSet/>
      <dgm:spPr/>
      <dgm:t>
        <a:bodyPr/>
        <a:lstStyle/>
        <a:p>
          <a:endParaRPr lang="en-IN"/>
        </a:p>
      </dgm:t>
    </dgm:pt>
    <dgm:pt modelId="{890BE19F-23D5-43E3-B067-CD9496FF5220}" type="sibTrans" cxnId="{C605792E-3016-4224-92A8-F3F3B52E6F6D}">
      <dgm:prSet/>
      <dgm:spPr/>
      <dgm:t>
        <a:bodyPr/>
        <a:lstStyle/>
        <a:p>
          <a:endParaRPr lang="en-IN"/>
        </a:p>
      </dgm:t>
    </dgm:pt>
    <dgm:pt modelId="{ED1BE332-8093-42AD-9FAE-36613A7852F2}" type="pres">
      <dgm:prSet presAssocID="{C237AEE2-5ECB-46E5-AD71-9F6B31E8B3AB}" presName="Name0" presStyleCnt="0">
        <dgm:presLayoutVars>
          <dgm:dir/>
          <dgm:resizeHandles val="exact"/>
        </dgm:presLayoutVars>
      </dgm:prSet>
      <dgm:spPr/>
    </dgm:pt>
    <dgm:pt modelId="{5B537B7E-99C4-45F7-AF26-0F8107DDCC31}" type="pres">
      <dgm:prSet presAssocID="{C237AEE2-5ECB-46E5-AD71-9F6B31E8B3AB}" presName="vNodes" presStyleCnt="0"/>
      <dgm:spPr/>
    </dgm:pt>
    <dgm:pt modelId="{4FF9FA18-FA1C-4321-A1AC-55565B4FB795}" type="pres">
      <dgm:prSet presAssocID="{AD605760-9B06-4475-B5D2-ED5209DA5B8F}" presName="node" presStyleLbl="node1" presStyleIdx="0" presStyleCnt="3" custScaleX="206433" custScaleY="206882" custLinFactY="-2742" custLinFactNeighborX="9294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243D6-3A28-4D5C-8DEF-FF4777747D3A}" type="pres">
      <dgm:prSet presAssocID="{89C7C939-86F4-4B47-AA27-CF31D00A33E1}" presName="spacerT" presStyleCnt="0"/>
      <dgm:spPr/>
    </dgm:pt>
    <dgm:pt modelId="{C49E0AF5-DCBB-47D2-BD64-DD3BDAFC3326}" type="pres">
      <dgm:prSet presAssocID="{89C7C939-86F4-4B47-AA27-CF31D00A33E1}" presName="sibTrans" presStyleLbl="sibTrans2D1" presStyleIdx="0" presStyleCnt="2" custLinFactX="72988" custLinFactY="-11182" custLinFactNeighborX="100000" custLinFactNeighborY="-100000"/>
      <dgm:spPr/>
      <dgm:t>
        <a:bodyPr/>
        <a:lstStyle/>
        <a:p>
          <a:endParaRPr lang="en-US"/>
        </a:p>
      </dgm:t>
    </dgm:pt>
    <dgm:pt modelId="{F48E02E2-DF73-41E8-9A5C-FF73B8D5FA4A}" type="pres">
      <dgm:prSet presAssocID="{89C7C939-86F4-4B47-AA27-CF31D00A33E1}" presName="spacerB" presStyleCnt="0"/>
      <dgm:spPr/>
    </dgm:pt>
    <dgm:pt modelId="{E4923E89-E75E-4D17-B58E-953FE95D50DE}" type="pres">
      <dgm:prSet presAssocID="{8126C800-8A98-4221-AD6D-2388B925788B}" presName="node" presStyleLbl="node1" presStyleIdx="1" presStyleCnt="3" custScaleX="182302" custScaleY="155786" custLinFactX="9549" custLinFactY="-1130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A7E3D-0215-4E36-8318-6792D1FA1728}" type="pres">
      <dgm:prSet presAssocID="{C237AEE2-5ECB-46E5-AD71-9F6B31E8B3AB}" presName="sibTransLast" presStyleLbl="sibTrans2D1" presStyleIdx="1" presStyleCnt="2" custScaleX="279781" custLinFactNeighborX="-90040"/>
      <dgm:spPr/>
      <dgm:t>
        <a:bodyPr/>
        <a:lstStyle/>
        <a:p>
          <a:endParaRPr lang="en-US"/>
        </a:p>
      </dgm:t>
    </dgm:pt>
    <dgm:pt modelId="{D3164785-F8BF-4B25-9B36-0E0CC8239B7A}" type="pres">
      <dgm:prSet presAssocID="{C237AEE2-5ECB-46E5-AD71-9F6B31E8B3A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6D4710C-C521-4C74-9268-1DFE3A858959}" type="pres">
      <dgm:prSet presAssocID="{C237AEE2-5ECB-46E5-AD71-9F6B31E8B3AB}" presName="lastNode" presStyleLbl="node1" presStyleIdx="2" presStyleCnt="3" custScaleX="144552" custScaleY="101788" custLinFactNeighborX="75849" custLinFactNeighborY="-5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5C7F77-1FC6-4B5B-AAE6-D3A2465F2C6C}" srcId="{C237AEE2-5ECB-46E5-AD71-9F6B31E8B3AB}" destId="{8126C800-8A98-4221-AD6D-2388B925788B}" srcOrd="1" destOrd="0" parTransId="{DF8FB667-027E-4F9D-8E9E-B51B1600F010}" sibTransId="{D7C63250-CE1A-488E-A2A4-DDF45C0B77B1}"/>
    <dgm:cxn modelId="{8DD52BDC-9644-45B1-8AB9-B6DFEB51FB07}" type="presOf" srcId="{89C7C939-86F4-4B47-AA27-CF31D00A33E1}" destId="{C49E0AF5-DCBB-47D2-BD64-DD3BDAFC3326}" srcOrd="0" destOrd="0" presId="urn:microsoft.com/office/officeart/2005/8/layout/equation2"/>
    <dgm:cxn modelId="{64D8250E-9EB7-4D4C-AE2A-8438D948A106}" srcId="{C237AEE2-5ECB-46E5-AD71-9F6B31E8B3AB}" destId="{AD605760-9B06-4475-B5D2-ED5209DA5B8F}" srcOrd="0" destOrd="0" parTransId="{0C47DEDC-DA53-4B1D-94CF-2812B793E8DF}" sibTransId="{89C7C939-86F4-4B47-AA27-CF31D00A33E1}"/>
    <dgm:cxn modelId="{C605792E-3016-4224-92A8-F3F3B52E6F6D}" srcId="{C237AEE2-5ECB-46E5-AD71-9F6B31E8B3AB}" destId="{D0A269DA-5CF1-4812-B417-B2E4E9626E27}" srcOrd="2" destOrd="0" parTransId="{CF430365-C758-4880-B168-D563B5F1F044}" sibTransId="{890BE19F-23D5-43E3-B067-CD9496FF5220}"/>
    <dgm:cxn modelId="{81F569A1-FC2E-4A43-9026-085C0A66059A}" type="presOf" srcId="{D0A269DA-5CF1-4812-B417-B2E4E9626E27}" destId="{46D4710C-C521-4C74-9268-1DFE3A858959}" srcOrd="0" destOrd="0" presId="urn:microsoft.com/office/officeart/2005/8/layout/equation2"/>
    <dgm:cxn modelId="{4CDECD24-4866-45F0-ABAF-D58BF10E9FB3}" type="presOf" srcId="{C237AEE2-5ECB-46E5-AD71-9F6B31E8B3AB}" destId="{ED1BE332-8093-42AD-9FAE-36613A7852F2}" srcOrd="0" destOrd="0" presId="urn:microsoft.com/office/officeart/2005/8/layout/equation2"/>
    <dgm:cxn modelId="{F6DA223A-5A1F-4E51-8969-CEA572E54481}" type="presOf" srcId="{AD605760-9B06-4475-B5D2-ED5209DA5B8F}" destId="{4FF9FA18-FA1C-4321-A1AC-55565B4FB795}" srcOrd="0" destOrd="0" presId="urn:microsoft.com/office/officeart/2005/8/layout/equation2"/>
    <dgm:cxn modelId="{B48C82B8-AD55-4C6F-A1F5-39F1BE46BCB5}" type="presOf" srcId="{D7C63250-CE1A-488E-A2A4-DDF45C0B77B1}" destId="{D78A7E3D-0215-4E36-8318-6792D1FA1728}" srcOrd="0" destOrd="0" presId="urn:microsoft.com/office/officeart/2005/8/layout/equation2"/>
    <dgm:cxn modelId="{FCA6AF05-C95E-4877-82B6-1E945660D6B0}" type="presOf" srcId="{8126C800-8A98-4221-AD6D-2388B925788B}" destId="{E4923E89-E75E-4D17-B58E-953FE95D50DE}" srcOrd="0" destOrd="0" presId="urn:microsoft.com/office/officeart/2005/8/layout/equation2"/>
    <dgm:cxn modelId="{F1B35454-AB7D-4067-843E-57BA5E642076}" type="presOf" srcId="{D7C63250-CE1A-488E-A2A4-DDF45C0B77B1}" destId="{D3164785-F8BF-4B25-9B36-0E0CC8239B7A}" srcOrd="1" destOrd="0" presId="urn:microsoft.com/office/officeart/2005/8/layout/equation2"/>
    <dgm:cxn modelId="{17785956-77D1-4A02-923B-7FF137265149}" type="presParOf" srcId="{ED1BE332-8093-42AD-9FAE-36613A7852F2}" destId="{5B537B7E-99C4-45F7-AF26-0F8107DDCC31}" srcOrd="0" destOrd="0" presId="urn:microsoft.com/office/officeart/2005/8/layout/equation2"/>
    <dgm:cxn modelId="{41D98D1B-F482-4586-989D-0882D379F518}" type="presParOf" srcId="{5B537B7E-99C4-45F7-AF26-0F8107DDCC31}" destId="{4FF9FA18-FA1C-4321-A1AC-55565B4FB795}" srcOrd="0" destOrd="0" presId="urn:microsoft.com/office/officeart/2005/8/layout/equation2"/>
    <dgm:cxn modelId="{C958E212-96DD-4578-9672-519CB142F221}" type="presParOf" srcId="{5B537B7E-99C4-45F7-AF26-0F8107DDCC31}" destId="{E30243D6-3A28-4D5C-8DEF-FF4777747D3A}" srcOrd="1" destOrd="0" presId="urn:microsoft.com/office/officeart/2005/8/layout/equation2"/>
    <dgm:cxn modelId="{D01E61E6-486D-4D1E-A79B-95F56B4E6EB0}" type="presParOf" srcId="{5B537B7E-99C4-45F7-AF26-0F8107DDCC31}" destId="{C49E0AF5-DCBB-47D2-BD64-DD3BDAFC3326}" srcOrd="2" destOrd="0" presId="urn:microsoft.com/office/officeart/2005/8/layout/equation2"/>
    <dgm:cxn modelId="{5C5CE875-C80E-40D0-AEDB-031E794216EA}" type="presParOf" srcId="{5B537B7E-99C4-45F7-AF26-0F8107DDCC31}" destId="{F48E02E2-DF73-41E8-9A5C-FF73B8D5FA4A}" srcOrd="3" destOrd="0" presId="urn:microsoft.com/office/officeart/2005/8/layout/equation2"/>
    <dgm:cxn modelId="{D654BC0D-FD5B-43ED-8BE5-04783A4E7AC8}" type="presParOf" srcId="{5B537B7E-99C4-45F7-AF26-0F8107DDCC31}" destId="{E4923E89-E75E-4D17-B58E-953FE95D50DE}" srcOrd="4" destOrd="0" presId="urn:microsoft.com/office/officeart/2005/8/layout/equation2"/>
    <dgm:cxn modelId="{B31A9F12-5E13-4AE0-8145-9EBB0F70A61B}" type="presParOf" srcId="{ED1BE332-8093-42AD-9FAE-36613A7852F2}" destId="{D78A7E3D-0215-4E36-8318-6792D1FA1728}" srcOrd="1" destOrd="0" presId="urn:microsoft.com/office/officeart/2005/8/layout/equation2"/>
    <dgm:cxn modelId="{A1232622-BCCD-43C5-BFCD-39E2E13BED94}" type="presParOf" srcId="{D78A7E3D-0215-4E36-8318-6792D1FA1728}" destId="{D3164785-F8BF-4B25-9B36-0E0CC8239B7A}" srcOrd="0" destOrd="0" presId="urn:microsoft.com/office/officeart/2005/8/layout/equation2"/>
    <dgm:cxn modelId="{765C2333-41DA-4763-9F87-D915BFFDED1E}" type="presParOf" srcId="{ED1BE332-8093-42AD-9FAE-36613A7852F2}" destId="{46D4710C-C521-4C74-9268-1DFE3A85895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E95A15-4DF8-4A19-B25C-53F4F581FDFC}" type="doc">
      <dgm:prSet loTypeId="urn:microsoft.com/office/officeart/2005/8/layout/cycle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38BEA1FA-C4C6-4ED8-A0A2-9F6296648BDF}">
      <dgm:prSet phldrT="[Text]" custT="1"/>
      <dgm:spPr/>
      <dgm:t>
        <a:bodyPr/>
        <a:lstStyle/>
        <a:p>
          <a:pPr algn="ctr"/>
          <a:r>
            <a:rPr lang="en-IN" sz="2000"/>
            <a:t>Community level</a:t>
          </a:r>
          <a:endParaRPr lang="en-IN" sz="2000" dirty="0"/>
        </a:p>
      </dgm:t>
    </dgm:pt>
    <dgm:pt modelId="{B6E8D19B-3CC5-44A6-BA96-AC24728A026B}" type="parTrans" cxnId="{30946E7A-CE33-4EF8-9C2A-87F3B1F06DCA}">
      <dgm:prSet/>
      <dgm:spPr/>
      <dgm:t>
        <a:bodyPr/>
        <a:lstStyle/>
        <a:p>
          <a:endParaRPr lang="en-IN"/>
        </a:p>
      </dgm:t>
    </dgm:pt>
    <dgm:pt modelId="{5FDAFAE7-30CF-4A6D-BE10-82A310465C46}" type="sibTrans" cxnId="{30946E7A-CE33-4EF8-9C2A-87F3B1F06DCA}">
      <dgm:prSet/>
      <dgm:spPr/>
      <dgm:t>
        <a:bodyPr/>
        <a:lstStyle/>
        <a:p>
          <a:endParaRPr lang="en-IN"/>
        </a:p>
      </dgm:t>
    </dgm:pt>
    <dgm:pt modelId="{E311CBFD-9267-48D6-937B-56910D45B24D}">
      <dgm:prSet phldrT="[Text]" custT="1"/>
      <dgm:spPr/>
      <dgm:t>
        <a:bodyPr/>
        <a:lstStyle/>
        <a:p>
          <a:pPr algn="ctr"/>
          <a:r>
            <a:rPr lang="en-IN" sz="2000" b="0"/>
            <a:t>Level 1 care – CCC</a:t>
          </a:r>
          <a:endParaRPr lang="en-IN" sz="2000" b="0" dirty="0"/>
        </a:p>
      </dgm:t>
    </dgm:pt>
    <dgm:pt modelId="{89C98119-A80D-4600-A97E-AC5B41087C24}" type="parTrans" cxnId="{D4E64F4B-BC6D-4CC1-B174-4B3FF59B1DE9}">
      <dgm:prSet/>
      <dgm:spPr/>
      <dgm:t>
        <a:bodyPr/>
        <a:lstStyle/>
        <a:p>
          <a:endParaRPr lang="en-IN"/>
        </a:p>
      </dgm:t>
    </dgm:pt>
    <dgm:pt modelId="{35F7DCB5-2B20-4FF9-AAF9-0B2FFEE5348B}" type="sibTrans" cxnId="{D4E64F4B-BC6D-4CC1-B174-4B3FF59B1DE9}">
      <dgm:prSet/>
      <dgm:spPr/>
      <dgm:t>
        <a:bodyPr/>
        <a:lstStyle/>
        <a:p>
          <a:endParaRPr lang="en-IN"/>
        </a:p>
      </dgm:t>
    </dgm:pt>
    <dgm:pt modelId="{04A18E14-6E97-4DA3-BC9E-A36965F8B00D}">
      <dgm:prSet phldrT="[Text]" custT="1"/>
      <dgm:spPr/>
      <dgm:t>
        <a:bodyPr/>
        <a:lstStyle/>
        <a:p>
          <a:pPr algn="ctr"/>
          <a:r>
            <a:rPr lang="en-IN" sz="2000"/>
            <a:t>Level 2 care – DCHC</a:t>
          </a:r>
          <a:endParaRPr lang="en-IN" sz="2000" dirty="0"/>
        </a:p>
      </dgm:t>
    </dgm:pt>
    <dgm:pt modelId="{69A7318D-AA44-486C-8C89-B3E8F3CDECB3}" type="parTrans" cxnId="{5ADA9633-D8B8-4931-8AD1-16C12B6298B7}">
      <dgm:prSet/>
      <dgm:spPr/>
      <dgm:t>
        <a:bodyPr/>
        <a:lstStyle/>
        <a:p>
          <a:endParaRPr lang="en-IN"/>
        </a:p>
      </dgm:t>
    </dgm:pt>
    <dgm:pt modelId="{2AD117EE-46E3-4BF1-A03C-7DD3A9C86944}" type="sibTrans" cxnId="{5ADA9633-D8B8-4931-8AD1-16C12B6298B7}">
      <dgm:prSet/>
      <dgm:spPr/>
      <dgm:t>
        <a:bodyPr/>
        <a:lstStyle/>
        <a:p>
          <a:endParaRPr lang="en-IN"/>
        </a:p>
      </dgm:t>
    </dgm:pt>
    <dgm:pt modelId="{A75F4E33-75BA-4E3B-84C5-20154BB198F8}">
      <dgm:prSet phldrT="[Text]" custT="1"/>
      <dgm:spPr/>
      <dgm:t>
        <a:bodyPr/>
        <a:lstStyle/>
        <a:p>
          <a:pPr algn="ctr"/>
          <a:r>
            <a:rPr lang="en-IN" sz="2000"/>
            <a:t>Level 3 care – DCH</a:t>
          </a:r>
          <a:endParaRPr lang="en-IN" sz="2000" dirty="0"/>
        </a:p>
      </dgm:t>
    </dgm:pt>
    <dgm:pt modelId="{D12FC71C-964C-443B-8577-1918813A7934}" type="parTrans" cxnId="{132AFB16-DA29-4723-8A48-E6534D4C2258}">
      <dgm:prSet/>
      <dgm:spPr/>
      <dgm:t>
        <a:bodyPr/>
        <a:lstStyle/>
        <a:p>
          <a:endParaRPr lang="en-IN"/>
        </a:p>
      </dgm:t>
    </dgm:pt>
    <dgm:pt modelId="{32FC9E30-3C5D-4E12-9E6E-506A5AB21DFA}" type="sibTrans" cxnId="{132AFB16-DA29-4723-8A48-E6534D4C2258}">
      <dgm:prSet/>
      <dgm:spPr/>
      <dgm:t>
        <a:bodyPr/>
        <a:lstStyle/>
        <a:p>
          <a:endParaRPr lang="en-IN"/>
        </a:p>
      </dgm:t>
    </dgm:pt>
    <dgm:pt modelId="{DE5BC87C-2A85-4C2F-A54E-DB2443E41500}">
      <dgm:prSet phldrT="[Text]" custT="1"/>
      <dgm:spPr/>
      <dgm:t>
        <a:bodyPr/>
        <a:lstStyle/>
        <a:p>
          <a:pPr algn="l"/>
          <a:r>
            <a:rPr lang="en-US" sz="1600" b="0" dirty="0"/>
            <a:t>mild cases or mild COVID suspect cases</a:t>
          </a:r>
          <a:endParaRPr lang="en-IN" sz="1600" b="0" dirty="0"/>
        </a:p>
      </dgm:t>
    </dgm:pt>
    <dgm:pt modelId="{9C6F0FA2-F871-4D70-954B-47D8FF6A003B}" type="parTrans" cxnId="{78AD3F74-EF00-4DF8-882B-E7A7F9159ADF}">
      <dgm:prSet/>
      <dgm:spPr/>
      <dgm:t>
        <a:bodyPr/>
        <a:lstStyle/>
        <a:p>
          <a:endParaRPr lang="en-IN"/>
        </a:p>
      </dgm:t>
    </dgm:pt>
    <dgm:pt modelId="{9F1818AD-CA44-462B-85A9-A4D422DECA78}" type="sibTrans" cxnId="{78AD3F74-EF00-4DF8-882B-E7A7F9159ADF}">
      <dgm:prSet/>
      <dgm:spPr/>
      <dgm:t>
        <a:bodyPr/>
        <a:lstStyle/>
        <a:p>
          <a:endParaRPr lang="en-IN"/>
        </a:p>
      </dgm:t>
    </dgm:pt>
    <dgm:pt modelId="{876C13C9-31CD-45D2-9E97-9909EE8B1502}">
      <dgm:prSet phldrT="[Text]" custT="1"/>
      <dgm:spPr/>
      <dgm:t>
        <a:bodyPr/>
        <a:lstStyle/>
        <a:p>
          <a:pPr algn="l"/>
          <a:r>
            <a:rPr lang="en-IN" sz="1600"/>
            <a:t>Moderate cases</a:t>
          </a:r>
          <a:endParaRPr lang="en-IN" sz="1600" dirty="0"/>
        </a:p>
      </dgm:t>
    </dgm:pt>
    <dgm:pt modelId="{521AF373-5DDD-45E5-B79D-6098FD7AD455}" type="parTrans" cxnId="{E13F64C3-982C-412C-81FB-BDFB8D294FCA}">
      <dgm:prSet/>
      <dgm:spPr/>
      <dgm:t>
        <a:bodyPr/>
        <a:lstStyle/>
        <a:p>
          <a:endParaRPr lang="en-IN"/>
        </a:p>
      </dgm:t>
    </dgm:pt>
    <dgm:pt modelId="{013C9E92-0062-4472-846A-F4960C706EE6}" type="sibTrans" cxnId="{E13F64C3-982C-412C-81FB-BDFB8D294FCA}">
      <dgm:prSet/>
      <dgm:spPr/>
      <dgm:t>
        <a:bodyPr/>
        <a:lstStyle/>
        <a:p>
          <a:endParaRPr lang="en-IN"/>
        </a:p>
      </dgm:t>
    </dgm:pt>
    <dgm:pt modelId="{A255900D-1334-4619-89AA-E03274D75E0B}">
      <dgm:prSet phldrT="[Text]" custT="1"/>
      <dgm:spPr/>
      <dgm:t>
        <a:bodyPr/>
        <a:lstStyle/>
        <a:p>
          <a:pPr algn="l"/>
          <a:r>
            <a:rPr lang="en-IN" sz="1600"/>
            <a:t>For severe cases</a:t>
          </a:r>
          <a:endParaRPr lang="en-IN" sz="1600" dirty="0"/>
        </a:p>
      </dgm:t>
    </dgm:pt>
    <dgm:pt modelId="{D2CC9D67-A35E-4BFB-A4C0-82C8E0799247}" type="parTrans" cxnId="{B10AD637-C446-4AB3-B4A3-C8F89DCC1D69}">
      <dgm:prSet/>
      <dgm:spPr/>
      <dgm:t>
        <a:bodyPr/>
        <a:lstStyle/>
        <a:p>
          <a:endParaRPr lang="en-IN"/>
        </a:p>
      </dgm:t>
    </dgm:pt>
    <dgm:pt modelId="{681192DB-98DB-4AAF-B4A6-5AB4C72600AC}" type="sibTrans" cxnId="{B10AD637-C446-4AB3-B4A3-C8F89DCC1D69}">
      <dgm:prSet/>
      <dgm:spPr/>
      <dgm:t>
        <a:bodyPr/>
        <a:lstStyle/>
        <a:p>
          <a:endParaRPr lang="en-IN"/>
        </a:p>
      </dgm:t>
    </dgm:pt>
    <dgm:pt modelId="{C91BAE45-50BD-4C60-A3DE-7725865EEE93}">
      <dgm:prSet phldrT="[Text]" custT="1"/>
      <dgm:spPr/>
      <dgm:t>
        <a:bodyPr/>
        <a:lstStyle/>
        <a:p>
          <a:pPr algn="l"/>
          <a:r>
            <a:rPr lang="en-IN" sz="1600" dirty="0" smtClean="0"/>
            <a:t>IMNCI</a:t>
          </a:r>
          <a:endParaRPr lang="en-IN" sz="1600" dirty="0"/>
        </a:p>
      </dgm:t>
    </dgm:pt>
    <dgm:pt modelId="{E7EFD0DA-36A1-4C7D-90AE-C7B4CB9525B7}" type="parTrans" cxnId="{8B97717E-C7CC-4B36-BDC4-3146BA7296D8}">
      <dgm:prSet/>
      <dgm:spPr/>
      <dgm:t>
        <a:bodyPr/>
        <a:lstStyle/>
        <a:p>
          <a:endParaRPr lang="en-IN"/>
        </a:p>
      </dgm:t>
    </dgm:pt>
    <dgm:pt modelId="{F6568E8A-A019-44F4-A240-0CA9580FB677}" type="sibTrans" cxnId="{8B97717E-C7CC-4B36-BDC4-3146BA7296D8}">
      <dgm:prSet/>
      <dgm:spPr/>
      <dgm:t>
        <a:bodyPr/>
        <a:lstStyle/>
        <a:p>
          <a:endParaRPr lang="en-IN"/>
        </a:p>
      </dgm:t>
    </dgm:pt>
    <dgm:pt modelId="{12A18E8D-2C39-4788-98D1-2DB9B3A5F1C2}">
      <dgm:prSet phldrT="[Text]" custT="1"/>
      <dgm:spPr/>
      <dgm:t>
        <a:bodyPr/>
        <a:lstStyle/>
        <a:p>
          <a:pPr algn="l"/>
          <a:r>
            <a:rPr lang="en-IN" sz="1600" dirty="0"/>
            <a:t>Post COVID </a:t>
          </a:r>
          <a:r>
            <a:rPr lang="en-IN" sz="1600" dirty="0" smtClean="0"/>
            <a:t>care</a:t>
          </a:r>
          <a:endParaRPr lang="en-IN" sz="1600" dirty="0"/>
        </a:p>
      </dgm:t>
    </dgm:pt>
    <dgm:pt modelId="{D28FD927-ECA9-4254-A69D-B8E0D985C1FE}" type="parTrans" cxnId="{60D852D7-4EC0-4FC1-ACBA-275584648E57}">
      <dgm:prSet/>
      <dgm:spPr/>
      <dgm:t>
        <a:bodyPr/>
        <a:lstStyle/>
        <a:p>
          <a:endParaRPr lang="en-IN"/>
        </a:p>
      </dgm:t>
    </dgm:pt>
    <dgm:pt modelId="{95DBE2C1-E217-44DC-9FD4-D120AB10BEC4}" type="sibTrans" cxnId="{60D852D7-4EC0-4FC1-ACBA-275584648E57}">
      <dgm:prSet/>
      <dgm:spPr/>
      <dgm:t>
        <a:bodyPr/>
        <a:lstStyle/>
        <a:p>
          <a:endParaRPr lang="en-IN"/>
        </a:p>
      </dgm:t>
    </dgm:pt>
    <dgm:pt modelId="{E7A48E5A-E1B6-40A1-8874-E474D25AA888}">
      <dgm:prSet phldrT="[Text]" custT="1"/>
      <dgm:spPr/>
      <dgm:t>
        <a:bodyPr/>
        <a:lstStyle/>
        <a:p>
          <a:pPr algn="l"/>
          <a:r>
            <a:rPr lang="en-IN" sz="1600" b="1" dirty="0">
              <a:solidFill>
                <a:srgbClr val="FFFF00"/>
              </a:solidFill>
            </a:rPr>
            <a:t>PHC MO/ AYUSH Doctors</a:t>
          </a:r>
        </a:p>
      </dgm:t>
    </dgm:pt>
    <dgm:pt modelId="{A3C8B14F-6739-4870-ADA8-79F820C7DE0A}" type="parTrans" cxnId="{5C995DE6-8C12-45E9-A528-6062E3B72762}">
      <dgm:prSet/>
      <dgm:spPr/>
      <dgm:t>
        <a:bodyPr/>
        <a:lstStyle/>
        <a:p>
          <a:endParaRPr lang="en-IN"/>
        </a:p>
      </dgm:t>
    </dgm:pt>
    <dgm:pt modelId="{BAF23876-5F14-4A1F-9A53-8F6DA48CD79C}" type="sibTrans" cxnId="{5C995DE6-8C12-45E9-A528-6062E3B72762}">
      <dgm:prSet/>
      <dgm:spPr/>
      <dgm:t>
        <a:bodyPr/>
        <a:lstStyle/>
        <a:p>
          <a:endParaRPr lang="en-IN"/>
        </a:p>
      </dgm:t>
    </dgm:pt>
    <dgm:pt modelId="{ECF188FB-DF39-4667-ADFA-8AA8BF661F20}">
      <dgm:prSet phldrT="[Text]" custT="1"/>
      <dgm:spPr/>
      <dgm:t>
        <a:bodyPr/>
        <a:lstStyle/>
        <a:p>
          <a:pPr algn="l"/>
          <a:endParaRPr lang="en-IN" sz="1600" dirty="0">
            <a:solidFill>
              <a:schemeClr val="tx1"/>
            </a:solidFill>
          </a:endParaRPr>
        </a:p>
      </dgm:t>
    </dgm:pt>
    <dgm:pt modelId="{9E5433AB-C483-4373-BC51-DF0966F9C18D}" type="parTrans" cxnId="{E7676A30-69B9-492C-8388-752533D83342}">
      <dgm:prSet/>
      <dgm:spPr/>
      <dgm:t>
        <a:bodyPr/>
        <a:lstStyle/>
        <a:p>
          <a:endParaRPr lang="en-IN"/>
        </a:p>
      </dgm:t>
    </dgm:pt>
    <dgm:pt modelId="{149338B8-FDEC-4F54-82C3-0510F8CABE23}" type="sibTrans" cxnId="{E7676A30-69B9-492C-8388-752533D83342}">
      <dgm:prSet/>
      <dgm:spPr/>
      <dgm:t>
        <a:bodyPr/>
        <a:lstStyle/>
        <a:p>
          <a:endParaRPr lang="en-IN"/>
        </a:p>
      </dgm:t>
    </dgm:pt>
    <dgm:pt modelId="{6102B29A-2008-458F-9532-8C8DC3E36838}">
      <dgm:prSet phldrT="[Text]" custT="1"/>
      <dgm:spPr/>
      <dgm:t>
        <a:bodyPr/>
        <a:lstStyle/>
        <a:p>
          <a:pPr algn="l"/>
          <a:r>
            <a:rPr lang="en-IN" sz="1600" b="1" dirty="0">
              <a:solidFill>
                <a:srgbClr val="FFFF00"/>
              </a:solidFill>
            </a:rPr>
            <a:t>Doctors at CHC/ DH</a:t>
          </a:r>
        </a:p>
      </dgm:t>
    </dgm:pt>
    <dgm:pt modelId="{15198E9A-49F1-4456-B401-F2FD024D5ABA}" type="parTrans" cxnId="{1A6E2B8A-F8F1-42A6-B257-B271272997C8}">
      <dgm:prSet/>
      <dgm:spPr/>
      <dgm:t>
        <a:bodyPr/>
        <a:lstStyle/>
        <a:p>
          <a:endParaRPr lang="en-IN"/>
        </a:p>
      </dgm:t>
    </dgm:pt>
    <dgm:pt modelId="{43413F7C-C46A-4A85-9E54-F94E282C0D40}" type="sibTrans" cxnId="{1A6E2B8A-F8F1-42A6-B257-B271272997C8}">
      <dgm:prSet/>
      <dgm:spPr/>
      <dgm:t>
        <a:bodyPr/>
        <a:lstStyle/>
        <a:p>
          <a:endParaRPr lang="en-IN"/>
        </a:p>
      </dgm:t>
    </dgm:pt>
    <dgm:pt modelId="{FB8746FD-8EAC-4030-8BDF-47E964E29AF5}">
      <dgm:prSet phldrT="[Text]" custT="1"/>
      <dgm:spPr/>
      <dgm:t>
        <a:bodyPr/>
        <a:lstStyle/>
        <a:p>
          <a:pPr algn="l"/>
          <a:r>
            <a:rPr lang="en-IN" sz="1600" b="1" dirty="0">
              <a:solidFill>
                <a:srgbClr val="FFFF00"/>
              </a:solidFill>
            </a:rPr>
            <a:t>Doctors at Tertiary hospitals</a:t>
          </a:r>
        </a:p>
      </dgm:t>
    </dgm:pt>
    <dgm:pt modelId="{2661534D-F93C-4FD6-A2D0-F7AF22AD09F2}" type="parTrans" cxnId="{BA8592CE-7621-47D8-8B9F-BAE5DF854033}">
      <dgm:prSet/>
      <dgm:spPr/>
      <dgm:t>
        <a:bodyPr/>
        <a:lstStyle/>
        <a:p>
          <a:endParaRPr lang="en-IN"/>
        </a:p>
      </dgm:t>
    </dgm:pt>
    <dgm:pt modelId="{35640C50-A0E1-4630-992E-F3F857080B79}" type="sibTrans" cxnId="{BA8592CE-7621-47D8-8B9F-BAE5DF854033}">
      <dgm:prSet/>
      <dgm:spPr/>
      <dgm:t>
        <a:bodyPr/>
        <a:lstStyle/>
        <a:p>
          <a:endParaRPr lang="en-IN"/>
        </a:p>
      </dgm:t>
    </dgm:pt>
    <dgm:pt modelId="{7D29F188-0C25-4E4E-B0D3-22BACA2EB9C1}">
      <dgm:prSet phldrT="[Text]" custT="1"/>
      <dgm:spPr/>
      <dgm:t>
        <a:bodyPr/>
        <a:lstStyle/>
        <a:p>
          <a:pPr algn="l"/>
          <a:r>
            <a:rPr lang="en-US" sz="1600"/>
            <a:t>Home based care</a:t>
          </a:r>
          <a:endParaRPr lang="en-IN" sz="1600" dirty="0"/>
        </a:p>
      </dgm:t>
    </dgm:pt>
    <dgm:pt modelId="{DB5DD411-0DDF-4B23-BC9A-6CDAAB850F5D}" type="parTrans" cxnId="{AD8E261B-24B1-455C-B99C-0452492570A8}">
      <dgm:prSet/>
      <dgm:spPr/>
      <dgm:t>
        <a:bodyPr/>
        <a:lstStyle/>
        <a:p>
          <a:endParaRPr lang="en-IN"/>
        </a:p>
      </dgm:t>
    </dgm:pt>
    <dgm:pt modelId="{29C4AE13-55DC-4184-86D1-560B0FD02992}" type="sibTrans" cxnId="{AD8E261B-24B1-455C-B99C-0452492570A8}">
      <dgm:prSet/>
      <dgm:spPr/>
      <dgm:t>
        <a:bodyPr/>
        <a:lstStyle/>
        <a:p>
          <a:endParaRPr lang="en-IN"/>
        </a:p>
      </dgm:t>
    </dgm:pt>
    <dgm:pt modelId="{4C4C3740-E7CF-4E72-88D4-DF1022902670}">
      <dgm:prSet phldrT="[Text]" custT="1"/>
      <dgm:spPr/>
      <dgm:t>
        <a:bodyPr/>
        <a:lstStyle/>
        <a:p>
          <a:pPr algn="l"/>
          <a:r>
            <a:rPr lang="en-IN" sz="1600" dirty="0" smtClean="0"/>
            <a:t>Initial Triaging</a:t>
          </a:r>
          <a:endParaRPr lang="en-IN" sz="1600" b="0" dirty="0"/>
        </a:p>
      </dgm:t>
    </dgm:pt>
    <dgm:pt modelId="{F76E0582-3485-45C4-AC03-031CD5D0B83B}" type="parTrans" cxnId="{A4CF3287-42AE-4386-82D6-EA2F8C4BF12A}">
      <dgm:prSet/>
      <dgm:spPr/>
    </dgm:pt>
    <dgm:pt modelId="{BD6521EE-5AC4-4C7D-88C4-7991A50DA8E5}" type="sibTrans" cxnId="{A4CF3287-42AE-4386-82D6-EA2F8C4BF12A}">
      <dgm:prSet/>
      <dgm:spPr/>
    </dgm:pt>
    <dgm:pt modelId="{62E0F18C-9E8F-480A-882C-A9DF21DD0038}">
      <dgm:prSet phldrT="[Text]" custT="1"/>
      <dgm:spPr/>
      <dgm:t>
        <a:bodyPr/>
        <a:lstStyle/>
        <a:p>
          <a:pPr algn="l"/>
          <a:r>
            <a:rPr lang="en-IN" sz="1600" dirty="0" smtClean="0"/>
            <a:t>Listing</a:t>
          </a:r>
          <a:endParaRPr lang="en-IN" sz="1600" dirty="0"/>
        </a:p>
      </dgm:t>
    </dgm:pt>
    <dgm:pt modelId="{359AF241-D080-42DF-ABE8-92D423F82CAB}" type="parTrans" cxnId="{0BC832D3-BFA4-46D7-948B-B5668504D8B9}">
      <dgm:prSet/>
      <dgm:spPr/>
    </dgm:pt>
    <dgm:pt modelId="{61DE3594-6EFC-41D7-9B27-9B8F13E5342B}" type="sibTrans" cxnId="{0BC832D3-BFA4-46D7-948B-B5668504D8B9}">
      <dgm:prSet/>
      <dgm:spPr/>
    </dgm:pt>
    <dgm:pt modelId="{05FC629B-1B04-42D0-9FB4-4C66BD13D46E}">
      <dgm:prSet phldrT="[Text]" custT="1"/>
      <dgm:spPr/>
      <dgm:t>
        <a:bodyPr/>
        <a:lstStyle/>
        <a:p>
          <a:pPr algn="l"/>
          <a:r>
            <a:rPr lang="en-IN" sz="1600" b="1" dirty="0" smtClean="0">
              <a:solidFill>
                <a:srgbClr val="FFFF00"/>
              </a:solidFill>
            </a:rPr>
            <a:t>ASHA, MPWs</a:t>
          </a:r>
          <a:endParaRPr lang="en-IN" sz="1600" b="1" dirty="0">
            <a:solidFill>
              <a:srgbClr val="FFFF00"/>
            </a:solidFill>
          </a:endParaRPr>
        </a:p>
      </dgm:t>
    </dgm:pt>
    <dgm:pt modelId="{1816E48F-0604-49DA-8FA1-AE1FCE07772D}" type="parTrans" cxnId="{92B3DA0B-9553-4DB6-A2C0-16D30C6DD22C}">
      <dgm:prSet/>
      <dgm:spPr/>
    </dgm:pt>
    <dgm:pt modelId="{63AA9B89-06A8-4E02-81A7-C7348D972A0D}" type="sibTrans" cxnId="{92B3DA0B-9553-4DB6-A2C0-16D30C6DD22C}">
      <dgm:prSet/>
      <dgm:spPr/>
    </dgm:pt>
    <dgm:pt modelId="{127BEDD2-191F-4251-A620-B4916140873F}" type="pres">
      <dgm:prSet presAssocID="{2FE95A15-4DF8-4A19-B25C-53F4F581FD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A17B7A-AD14-444B-8AD3-FBD9BFD00689}" type="pres">
      <dgm:prSet presAssocID="{2FE95A15-4DF8-4A19-B25C-53F4F581FDFC}" presName="cycle" presStyleCnt="0"/>
      <dgm:spPr/>
    </dgm:pt>
    <dgm:pt modelId="{207009CC-54D3-4E7E-8290-732A5C0B8672}" type="pres">
      <dgm:prSet presAssocID="{38BEA1FA-C4C6-4ED8-A0A2-9F6296648BDF}" presName="nodeFirstNode" presStyleLbl="node1" presStyleIdx="0" presStyleCnt="4" custScaleX="111245" custScaleY="120174" custRadScaleRad="100097" custRadScaleInc="-3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4258D-4DBC-4344-9E1A-B0EFDF72330B}" type="pres">
      <dgm:prSet presAssocID="{5FDAFAE7-30CF-4A6D-BE10-82A310465C46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DFC0FABC-26D1-4D91-BAAF-76CD10973978}" type="pres">
      <dgm:prSet presAssocID="{E311CBFD-9267-48D6-937B-56910D45B24D}" presName="nodeFollowingNodes" presStyleLbl="node1" presStyleIdx="1" presStyleCnt="4" custScaleY="107548" custRadScaleRad="216920" custRadScaleInc="-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09BCB-829B-4E44-AF7F-522FC6411792}" type="pres">
      <dgm:prSet presAssocID="{04A18E14-6E97-4DA3-BC9E-A36965F8B00D}" presName="nodeFollowingNodes" presStyleLbl="node1" presStyleIdx="2" presStyleCnt="4" custScaleY="108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3C4C1-0F22-4EC3-840E-FD2399EDD980}" type="pres">
      <dgm:prSet presAssocID="{A75F4E33-75BA-4E3B-84C5-20154BB198F8}" presName="nodeFollowingNodes" presStyleLbl="node1" presStyleIdx="3" presStyleCnt="4" custScaleY="89872" custRadScaleRad="199428" custRadScaleInc="-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B3DA0B-9553-4DB6-A2C0-16D30C6DD22C}" srcId="{38BEA1FA-C4C6-4ED8-A0A2-9F6296648BDF}" destId="{05FC629B-1B04-42D0-9FB4-4C66BD13D46E}" srcOrd="4" destOrd="0" parTransId="{1816E48F-0604-49DA-8FA1-AE1FCE07772D}" sibTransId="{63AA9B89-06A8-4E02-81A7-C7348D972A0D}"/>
    <dgm:cxn modelId="{085117DF-5EA5-48AE-A4BF-0EE94FD85D02}" type="presOf" srcId="{04A18E14-6E97-4DA3-BC9E-A36965F8B00D}" destId="{68509BCB-829B-4E44-AF7F-522FC6411792}" srcOrd="0" destOrd="0" presId="urn:microsoft.com/office/officeart/2005/8/layout/cycle3"/>
    <dgm:cxn modelId="{7739D70F-D236-4665-B35C-BC8312CA8985}" type="presOf" srcId="{2FE95A15-4DF8-4A19-B25C-53F4F581FDFC}" destId="{127BEDD2-191F-4251-A620-B4916140873F}" srcOrd="0" destOrd="0" presId="urn:microsoft.com/office/officeart/2005/8/layout/cycle3"/>
    <dgm:cxn modelId="{E354514A-F505-42A2-8E5A-0FFF89735756}" type="presOf" srcId="{5FDAFAE7-30CF-4A6D-BE10-82A310465C46}" destId="{6254258D-4DBC-4344-9E1A-B0EFDF72330B}" srcOrd="0" destOrd="0" presId="urn:microsoft.com/office/officeart/2005/8/layout/cycle3"/>
    <dgm:cxn modelId="{064FC87B-2A68-4D27-B925-8B0A1FE61998}" type="presOf" srcId="{FB8746FD-8EAC-4030-8BDF-47E964E29AF5}" destId="{88F3C4C1-0F22-4EC3-840E-FD2399EDD980}" srcOrd="0" destOrd="2" presId="urn:microsoft.com/office/officeart/2005/8/layout/cycle3"/>
    <dgm:cxn modelId="{78AD3F74-EF00-4DF8-882B-E7A7F9159ADF}" srcId="{E311CBFD-9267-48D6-937B-56910D45B24D}" destId="{DE5BC87C-2A85-4C2F-A54E-DB2443E41500}" srcOrd="1" destOrd="0" parTransId="{9C6F0FA2-F871-4D70-954B-47D8FF6A003B}" sibTransId="{9F1818AD-CA44-462B-85A9-A4D422DECA78}"/>
    <dgm:cxn modelId="{2EAFDF4E-F483-4E63-8F4D-7434078E7A6B}" type="presOf" srcId="{E7A48E5A-E1B6-40A1-8874-E474D25AA888}" destId="{DFC0FABC-26D1-4D91-BAAF-76CD10973978}" srcOrd="0" destOrd="3" presId="urn:microsoft.com/office/officeart/2005/8/layout/cycle3"/>
    <dgm:cxn modelId="{8B97717E-C7CC-4B36-BDC4-3146BA7296D8}" srcId="{38BEA1FA-C4C6-4ED8-A0A2-9F6296648BDF}" destId="{C91BAE45-50BD-4C60-A3DE-7725865EEE93}" srcOrd="1" destOrd="0" parTransId="{E7EFD0DA-36A1-4C7D-90AE-C7B4CB9525B7}" sibTransId="{F6568E8A-A019-44F4-A240-0CA9580FB677}"/>
    <dgm:cxn modelId="{5C995DE6-8C12-45E9-A528-6062E3B72762}" srcId="{E311CBFD-9267-48D6-937B-56910D45B24D}" destId="{E7A48E5A-E1B6-40A1-8874-E474D25AA888}" srcOrd="2" destOrd="0" parTransId="{A3C8B14F-6739-4870-ADA8-79F820C7DE0A}" sibTransId="{BAF23876-5F14-4A1F-9A53-8F6DA48CD79C}"/>
    <dgm:cxn modelId="{2E522D89-6739-438B-B76D-190F2E9CC053}" type="presOf" srcId="{05FC629B-1B04-42D0-9FB4-4C66BD13D46E}" destId="{207009CC-54D3-4E7E-8290-732A5C0B8672}" srcOrd="0" destOrd="5" presId="urn:microsoft.com/office/officeart/2005/8/layout/cycle3"/>
    <dgm:cxn modelId="{60D852D7-4EC0-4FC1-ACBA-275584648E57}" srcId="{38BEA1FA-C4C6-4ED8-A0A2-9F6296648BDF}" destId="{12A18E8D-2C39-4788-98D1-2DB9B3A5F1C2}" srcOrd="3" destOrd="0" parTransId="{D28FD927-ECA9-4254-A69D-B8E0D985C1FE}" sibTransId="{95DBE2C1-E217-44DC-9FD4-D120AB10BEC4}"/>
    <dgm:cxn modelId="{5ADA9633-D8B8-4931-8AD1-16C12B6298B7}" srcId="{2FE95A15-4DF8-4A19-B25C-53F4F581FDFC}" destId="{04A18E14-6E97-4DA3-BC9E-A36965F8B00D}" srcOrd="2" destOrd="0" parTransId="{69A7318D-AA44-486C-8C89-B3E8F3CDECB3}" sibTransId="{2AD117EE-46E3-4BF1-A03C-7DD3A9C86944}"/>
    <dgm:cxn modelId="{B10AD637-C446-4AB3-B4A3-C8F89DCC1D69}" srcId="{A75F4E33-75BA-4E3B-84C5-20154BB198F8}" destId="{A255900D-1334-4619-89AA-E03274D75E0B}" srcOrd="0" destOrd="0" parTransId="{D2CC9D67-A35E-4BFB-A4C0-82C8E0799247}" sibTransId="{681192DB-98DB-4AAF-B4A6-5AB4C72600AC}"/>
    <dgm:cxn modelId="{AD5A5CFC-2813-4EA2-9A11-3352F4CEB8EA}" type="presOf" srcId="{A255900D-1334-4619-89AA-E03274D75E0B}" destId="{88F3C4C1-0F22-4EC3-840E-FD2399EDD980}" srcOrd="0" destOrd="1" presId="urn:microsoft.com/office/officeart/2005/8/layout/cycle3"/>
    <dgm:cxn modelId="{50976ED9-F29A-46B9-9E9D-A5324C27D0F3}" type="presOf" srcId="{E311CBFD-9267-48D6-937B-56910D45B24D}" destId="{DFC0FABC-26D1-4D91-BAAF-76CD10973978}" srcOrd="0" destOrd="0" presId="urn:microsoft.com/office/officeart/2005/8/layout/cycle3"/>
    <dgm:cxn modelId="{8804260A-948D-44EB-9981-558882CA15C1}" type="presOf" srcId="{38BEA1FA-C4C6-4ED8-A0A2-9F6296648BDF}" destId="{207009CC-54D3-4E7E-8290-732A5C0B8672}" srcOrd="0" destOrd="0" presId="urn:microsoft.com/office/officeart/2005/8/layout/cycle3"/>
    <dgm:cxn modelId="{085CCA7D-0DF8-45FB-8666-FBCF74463870}" type="presOf" srcId="{7D29F188-0C25-4E4E-B0D3-22BACA2EB9C1}" destId="{207009CC-54D3-4E7E-8290-732A5C0B8672}" srcOrd="0" destOrd="3" presId="urn:microsoft.com/office/officeart/2005/8/layout/cycle3"/>
    <dgm:cxn modelId="{FE9D1C24-3F40-4F7B-B16E-C28F66CBE31F}" type="presOf" srcId="{6102B29A-2008-458F-9532-8C8DC3E36838}" destId="{68509BCB-829B-4E44-AF7F-522FC6411792}" srcOrd="0" destOrd="2" presId="urn:microsoft.com/office/officeart/2005/8/layout/cycle3"/>
    <dgm:cxn modelId="{132AFB16-DA29-4723-8A48-E6534D4C2258}" srcId="{2FE95A15-4DF8-4A19-B25C-53F4F581FDFC}" destId="{A75F4E33-75BA-4E3B-84C5-20154BB198F8}" srcOrd="3" destOrd="0" parTransId="{D12FC71C-964C-443B-8577-1918813A7934}" sibTransId="{32FC9E30-3C5D-4E12-9E6E-506A5AB21DFA}"/>
    <dgm:cxn modelId="{E77E4C6F-C21A-457D-A934-953C31E88E1B}" type="presOf" srcId="{876C13C9-31CD-45D2-9E97-9909EE8B1502}" destId="{68509BCB-829B-4E44-AF7F-522FC6411792}" srcOrd="0" destOrd="1" presId="urn:microsoft.com/office/officeart/2005/8/layout/cycle3"/>
    <dgm:cxn modelId="{F157467B-3D8B-42A8-9297-4773B0DF59E3}" type="presOf" srcId="{DE5BC87C-2A85-4C2F-A54E-DB2443E41500}" destId="{DFC0FABC-26D1-4D91-BAAF-76CD10973978}" srcOrd="0" destOrd="2" presId="urn:microsoft.com/office/officeart/2005/8/layout/cycle3"/>
    <dgm:cxn modelId="{0BC832D3-BFA4-46D7-948B-B5668504D8B9}" srcId="{38BEA1FA-C4C6-4ED8-A0A2-9F6296648BDF}" destId="{62E0F18C-9E8F-480A-882C-A9DF21DD0038}" srcOrd="0" destOrd="0" parTransId="{359AF241-D080-42DF-ABE8-92D423F82CAB}" sibTransId="{61DE3594-6EFC-41D7-9B27-9B8F13E5342B}"/>
    <dgm:cxn modelId="{17138AFB-9CDF-40ED-8A11-199F01E631F9}" type="presOf" srcId="{4C4C3740-E7CF-4E72-88D4-DF1022902670}" destId="{DFC0FABC-26D1-4D91-BAAF-76CD10973978}" srcOrd="0" destOrd="1" presId="urn:microsoft.com/office/officeart/2005/8/layout/cycle3"/>
    <dgm:cxn modelId="{C70861D9-0686-44B0-AFB6-F3035B7B9B23}" type="presOf" srcId="{62E0F18C-9E8F-480A-882C-A9DF21DD0038}" destId="{207009CC-54D3-4E7E-8290-732A5C0B8672}" srcOrd="0" destOrd="1" presId="urn:microsoft.com/office/officeart/2005/8/layout/cycle3"/>
    <dgm:cxn modelId="{AD8E261B-24B1-455C-B99C-0452492570A8}" srcId="{38BEA1FA-C4C6-4ED8-A0A2-9F6296648BDF}" destId="{7D29F188-0C25-4E4E-B0D3-22BACA2EB9C1}" srcOrd="2" destOrd="0" parTransId="{DB5DD411-0DDF-4B23-BC9A-6CDAAB850F5D}" sibTransId="{29C4AE13-55DC-4184-86D1-560B0FD02992}"/>
    <dgm:cxn modelId="{3DDC8C82-8305-4777-91FD-5267D59EB2D9}" type="presOf" srcId="{12A18E8D-2C39-4788-98D1-2DB9B3A5F1C2}" destId="{207009CC-54D3-4E7E-8290-732A5C0B8672}" srcOrd="0" destOrd="4" presId="urn:microsoft.com/office/officeart/2005/8/layout/cycle3"/>
    <dgm:cxn modelId="{E13F64C3-982C-412C-81FB-BDFB8D294FCA}" srcId="{04A18E14-6E97-4DA3-BC9E-A36965F8B00D}" destId="{876C13C9-31CD-45D2-9E97-9909EE8B1502}" srcOrd="0" destOrd="0" parTransId="{521AF373-5DDD-45E5-B79D-6098FD7AD455}" sibTransId="{013C9E92-0062-4472-846A-F4960C706EE6}"/>
    <dgm:cxn modelId="{D4E64F4B-BC6D-4CC1-B174-4B3FF59B1DE9}" srcId="{2FE95A15-4DF8-4A19-B25C-53F4F581FDFC}" destId="{E311CBFD-9267-48D6-937B-56910D45B24D}" srcOrd="1" destOrd="0" parTransId="{89C98119-A80D-4600-A97E-AC5B41087C24}" sibTransId="{35F7DCB5-2B20-4FF9-AAF9-0B2FFEE5348B}"/>
    <dgm:cxn modelId="{30946E7A-CE33-4EF8-9C2A-87F3B1F06DCA}" srcId="{2FE95A15-4DF8-4A19-B25C-53F4F581FDFC}" destId="{38BEA1FA-C4C6-4ED8-A0A2-9F6296648BDF}" srcOrd="0" destOrd="0" parTransId="{B6E8D19B-3CC5-44A6-BA96-AC24728A026B}" sibTransId="{5FDAFAE7-30CF-4A6D-BE10-82A310465C46}"/>
    <dgm:cxn modelId="{0D0B7F82-8BE2-452C-9304-FF38B2DDADF1}" type="presOf" srcId="{A75F4E33-75BA-4E3B-84C5-20154BB198F8}" destId="{88F3C4C1-0F22-4EC3-840E-FD2399EDD980}" srcOrd="0" destOrd="0" presId="urn:microsoft.com/office/officeart/2005/8/layout/cycle3"/>
    <dgm:cxn modelId="{1A6E2B8A-F8F1-42A6-B257-B271272997C8}" srcId="{04A18E14-6E97-4DA3-BC9E-A36965F8B00D}" destId="{6102B29A-2008-458F-9532-8C8DC3E36838}" srcOrd="1" destOrd="0" parTransId="{15198E9A-49F1-4456-B401-F2FD024D5ABA}" sibTransId="{43413F7C-C46A-4A85-9E54-F94E282C0D40}"/>
    <dgm:cxn modelId="{B3CC54E0-D268-48DA-941D-169062FEDE11}" type="presOf" srcId="{ECF188FB-DF39-4667-ADFA-8AA8BF661F20}" destId="{68509BCB-829B-4E44-AF7F-522FC6411792}" srcOrd="0" destOrd="3" presId="urn:microsoft.com/office/officeart/2005/8/layout/cycle3"/>
    <dgm:cxn modelId="{BA8592CE-7621-47D8-8B9F-BAE5DF854033}" srcId="{A75F4E33-75BA-4E3B-84C5-20154BB198F8}" destId="{FB8746FD-8EAC-4030-8BDF-47E964E29AF5}" srcOrd="1" destOrd="0" parTransId="{2661534D-F93C-4FD6-A2D0-F7AF22AD09F2}" sibTransId="{35640C50-A0E1-4630-992E-F3F857080B79}"/>
    <dgm:cxn modelId="{A4CF3287-42AE-4386-82D6-EA2F8C4BF12A}" srcId="{E311CBFD-9267-48D6-937B-56910D45B24D}" destId="{4C4C3740-E7CF-4E72-88D4-DF1022902670}" srcOrd="0" destOrd="0" parTransId="{F76E0582-3485-45C4-AC03-031CD5D0B83B}" sibTransId="{BD6521EE-5AC4-4C7D-88C4-7991A50DA8E5}"/>
    <dgm:cxn modelId="{E7676A30-69B9-492C-8388-752533D83342}" srcId="{04A18E14-6E97-4DA3-BC9E-A36965F8B00D}" destId="{ECF188FB-DF39-4667-ADFA-8AA8BF661F20}" srcOrd="2" destOrd="0" parTransId="{9E5433AB-C483-4373-BC51-DF0966F9C18D}" sibTransId="{149338B8-FDEC-4F54-82C3-0510F8CABE23}"/>
    <dgm:cxn modelId="{33C92753-44FE-4796-9E9B-9343B9F2EDE6}" type="presOf" srcId="{C91BAE45-50BD-4C60-A3DE-7725865EEE93}" destId="{207009CC-54D3-4E7E-8290-732A5C0B8672}" srcOrd="0" destOrd="2" presId="urn:microsoft.com/office/officeart/2005/8/layout/cycle3"/>
    <dgm:cxn modelId="{E0CFE607-E62F-4C8A-B01B-C7DF8887379F}" type="presParOf" srcId="{127BEDD2-191F-4251-A620-B4916140873F}" destId="{C8A17B7A-AD14-444B-8AD3-FBD9BFD00689}" srcOrd="0" destOrd="0" presId="urn:microsoft.com/office/officeart/2005/8/layout/cycle3"/>
    <dgm:cxn modelId="{CCEA3F7B-74BC-4AB8-B2DD-4EA01CA8A050}" type="presParOf" srcId="{C8A17B7A-AD14-444B-8AD3-FBD9BFD00689}" destId="{207009CC-54D3-4E7E-8290-732A5C0B8672}" srcOrd="0" destOrd="0" presId="urn:microsoft.com/office/officeart/2005/8/layout/cycle3"/>
    <dgm:cxn modelId="{D3398308-8BFA-420B-95A0-3DCB62903A50}" type="presParOf" srcId="{C8A17B7A-AD14-444B-8AD3-FBD9BFD00689}" destId="{6254258D-4DBC-4344-9E1A-B0EFDF72330B}" srcOrd="1" destOrd="0" presId="urn:microsoft.com/office/officeart/2005/8/layout/cycle3"/>
    <dgm:cxn modelId="{3101ABEA-3C1C-498A-87CF-7AE9CC002BC7}" type="presParOf" srcId="{C8A17B7A-AD14-444B-8AD3-FBD9BFD00689}" destId="{DFC0FABC-26D1-4D91-BAAF-76CD10973978}" srcOrd="2" destOrd="0" presId="urn:microsoft.com/office/officeart/2005/8/layout/cycle3"/>
    <dgm:cxn modelId="{D7A7ADBD-D895-4FDE-B341-B615D53B1B41}" type="presParOf" srcId="{C8A17B7A-AD14-444B-8AD3-FBD9BFD00689}" destId="{68509BCB-829B-4E44-AF7F-522FC6411792}" srcOrd="3" destOrd="0" presId="urn:microsoft.com/office/officeart/2005/8/layout/cycle3"/>
    <dgm:cxn modelId="{606DA132-19F4-49E2-B787-E389D3D1F8FC}" type="presParOf" srcId="{C8A17B7A-AD14-444B-8AD3-FBD9BFD00689}" destId="{88F3C4C1-0F22-4EC3-840E-FD2399EDD980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9FA18-FA1C-4321-A1AC-55565B4FB795}">
      <dsp:nvSpPr>
        <dsp:cNvPr id="0" name=""/>
        <dsp:cNvSpPr/>
      </dsp:nvSpPr>
      <dsp:spPr>
        <a:xfrm>
          <a:off x="1106284" y="0"/>
          <a:ext cx="2454105" cy="245944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err="1">
              <a:solidFill>
                <a:schemeClr val="tx1"/>
              </a:solidFill>
            </a:rPr>
            <a:t>Sero</a:t>
          </a:r>
          <a:r>
            <a:rPr lang="en-IN" sz="1800" kern="1200" dirty="0">
              <a:solidFill>
                <a:schemeClr val="tx1"/>
              </a:solidFill>
            </a:rPr>
            <a:t>-positivity (age group of 10-17 years)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>
              <a:solidFill>
                <a:schemeClr val="tx1"/>
              </a:solidFill>
            </a:rPr>
            <a:t>25.3%</a:t>
          </a:r>
          <a:r>
            <a:rPr lang="en-IN" sz="1800" kern="1200" dirty="0">
              <a:solidFill>
                <a:schemeClr val="tx1"/>
              </a:solidFill>
            </a:rPr>
            <a:t> (similar to that of adults</a:t>
          </a:r>
          <a:r>
            <a:rPr lang="en-IN" sz="1500" kern="1200" dirty="0">
              <a:solidFill>
                <a:schemeClr val="tx1"/>
              </a:solidFill>
            </a:rPr>
            <a:t>) </a:t>
          </a:r>
        </a:p>
      </dsp:txBody>
      <dsp:txXfrm>
        <a:off x="1465679" y="360177"/>
        <a:ext cx="1735315" cy="1739089"/>
      </dsp:txXfrm>
    </dsp:sp>
    <dsp:sp modelId="{C49E0AF5-DCBB-47D2-BD64-DD3BDAFC3326}">
      <dsp:nvSpPr>
        <dsp:cNvPr id="0" name=""/>
        <dsp:cNvSpPr/>
      </dsp:nvSpPr>
      <dsp:spPr>
        <a:xfrm>
          <a:off x="2076435" y="2497821"/>
          <a:ext cx="689512" cy="689512"/>
        </a:xfrm>
        <a:prstGeom prst="mathPlus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>
        <a:off x="2167830" y="2761490"/>
        <a:ext cx="506722" cy="162174"/>
      </dsp:txXfrm>
    </dsp:sp>
    <dsp:sp modelId="{E4923E89-E75E-4D17-B58E-953FE95D50DE}">
      <dsp:nvSpPr>
        <dsp:cNvPr id="0" name=""/>
        <dsp:cNvSpPr/>
      </dsp:nvSpPr>
      <dsp:spPr>
        <a:xfrm>
          <a:off x="1447135" y="3226595"/>
          <a:ext cx="2167232" cy="185200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>
              <a:solidFill>
                <a:schemeClr val="tx1"/>
              </a:solidFill>
            </a:rPr>
            <a:t>Proportion of confirmed cases is lower among the children &lt; 20 years</a:t>
          </a:r>
        </a:p>
      </dsp:txBody>
      <dsp:txXfrm>
        <a:off x="1764519" y="3497815"/>
        <a:ext cx="1532464" cy="1309566"/>
      </dsp:txXfrm>
    </dsp:sp>
    <dsp:sp modelId="{D78A7E3D-0215-4E36-8318-6792D1FA1728}">
      <dsp:nvSpPr>
        <dsp:cNvPr id="0" name=""/>
        <dsp:cNvSpPr/>
      </dsp:nvSpPr>
      <dsp:spPr>
        <a:xfrm rot="10859325">
          <a:off x="2845025" y="2335880"/>
          <a:ext cx="658075" cy="442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114968"/>
            <a:satOff val="23662"/>
            <a:lumOff val="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800" kern="1200"/>
        </a:p>
      </dsp:txBody>
      <dsp:txXfrm rot="10800000">
        <a:off x="2977686" y="2425473"/>
        <a:ext cx="525404" cy="265342"/>
      </dsp:txXfrm>
    </dsp:sp>
    <dsp:sp modelId="{46D4710C-C521-4C74-9268-1DFE3A858959}">
      <dsp:nvSpPr>
        <dsp:cNvPr id="0" name=""/>
        <dsp:cNvSpPr/>
      </dsp:nvSpPr>
      <dsp:spPr>
        <a:xfrm>
          <a:off x="3170123" y="1372865"/>
          <a:ext cx="3436910" cy="242014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solidFill>
                <a:schemeClr val="tx1"/>
              </a:solidFill>
            </a:rPr>
            <a:t>Children  - equally susceptible to infection, but remain asymptomatic</a:t>
          </a:r>
        </a:p>
      </dsp:txBody>
      <dsp:txXfrm>
        <a:off x="3673447" y="1727286"/>
        <a:ext cx="2430262" cy="1711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4258D-4DBC-4344-9E1A-B0EFDF72330B}">
      <dsp:nvSpPr>
        <dsp:cNvPr id="0" name=""/>
        <dsp:cNvSpPr/>
      </dsp:nvSpPr>
      <dsp:spPr>
        <a:xfrm>
          <a:off x="2936405" y="-339792"/>
          <a:ext cx="5122873" cy="5122873"/>
        </a:xfrm>
        <a:prstGeom prst="circularArrow">
          <a:avLst>
            <a:gd name="adj1" fmla="val 4668"/>
            <a:gd name="adj2" fmla="val 272909"/>
            <a:gd name="adj3" fmla="val 12308008"/>
            <a:gd name="adj4" fmla="val 18400970"/>
            <a:gd name="adj5" fmla="val 484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009CC-54D3-4E7E-8290-732A5C0B8672}">
      <dsp:nvSpPr>
        <dsp:cNvPr id="0" name=""/>
        <dsp:cNvSpPr/>
      </dsp:nvSpPr>
      <dsp:spPr>
        <a:xfrm>
          <a:off x="3585674" y="-120908"/>
          <a:ext cx="3824335" cy="206564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/>
            <a:t>Community level</a:t>
          </a:r>
          <a:endParaRPr lang="en-IN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Listing</a:t>
          </a:r>
          <a:endParaRPr lang="en-IN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IMNCI</a:t>
          </a:r>
          <a:endParaRPr lang="en-IN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Home based care</a:t>
          </a:r>
          <a:endParaRPr lang="en-IN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/>
            <a:t>Post COVID </a:t>
          </a:r>
          <a:r>
            <a:rPr lang="en-IN" sz="1600" kern="1200" dirty="0" smtClean="0"/>
            <a:t>care</a:t>
          </a:r>
          <a:endParaRPr lang="en-IN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1" kern="1200" dirty="0" smtClean="0">
              <a:solidFill>
                <a:srgbClr val="FFFF00"/>
              </a:solidFill>
            </a:rPr>
            <a:t>ASHA, MPWs</a:t>
          </a:r>
          <a:endParaRPr lang="en-IN" sz="1600" b="1" kern="1200" dirty="0">
            <a:solidFill>
              <a:srgbClr val="FFFF00"/>
            </a:solidFill>
          </a:endParaRPr>
        </a:p>
      </dsp:txBody>
      <dsp:txXfrm>
        <a:off x="3686511" y="-20071"/>
        <a:ext cx="3622661" cy="1863972"/>
      </dsp:txXfrm>
    </dsp:sp>
    <dsp:sp modelId="{DFC0FABC-26D1-4D91-BAAF-76CD10973978}">
      <dsp:nvSpPr>
        <dsp:cNvPr id="0" name=""/>
        <dsp:cNvSpPr/>
      </dsp:nvSpPr>
      <dsp:spPr>
        <a:xfrm>
          <a:off x="7719975" y="1816777"/>
          <a:ext cx="3437759" cy="18486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kern="1200"/>
            <a:t>Level 1 care – CCC</a:t>
          </a:r>
          <a:endParaRPr lang="en-IN" sz="20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Initial Triaging</a:t>
          </a:r>
          <a:endParaRPr lang="en-IN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/>
            <a:t>mild cases or mild COVID suspect cases</a:t>
          </a:r>
          <a:endParaRPr lang="en-IN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1" kern="1200" dirty="0">
              <a:solidFill>
                <a:srgbClr val="FFFF00"/>
              </a:solidFill>
            </a:rPr>
            <a:t>PHC MO/ AYUSH Doctors</a:t>
          </a:r>
        </a:p>
      </dsp:txBody>
      <dsp:txXfrm>
        <a:off x="7810217" y="1907019"/>
        <a:ext cx="3257275" cy="1668136"/>
      </dsp:txXfrm>
    </dsp:sp>
    <dsp:sp modelId="{68509BCB-829B-4E44-AF7F-522FC6411792}">
      <dsp:nvSpPr>
        <dsp:cNvPr id="0" name=""/>
        <dsp:cNvSpPr/>
      </dsp:nvSpPr>
      <dsp:spPr>
        <a:xfrm>
          <a:off x="3859987" y="3660741"/>
          <a:ext cx="3437759" cy="186015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/>
            <a:t>Level 2 care – DCHC</a:t>
          </a:r>
          <a:endParaRPr lang="en-IN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/>
            <a:t>Moderate cases</a:t>
          </a:r>
          <a:endParaRPr lang="en-IN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1" kern="1200" dirty="0">
              <a:solidFill>
                <a:srgbClr val="FFFF00"/>
              </a:solidFill>
            </a:rPr>
            <a:t>Doctors at CHC/ DH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600" kern="1200" dirty="0">
            <a:solidFill>
              <a:schemeClr val="tx1"/>
            </a:solidFill>
          </a:endParaRPr>
        </a:p>
      </dsp:txBody>
      <dsp:txXfrm>
        <a:off x="3950792" y="3751546"/>
        <a:ext cx="3256149" cy="1678544"/>
      </dsp:txXfrm>
    </dsp:sp>
    <dsp:sp modelId="{88F3C4C1-0F22-4EC3-840E-FD2399EDD980}">
      <dsp:nvSpPr>
        <dsp:cNvPr id="0" name=""/>
        <dsp:cNvSpPr/>
      </dsp:nvSpPr>
      <dsp:spPr>
        <a:xfrm>
          <a:off x="191735" y="2009810"/>
          <a:ext cx="3437759" cy="15447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/>
            <a:t>Level 3 care – DCH</a:t>
          </a:r>
          <a:endParaRPr lang="en-IN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/>
            <a:t>For severe cases</a:t>
          </a:r>
          <a:endParaRPr lang="en-IN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1" kern="1200" dirty="0">
              <a:solidFill>
                <a:srgbClr val="FFFF00"/>
              </a:solidFill>
            </a:rPr>
            <a:t>Doctors at Tertiary hospitals</a:t>
          </a:r>
        </a:p>
      </dsp:txBody>
      <dsp:txXfrm>
        <a:off x="267145" y="2085220"/>
        <a:ext cx="3286939" cy="1393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7090E-F44F-4C6C-B696-D6E6DE2BF1AF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FB285-A7DF-4976-9460-B7442B06E4C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656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FB285-A7DF-4976-9460-B7442B06E4C9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640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6C9E-A20A-4E27-9561-ADADE201C2D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A68D3C6-72CD-411B-BE2F-EFDA8AC7A1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368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6C9E-A20A-4E27-9561-ADADE201C2D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68D3C6-72CD-411B-BE2F-EFDA8AC7A1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888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6C9E-A20A-4E27-9561-ADADE201C2D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68D3C6-72CD-411B-BE2F-EFDA8AC7A1D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100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6C9E-A20A-4E27-9561-ADADE201C2D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68D3C6-72CD-411B-BE2F-EFDA8AC7A1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209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6C9E-A20A-4E27-9561-ADADE201C2D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68D3C6-72CD-411B-BE2F-EFDA8AC7A1D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638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6C9E-A20A-4E27-9561-ADADE201C2D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68D3C6-72CD-411B-BE2F-EFDA8AC7A1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6159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6C9E-A20A-4E27-9561-ADADE201C2D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D3C6-72CD-411B-BE2F-EFDA8AC7A1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388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6C9E-A20A-4E27-9561-ADADE201C2D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D3C6-72CD-411B-BE2F-EFDA8AC7A1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679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6C9E-A20A-4E27-9561-ADADE201C2D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D3C6-72CD-411B-BE2F-EFDA8AC7A1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222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6C9E-A20A-4E27-9561-ADADE201C2D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68D3C6-72CD-411B-BE2F-EFDA8AC7A1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924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6C9E-A20A-4E27-9561-ADADE201C2D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68D3C6-72CD-411B-BE2F-EFDA8AC7A1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037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6C9E-A20A-4E27-9561-ADADE201C2D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68D3C6-72CD-411B-BE2F-EFDA8AC7A1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2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6C9E-A20A-4E27-9561-ADADE201C2D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D3C6-72CD-411B-BE2F-EFDA8AC7A1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876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6C9E-A20A-4E27-9561-ADADE201C2D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D3C6-72CD-411B-BE2F-EFDA8AC7A1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627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6C9E-A20A-4E27-9561-ADADE201C2D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D3C6-72CD-411B-BE2F-EFDA8AC7A1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363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6C9E-A20A-4E27-9561-ADADE201C2D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68D3C6-72CD-411B-BE2F-EFDA8AC7A1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696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B6C9E-A20A-4E27-9561-ADADE201C2DB}" type="datetimeFigureOut">
              <a:rPr lang="en-IN" smtClean="0"/>
              <a:pPr/>
              <a:t>02-07-2021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A68D3C6-72CD-411B-BE2F-EFDA8AC7A1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052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704" y="1569720"/>
            <a:ext cx="9920908" cy="2262781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/>
              <a:t>PEDIATRIC CARE IN COVID-19  </a:t>
            </a:r>
            <a:br>
              <a:rPr lang="en-GB" b="1" u="sng" dirty="0"/>
            </a:br>
            <a:r>
              <a:rPr lang="en-GB" b="1" u="sng" dirty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196081"/>
            <a:ext cx="8915399" cy="1707582"/>
          </a:xfrm>
        </p:spPr>
        <p:txBody>
          <a:bodyPr>
            <a:normAutofit/>
          </a:bodyPr>
          <a:lstStyle/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192DB24-C3B6-4625-9B2C-A99B11C3A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5" y="90628"/>
            <a:ext cx="2357438" cy="1819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B09E06A-B57E-4F03-9EF4-AB57321E9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639" y="90628"/>
            <a:ext cx="1806420" cy="1217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538" y="28081"/>
            <a:ext cx="8911687" cy="1280890"/>
          </a:xfrm>
        </p:spPr>
        <p:txBody>
          <a:bodyPr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Burden of pediatric and adolescent cases in India </a:t>
            </a:r>
            <a:r>
              <a:rPr lang="en-IN" sz="1800" b="1" dirty="0">
                <a:solidFill>
                  <a:schemeClr val="tx1"/>
                </a:solidFill>
              </a:rPr>
              <a:t>(since 14</a:t>
            </a:r>
            <a:r>
              <a:rPr lang="en-IN" sz="1800" b="1" baseline="30000" dirty="0">
                <a:solidFill>
                  <a:schemeClr val="tx1"/>
                </a:solidFill>
              </a:rPr>
              <a:t>th</a:t>
            </a:r>
            <a:r>
              <a:rPr lang="en-IN" sz="1800" b="1" dirty="0">
                <a:solidFill>
                  <a:schemeClr val="tx1"/>
                </a:solidFill>
              </a:rPr>
              <a:t> March 2020)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168040"/>
              </p:ext>
            </p:extLst>
          </p:nvPr>
        </p:nvGraphicFramePr>
        <p:xfrm>
          <a:off x="1239311" y="1643676"/>
          <a:ext cx="5985908" cy="4801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entagon 9"/>
          <p:cNvSpPr/>
          <p:nvPr/>
        </p:nvSpPr>
        <p:spPr>
          <a:xfrm rot="20238638" flipH="1">
            <a:off x="5775652" y="1647093"/>
            <a:ext cx="2431997" cy="723871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Cases below the age of 20 years= 12% (35,40,000)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9286" y="3521421"/>
            <a:ext cx="403973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000" dirty="0"/>
              <a:t>Total confirmed cases in India: </a:t>
            </a:r>
            <a:r>
              <a:rPr lang="en-IN" b="1" dirty="0"/>
              <a:t>3.03</a:t>
            </a:r>
            <a:r>
              <a:rPr lang="en-US" sz="2000" dirty="0"/>
              <a:t> crores (as on 28</a:t>
            </a:r>
            <a:r>
              <a:rPr lang="en-US" sz="2000" baseline="30000" dirty="0"/>
              <a:t>th</a:t>
            </a:r>
            <a:r>
              <a:rPr lang="en-US" sz="2000" dirty="0"/>
              <a:t> June 2021)</a:t>
            </a:r>
          </a:p>
        </p:txBody>
      </p:sp>
      <p:pic>
        <p:nvPicPr>
          <p:cNvPr id="3074" name="Picture 2" descr="Pin on tipo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062" y="1643676"/>
            <a:ext cx="2705722" cy="1543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0781A13-FCED-436C-9AAB-662199936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25" y="5314961"/>
            <a:ext cx="1556513" cy="15430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DF11259-05D5-4734-BCF9-33D9093D3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74" y="5495636"/>
            <a:ext cx="1806420" cy="136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1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3082" y="46110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98% CHILDREN RECOVER FROM </a:t>
            </a:r>
            <a:br>
              <a:rPr lang="en-US" dirty="0"/>
            </a:br>
            <a:r>
              <a:rPr lang="en-US" dirty="0"/>
              <a:t>COVID-19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659657"/>
              </p:ext>
            </p:extLst>
          </p:nvPr>
        </p:nvGraphicFramePr>
        <p:xfrm>
          <a:off x="914399" y="1222625"/>
          <a:ext cx="10590213" cy="468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entagon 4"/>
          <p:cNvSpPr/>
          <p:nvPr/>
        </p:nvSpPr>
        <p:spPr>
          <a:xfrm flipH="1">
            <a:off x="7609840" y="2712265"/>
            <a:ext cx="2915166" cy="818866"/>
          </a:xfrm>
          <a:prstGeom prst="homePlate">
            <a:avLst>
              <a:gd name="adj" fmla="val 165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Deaths below the age of 20 years= 2% (7540)</a:t>
            </a:r>
          </a:p>
        </p:txBody>
      </p:sp>
      <p:sp>
        <p:nvSpPr>
          <p:cNvPr id="6" name="Rectangle 5"/>
          <p:cNvSpPr/>
          <p:nvPr/>
        </p:nvSpPr>
        <p:spPr>
          <a:xfrm>
            <a:off x="3098800" y="61233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dirty="0"/>
              <a:t>Total deaths in India: </a:t>
            </a:r>
            <a:r>
              <a:rPr lang="en-US" dirty="0"/>
              <a:t>to 3.97 lakh deaths </a:t>
            </a:r>
          </a:p>
          <a:p>
            <a:pPr algn="ctr"/>
            <a:r>
              <a:rPr lang="en-US" dirty="0"/>
              <a:t>(as on 28</a:t>
            </a:r>
            <a:r>
              <a:rPr lang="en-US" baseline="30000" dirty="0"/>
              <a:t>th</a:t>
            </a:r>
            <a:r>
              <a:rPr lang="en-US" dirty="0"/>
              <a:t> June 2021)</a:t>
            </a:r>
            <a:endParaRPr lang="en-IN" dirty="0"/>
          </a:p>
        </p:txBody>
      </p:sp>
      <p:pic>
        <p:nvPicPr>
          <p:cNvPr id="7" name="Picture 2" descr="All you need to know about novel coronavirus (COVID-19)…Busting myths and  stating facts..!! – the moppets cli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5" y="3428434"/>
            <a:ext cx="2950590" cy="1652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2830BA0-D6B9-4B13-96FD-B9325D809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2" y="5560290"/>
            <a:ext cx="1474283" cy="1297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0D52F67-7DD7-4707-9F2B-BDC3A40E9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91" y="5555180"/>
            <a:ext cx="1806420" cy="129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2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0328551"/>
              </p:ext>
            </p:extLst>
          </p:nvPr>
        </p:nvGraphicFramePr>
        <p:xfrm>
          <a:off x="626280" y="1433015"/>
          <a:ext cx="6607034" cy="5424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10368" y="123617"/>
            <a:ext cx="1039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Why children are more vulnerable to COVID19?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75261" y="1419368"/>
            <a:ext cx="291221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400" dirty="0"/>
              <a:t>Age group not covered under vaccination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75260" y="3484560"/>
            <a:ext cx="3070745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400" dirty="0"/>
              <a:t>Possibility of opening of colleges and schools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58920" y="1480924"/>
            <a:ext cx="516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8920" y="3546116"/>
            <a:ext cx="516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A1BE406-FEFF-4398-9B3E-214B051D8A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07" y="5320145"/>
            <a:ext cx="1557411" cy="15378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7D10B70-60DE-4952-AE7E-0EACB8E3D4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79658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MYTH- 4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Mothers </a:t>
            </a:r>
            <a:r>
              <a:rPr lang="en-US" dirty="0" smtClean="0">
                <a:solidFill>
                  <a:schemeClr val="tx1"/>
                </a:solidFill>
              </a:rPr>
              <a:t>with COVID-19 must not breast feed their baby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356" y="3262611"/>
            <a:ext cx="8915400" cy="2771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1555B69-4EC6-48AB-A865-2BFEC7F56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" y="5375564"/>
            <a:ext cx="1528659" cy="14824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E2BDCF5-E7A9-432C-8CDD-F79916AE6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754" y="5625133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8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A4BA82-8B43-46D7-B1CF-2CDF22B81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Presence of viable SARS-CoV-2 virus (virus causing COVID- 19) in breastmilk and transmission resulting in neonatal infection has not been reported till now.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Mothers must breast feed their babies after adopting all protective </a:t>
            </a:r>
            <a:r>
              <a:rPr lang="en-US" sz="2800" dirty="0" err="1">
                <a:solidFill>
                  <a:schemeClr val="tx1"/>
                </a:solidFill>
              </a:rPr>
              <a:t>behaviour</a:t>
            </a:r>
            <a:r>
              <a:rPr lang="en-US" sz="2800" dirty="0">
                <a:solidFill>
                  <a:schemeClr val="tx1"/>
                </a:solidFill>
              </a:rPr>
              <a:t> – triple </a:t>
            </a:r>
            <a:r>
              <a:rPr lang="en-US" sz="2800" dirty="0" smtClean="0">
                <a:solidFill>
                  <a:schemeClr val="tx1"/>
                </a:solidFill>
              </a:rPr>
              <a:t>masking  , </a:t>
            </a:r>
            <a:r>
              <a:rPr lang="en-US" sz="2800" dirty="0">
                <a:solidFill>
                  <a:schemeClr val="tx1"/>
                </a:solidFill>
              </a:rPr>
              <a:t>washing hands. 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FAB5E3A-C4D1-4899-8046-87D859FD7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2" y="5606472"/>
            <a:ext cx="1492757" cy="1251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F0BFE8B-94B0-4739-B708-82F90F993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40486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027650"/>
          </a:xfrm>
        </p:spPr>
        <p:txBody>
          <a:bodyPr>
            <a:normAutofit fontScale="90000"/>
          </a:bodyPr>
          <a:lstStyle/>
          <a:p>
            <a:r>
              <a:rPr lang="en-US" dirty="0"/>
              <a:t>MYTH- 5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All children have the same risk levels for COVID-19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All you need to know about novel coronavirus (COVID-19)…Busting myths and  stating facts..!! – the moppets clin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651760"/>
            <a:ext cx="5962650" cy="377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3C81754-EA3C-468F-A813-524D99712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3" y="5477164"/>
            <a:ext cx="1649774" cy="13808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D5DE516-D156-4D71-AE8B-EC2758041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40486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WHICH CHILDREN ARE MORE IMPACTED?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  <a:buSzPct val="120000"/>
              <a:buFont typeface="Arial Unicode MS" panose="020B0604020202020204" pitchFamily="34" charset="-128"/>
              <a:buChar char="◆"/>
            </a:pPr>
            <a:r>
              <a:rPr lang="en-US" sz="3600" dirty="0">
                <a:ea typeface="ＭＳ Ｐゴシック" charset="0"/>
                <a:cs typeface="ＭＳ Ｐゴシック" charset="0"/>
              </a:rPr>
              <a:t>Children with </a:t>
            </a:r>
            <a:r>
              <a:rPr lang="en-US" sz="36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prior mental/behavioral health conditions</a:t>
            </a:r>
          </a:p>
          <a:p>
            <a:pPr>
              <a:lnSpc>
                <a:spcPct val="95000"/>
              </a:lnSpc>
              <a:buSzPct val="120000"/>
              <a:buNone/>
            </a:pPr>
            <a:endParaRPr lang="en-US" sz="36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5000"/>
              </a:lnSpc>
              <a:buSzPct val="120000"/>
              <a:buFont typeface="Arial Unicode MS" panose="020B0604020202020204" pitchFamily="34" charset="-128"/>
              <a:buChar char="◆"/>
            </a:pPr>
            <a:r>
              <a:rPr lang="en-US" sz="3600" dirty="0">
                <a:ea typeface="ＭＳ Ｐゴシック" charset="0"/>
                <a:cs typeface="ＭＳ Ｐゴシック" charset="0"/>
              </a:rPr>
              <a:t>Children with </a:t>
            </a:r>
            <a:r>
              <a:rPr lang="en-US" sz="36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chronic health conditions, disabilities, &amp; special health care needs</a:t>
            </a:r>
          </a:p>
          <a:p>
            <a:pPr marL="0" indent="0">
              <a:lnSpc>
                <a:spcPct val="95000"/>
              </a:lnSpc>
              <a:buSzPct val="120000"/>
              <a:buNone/>
            </a:pPr>
            <a:endParaRPr lang="en-US" sz="36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5000"/>
              </a:lnSpc>
              <a:buSzPct val="120000"/>
              <a:buFont typeface="Arial Unicode MS" panose="020B0604020202020204" pitchFamily="34" charset="-128"/>
              <a:buChar char="◆"/>
            </a:pPr>
            <a:r>
              <a:rPr lang="en-US" sz="3600" b="1" dirty="0">
                <a:ea typeface="ＭＳ Ｐゴシック" charset="0"/>
                <a:cs typeface="ＭＳ Ｐゴシック" charset="0"/>
              </a:rPr>
              <a:t>All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children, </a:t>
            </a:r>
            <a:r>
              <a:rPr lang="en-US" sz="3600" b="1" dirty="0">
                <a:ea typeface="ＭＳ Ｐゴシック" charset="0"/>
                <a:cs typeface="ＭＳ Ｐゴシック" charset="0"/>
              </a:rPr>
              <a:t>all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ages</a:t>
            </a:r>
          </a:p>
        </p:txBody>
      </p:sp>
      <p:pic>
        <p:nvPicPr>
          <p:cNvPr id="4" name="Picture 2" descr="All you need to know about novel coronavirus (COVID-19)…Busting myths and  stating facts..!! – the moppets cli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912" y="-95142"/>
            <a:ext cx="3031088" cy="1697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B995BA6-4190-4FD0-9E00-16735CC09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3" y="5560290"/>
            <a:ext cx="1622065" cy="1297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E05AF91-5146-45D4-8085-DB0196802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25133"/>
            <a:ext cx="1806420" cy="1217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817" y="624110"/>
            <a:ext cx="9562796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MYTH- 6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If a mother has COVID-19, there are no effects on baby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2770B77-B648-45A4-9929-7D608585E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084944"/>
            <a:ext cx="8915400" cy="282627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5908BD-7BF2-4212-BD6F-2969F368E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3" y="5495636"/>
            <a:ext cx="1781264" cy="13623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C52AA74-0235-4286-B396-A72D59E17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40486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3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E3C2E73D-EC18-41F6-9DD9-03836D475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>
            <a:normAutofit/>
          </a:bodyPr>
          <a:lstStyle/>
          <a:p>
            <a:r>
              <a:rPr lang="en-US" sz="3600" dirty="0"/>
              <a:t>THERE IS LIKELIHOOD OF PRE-TERM BIRTHS…</a:t>
            </a:r>
          </a:p>
          <a:p>
            <a:r>
              <a:rPr lang="en-US" sz="3600" dirty="0"/>
              <a:t>PREMATURITY RELATED COMPLICATIONS FOR BABY IS MORE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7B15F09-8CC9-4201-ABFA-A831897A9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7" y="5560292"/>
            <a:ext cx="1640538" cy="1297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9A6D715-C592-468A-A61C-1D920760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40486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1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621" y="233691"/>
            <a:ext cx="8911687" cy="24865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MYTH-7 </a:t>
            </a:r>
            <a:br>
              <a:rPr lang="en-US" dirty="0" smtClean="0"/>
            </a:b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t is better to separate mother and baby for baby’s protection if mother is COVID -19 positive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Study sheds light on immunity transfer from COVID-19 positive mothers to  babies | Lifestyle News,The Indian 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76" y="2927928"/>
            <a:ext cx="5740956" cy="3435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8E00EAB-EF4D-4980-BE8E-38C5829F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5" y="5569527"/>
            <a:ext cx="1914204" cy="12884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355262-9752-4002-980D-937A38B0C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40486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By the end of the session participants will be able to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Respond correctly to prevailing myths related to COVID-19 in children</a:t>
            </a:r>
          </a:p>
          <a:p>
            <a:r>
              <a:rPr lang="en-US" sz="2800" dirty="0">
                <a:solidFill>
                  <a:schemeClr val="tx1"/>
                </a:solidFill>
              </a:rPr>
              <a:t>Discuss the state of children related to COVID-19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1C34EC-62B5-4B8D-98C2-AB5AC4A3F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1" y="5514109"/>
            <a:ext cx="1575884" cy="13438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2FEEC07-D2AB-4C7E-B1CF-1CD71CCFF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25133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SEPARATING MOTHER FROM BABY </a:t>
            </a:r>
            <a:r>
              <a:rPr lang="en-US" sz="2800" b="1" dirty="0">
                <a:solidFill>
                  <a:srgbClr val="C00000"/>
                </a:solidFill>
              </a:rPr>
              <a:t>NOT </a:t>
            </a:r>
            <a:r>
              <a:rPr lang="en-US" sz="2800" dirty="0"/>
              <a:t>ADVOCATED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GUIDELINES FOR HOSPITALISATION OF BABY </a:t>
            </a:r>
            <a:r>
              <a:rPr lang="en-US" sz="2800" b="1" dirty="0">
                <a:solidFill>
                  <a:srgbClr val="C00000"/>
                </a:solidFill>
              </a:rPr>
              <a:t>RECOMMENDS PARENTAL ACCOMPANIMENT </a:t>
            </a:r>
            <a:r>
              <a:rPr lang="en-US" sz="2800" dirty="0"/>
              <a:t>WITH SAFETY PRECAUTIONS</a:t>
            </a:r>
          </a:p>
        </p:txBody>
      </p:sp>
      <p:pic>
        <p:nvPicPr>
          <p:cNvPr id="4" name="Picture 2" descr="Study sheds light on immunity transfer from COVID-19 positive mothers to  babies | Lifestyle News,The Indian Expr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569" y="-69816"/>
            <a:ext cx="3758529" cy="2089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20E563-12A8-4F59-8774-DF5083A5D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3" y="5495636"/>
            <a:ext cx="1594356" cy="1362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0447209-B3D7-4797-9096-46D892BF9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40486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3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MYTH- </a:t>
            </a:r>
            <a:r>
              <a:rPr lang="en-US" dirty="0" smtClean="0"/>
              <a:t>8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Kangaroo Mother Care </a:t>
            </a:r>
            <a:r>
              <a:rPr lang="en-US" dirty="0" smtClean="0">
                <a:solidFill>
                  <a:schemeClr val="tx1"/>
                </a:solidFill>
              </a:rPr>
              <a:t>is not advocated if mother has COVID </a:t>
            </a:r>
            <a:r>
              <a:rPr lang="en-US" dirty="0">
                <a:solidFill>
                  <a:schemeClr val="tx1"/>
                </a:solidFill>
              </a:rPr>
              <a:t>19</a:t>
            </a:r>
          </a:p>
        </p:txBody>
      </p:sp>
      <p:pic>
        <p:nvPicPr>
          <p:cNvPr id="5" name="Picture 6" descr="Navigating pregnancy during the COVID-19 pandemic | UNIC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46" y="3618809"/>
            <a:ext cx="4296254" cy="1941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BEAE2DD-675D-4014-843D-AF695633C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2" y="5560290"/>
            <a:ext cx="1548175" cy="1297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CD7870B-73DC-474C-B7E6-484A2CD8E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40486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0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EFF835-27D2-4684-B368-BFDFC008B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561D46B3-83EE-46F7-AAE5-32107ACA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ESPECIALLY FOR PRE-TERM BABIES KANGAROO MOTHER CARE RECOMMENDED WITH CAREGIVER/PARENTS TAKING SAFETY PRECAUTIONS ( Triple </a:t>
            </a:r>
            <a:r>
              <a:rPr lang="en-US" sz="2800" b="1" dirty="0" smtClean="0">
                <a:solidFill>
                  <a:schemeClr val="tx1"/>
                </a:solidFill>
              </a:rPr>
              <a:t>layer mask</a:t>
            </a:r>
            <a:r>
              <a:rPr lang="en-US" sz="2800" b="1" dirty="0">
                <a:solidFill>
                  <a:schemeClr val="tx1"/>
                </a:solidFill>
              </a:rPr>
              <a:t>)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ASHA CAN HELP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C74D9C-94E5-4F2F-9CDC-7BD90037F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3" y="5615709"/>
            <a:ext cx="1492756" cy="12422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E7441A-E22E-41BD-B476-53AE13F77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40486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3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MYTH- </a:t>
            </a:r>
            <a:r>
              <a:rPr lang="en-US" dirty="0" smtClean="0"/>
              <a:t>9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Children and adults with COVID-19 have similar symptoms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 descr="COVID&amp;#39;s third wave will be hitting children more: Maharashtra&amp;#39;s Health  Minister Rajesh T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270" y="3275301"/>
            <a:ext cx="5793163" cy="3041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909863F-EC33-4BED-95DD-2DE6CA69C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9" y="5357092"/>
            <a:ext cx="1588307" cy="1500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596F159-BF53-4AA4-AF8B-054041669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25133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1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06" t="20437" r="10309" b="8303"/>
          <a:stretch/>
        </p:blipFill>
        <p:spPr>
          <a:xfrm>
            <a:off x="1828801" y="624110"/>
            <a:ext cx="8377382" cy="5609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329773A-3C9B-406F-995C-E740CB002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5523344"/>
            <a:ext cx="1466735" cy="1334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32C37C2-BA13-41E1-B7A4-27F523974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40486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MYTH-10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All children irrespective of age may require hospitalization if found to have COVID </a:t>
            </a:r>
            <a:r>
              <a:rPr lang="en-US" dirty="0">
                <a:solidFill>
                  <a:schemeClr val="tx1"/>
                </a:solidFill>
              </a:rPr>
              <a:t>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D19203-DAA1-450A-850B-A0AA2E7CA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6" y="5394036"/>
            <a:ext cx="1575884" cy="14639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8138D2-892F-4D09-A531-D4223B05A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40486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512" y="2133600"/>
            <a:ext cx="10436100" cy="377762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Infants less than 12 months of age and children 15 years and above are more likely to need hospitalization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Children with underlying co-morbidities (neurological, cardiac, </a:t>
            </a:r>
            <a:r>
              <a:rPr lang="en-US" sz="2800" dirty="0" err="1">
                <a:solidFill>
                  <a:schemeClr val="tx1"/>
                </a:solidFill>
              </a:rPr>
              <a:t>haematological</a:t>
            </a:r>
            <a:r>
              <a:rPr lang="en-US" sz="2800" dirty="0">
                <a:solidFill>
                  <a:schemeClr val="tx1"/>
                </a:solidFill>
              </a:rPr>
              <a:t>, oncologic )are more likely to need hospitalization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4623DA2-0A23-4E88-ACF2-79E9D1430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3" y="5458691"/>
            <a:ext cx="1603592" cy="1399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43758B6-F369-462C-ADE2-04E225532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40486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MYTH- </a:t>
            </a:r>
            <a:r>
              <a:rPr lang="en-US" dirty="0" smtClean="0"/>
              <a:t>11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All children who have COVID-19 will need ICU care and oxygen. Therefore, we cannot do anything much  at community level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847BC19-61E7-4E5E-83DE-509DE1CDD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0" y="5486400"/>
            <a:ext cx="1677484" cy="137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50F005F-D74B-432E-BE7A-1D590DEEF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40486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22843"/>
            <a:ext cx="8911687" cy="1280890"/>
          </a:xfrm>
        </p:spPr>
        <p:txBody>
          <a:bodyPr/>
          <a:lstStyle/>
          <a:p>
            <a:r>
              <a:rPr lang="en-IN" dirty="0"/>
              <a:t>Continuum of care approach in pediatric COVID19 cases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45943409"/>
              </p:ext>
            </p:extLst>
          </p:nvPr>
        </p:nvGraphicFramePr>
        <p:xfrm>
          <a:off x="904126" y="1270783"/>
          <a:ext cx="11157735" cy="539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A7A9B40-BC29-45F9-8AE3-F196CBF60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8" y="5394036"/>
            <a:ext cx="1649775" cy="1463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68E2C25-3018-4D83-8B85-2CDD23CE0F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40486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FLWs must be more alert when in their communities there 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Test Positivity of 10% or more in the last one week</a:t>
            </a:r>
          </a:p>
          <a:p>
            <a:endParaRPr lang="en-US" sz="3200" dirty="0"/>
          </a:p>
          <a:p>
            <a:r>
              <a:rPr lang="en-US" sz="3200" dirty="0"/>
              <a:t>Bed Occupancy of more than 60% on either oxygen supported or ICU beds.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0DB4336-7681-4BD3-877E-20F8DCD5B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3" y="5467926"/>
            <a:ext cx="1612829" cy="1390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C65FA2B-5560-4FAD-BEDC-B71628E7C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40486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7812206" y="3303433"/>
            <a:ext cx="3800902" cy="97270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4379794" y="3528354"/>
            <a:ext cx="3221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COVID19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7413" y="980945"/>
            <a:ext cx="4478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COVID Appropriate Behaviour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2217" y="846913"/>
            <a:ext cx="3316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0"/>
              </a:rPr>
              <a:t>Mask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8105" y="3274252"/>
            <a:ext cx="3157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COVID19 Vaccination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70042" y="2023147"/>
            <a:ext cx="3775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Sanitizer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99629" y="4694872"/>
            <a:ext cx="455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Frontline Health Workers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8106" y="5443919"/>
            <a:ext cx="4890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Health system preparedness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22720" y="3395693"/>
            <a:ext cx="394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Pediatric Cases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2742" y="5288340"/>
            <a:ext cx="3775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??? Third wave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28031" y="2349035"/>
            <a:ext cx="403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0"/>
              </a:rPr>
              <a:t>Second wave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6325" y="2402095"/>
            <a:ext cx="3775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Oxygen support</a:t>
            </a:r>
          </a:p>
        </p:txBody>
      </p:sp>
      <p:sp>
        <p:nvSpPr>
          <p:cNvPr id="2" name="Rectangle 1"/>
          <p:cNvSpPr/>
          <p:nvPr/>
        </p:nvSpPr>
        <p:spPr>
          <a:xfrm>
            <a:off x="1368106" y="-24255"/>
            <a:ext cx="9342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BUZZZZZ AROUND COVID 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F7A0DEF-539D-4D58-B437-978E63622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7" y="5443919"/>
            <a:ext cx="1403990" cy="14140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D6BF154-3010-4F47-A526-E837BD568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40486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0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SUPPORT MENTAL HEALTH OF CHILDREN TOO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EDUCATE THEM ON HOW TO STAY HEALTHY AND SAFE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3" y="2095893"/>
            <a:ext cx="3823854" cy="3639889"/>
          </a:xfrm>
        </p:spPr>
      </p:pic>
      <p:pic>
        <p:nvPicPr>
          <p:cNvPr id="5" name="Picture 4" descr="Your Mental Health and the COVID-19 Pandemic – Essential Guidelines by Eric  Dali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15" y="2095893"/>
            <a:ext cx="4496585" cy="3778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FC40DDC-1660-4DBD-907F-1505A8BA9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8" y="5495636"/>
            <a:ext cx="1454847" cy="1362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AAF8BEF-672F-4D08-81B9-12CCDE7832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40486"/>
            <a:ext cx="1806420" cy="1217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8378" y="2276455"/>
            <a:ext cx="97690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??? Third wave</a:t>
            </a:r>
          </a:p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MORE 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CHILDREN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IN THIRD WAVE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20707110">
            <a:off x="-50950" y="750185"/>
            <a:ext cx="44752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VACCINATION DRIVE</a:t>
            </a:r>
          </a:p>
        </p:txBody>
      </p:sp>
      <p:sp>
        <p:nvSpPr>
          <p:cNvPr id="4" name="Rectangle 3"/>
          <p:cNvSpPr/>
          <p:nvPr/>
        </p:nvSpPr>
        <p:spPr>
          <a:xfrm rot="1268909">
            <a:off x="7402730" y="1023456"/>
            <a:ext cx="48125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SAFE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BEHAVIOURS</a:t>
            </a:r>
          </a:p>
        </p:txBody>
      </p:sp>
      <p:pic>
        <p:nvPicPr>
          <p:cNvPr id="1026" name="Picture 2" descr="COVID-19: Are you ready for the next phas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40" y="4427397"/>
            <a:ext cx="3514660" cy="224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ronavirus LIVE: India&amp;#39;s tally hits 8.8 mn, Shah reviews Delhi situation |  Business Standard N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03" y="5501230"/>
            <a:ext cx="1465856" cy="1099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6-Point Star 4"/>
          <p:cNvSpPr/>
          <p:nvPr/>
        </p:nvSpPr>
        <p:spPr>
          <a:xfrm>
            <a:off x="3593172" y="1074571"/>
            <a:ext cx="4298623" cy="129292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 COMMUNITY LEVEL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BC70413-242F-467A-95EE-94178C047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2" y="5501230"/>
            <a:ext cx="1603593" cy="1395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DD7E30D-1963-4144-96D4-AF9845691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40486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3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76925" y="2142225"/>
            <a:ext cx="9789280" cy="31740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+mn-lt"/>
              </a:rPr>
              <a:t>MYTH 1: 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We do not need to worry about children getting COVID-19 because children are immune to COVID-19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ED45B1D-08B5-4728-8344-D730F3DCA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4" y="5467926"/>
            <a:ext cx="1465047" cy="1390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A87C9B-BF96-4727-AD70-B6A1D3552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40485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696298"/>
            <a:ext cx="8483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National and international data indicated a maximum of </a:t>
            </a:r>
            <a:r>
              <a:rPr lang="en-US" sz="3200" b="1" dirty="0">
                <a:solidFill>
                  <a:srgbClr val="C00000"/>
                </a:solidFill>
              </a:rPr>
              <a:t>2-3% of such children requiring </a:t>
            </a:r>
            <a:r>
              <a:rPr lang="en-US" sz="3200" b="1" dirty="0" err="1">
                <a:solidFill>
                  <a:srgbClr val="C00000"/>
                </a:solidFill>
              </a:rPr>
              <a:t>hospitalisation</a:t>
            </a:r>
            <a:r>
              <a:rPr lang="en-US" sz="3200" b="1" dirty="0">
                <a:solidFill>
                  <a:srgbClr val="C00000"/>
                </a:solidFill>
              </a:rPr>
              <a:t> in wave 1/ 2</a:t>
            </a:r>
            <a:r>
              <a:rPr lang="en-US" sz="3200" dirty="0"/>
              <a:t>. 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However, to meet the surge in India, we need to be ready for a little higher number and for an indicative projection, a figure of </a:t>
            </a:r>
            <a:r>
              <a:rPr lang="en-US" sz="3200" b="1" dirty="0">
                <a:solidFill>
                  <a:srgbClr val="C00000"/>
                </a:solidFill>
              </a:rPr>
              <a:t>5% of children with COVID have been estimated to be requiring </a:t>
            </a:r>
            <a:r>
              <a:rPr lang="en-US" sz="3200" b="1" dirty="0" err="1">
                <a:solidFill>
                  <a:srgbClr val="C00000"/>
                </a:solidFill>
              </a:rPr>
              <a:t>hospitalisation</a:t>
            </a:r>
            <a:r>
              <a:rPr lang="en-US" sz="3200" b="1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5790A82-4622-459D-8987-236E4D6FA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6" y="5532582"/>
            <a:ext cx="1566648" cy="1325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99C3306-1570-42A1-9433-774B1A675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40486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849" y="238030"/>
            <a:ext cx="9973763" cy="1661890"/>
          </a:xfrm>
        </p:spPr>
        <p:txBody>
          <a:bodyPr>
            <a:normAutofit fontScale="90000"/>
          </a:bodyPr>
          <a:lstStyle/>
          <a:p>
            <a:r>
              <a:rPr lang="en-US" dirty="0"/>
              <a:t>MYTH -2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 smtClean="0">
                <a:solidFill>
                  <a:schemeClr val="tx1"/>
                </a:solidFill>
              </a:rPr>
              <a:t>neonate cannot get COVID-19 from mother who has COVID-19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COVID-19 | 7-year-old In Odisha Takes Care Of Baby Brother After Parents  Die Of Corona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326793"/>
            <a:ext cx="7334250" cy="4105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3AE8B29-A715-4F24-B959-6A76346A5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9" y="5541816"/>
            <a:ext cx="1548175" cy="1334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96A246D-CF18-40A0-BE7A-A4F1A73BE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40486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217" y="2765209"/>
            <a:ext cx="8577133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A neonate can get COVID -19 infection in three potential ways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r>
              <a:rPr lang="en-US" sz="2400" dirty="0">
                <a:solidFill>
                  <a:schemeClr val="tx1"/>
                </a:solidFill>
              </a:rPr>
              <a:t>1. Through </a:t>
            </a:r>
            <a:r>
              <a:rPr lang="en-US" sz="2400" dirty="0">
                <a:solidFill>
                  <a:srgbClr val="C00000"/>
                </a:solidFill>
              </a:rPr>
              <a:t>aerosol or direct contact </a:t>
            </a:r>
            <a:r>
              <a:rPr lang="en-US" sz="2400" dirty="0">
                <a:solidFill>
                  <a:schemeClr val="tx1"/>
                </a:solidFill>
              </a:rPr>
              <a:t>from infected mothers or caregivers (including healthcare workers) in the postnatal period (postnatal infection): </a:t>
            </a:r>
            <a:r>
              <a:rPr lang="en-US" sz="2400" dirty="0">
                <a:solidFill>
                  <a:srgbClr val="C00000"/>
                </a:solidFill>
              </a:rPr>
              <a:t>most likely method of transmission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2. Direct exposure to maternal blood or secretions during delivery (intrapartum infection): very rare, but more likely than the intrauterine transmission.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3. Transplacental passage from mother to </a:t>
            </a:r>
            <a:r>
              <a:rPr lang="en-US" sz="2400" dirty="0" err="1">
                <a:solidFill>
                  <a:schemeClr val="tx1"/>
                </a:solidFill>
              </a:rPr>
              <a:t>foetus</a:t>
            </a:r>
            <a:r>
              <a:rPr lang="en-US" sz="2400" dirty="0">
                <a:solidFill>
                  <a:schemeClr val="tx1"/>
                </a:solidFill>
              </a:rPr>
              <a:t> (intrauterine infection): extremely rare and not to be considered. </a:t>
            </a:r>
          </a:p>
          <a:p>
            <a:endParaRPr lang="en-US" dirty="0"/>
          </a:p>
        </p:txBody>
      </p:sp>
      <p:pic>
        <p:nvPicPr>
          <p:cNvPr id="5122" name="Picture 2" descr="COVID-19: First Mother-Child Vertical Transmission Case In Pu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97" b="7298"/>
          <a:stretch/>
        </p:blipFill>
        <p:spPr bwMode="auto">
          <a:xfrm>
            <a:off x="8345864" y="0"/>
            <a:ext cx="3846136" cy="2543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2" y="5458690"/>
            <a:ext cx="1474284" cy="1399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87B940F-5C71-418C-86A9-3B749AA83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25133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123" y="63223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   MYTH – 3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All </a:t>
            </a:r>
            <a:r>
              <a:rPr lang="en-US" dirty="0" smtClean="0">
                <a:solidFill>
                  <a:schemeClr val="tx1"/>
                </a:solidFill>
              </a:rPr>
              <a:t>children are safe from COVID </a:t>
            </a:r>
            <a:r>
              <a:rPr lang="en-US" dirty="0">
                <a:solidFill>
                  <a:schemeClr val="tx1"/>
                </a:solidFill>
              </a:rPr>
              <a:t>-19</a:t>
            </a:r>
          </a:p>
        </p:txBody>
      </p:sp>
      <p:pic>
        <p:nvPicPr>
          <p:cNvPr id="6146" name="Picture 2" descr="Study sheds light on immunity transfer from COVID-19 positive mothers to  babies | Lifestyle News,The Indian 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78" y="2574554"/>
            <a:ext cx="5740956" cy="2930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ill Covid third wave hit children hard? Here&amp;#39;s what AIIMS director has to  say | India News,The Indian Expr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23" y="2689331"/>
            <a:ext cx="3668963" cy="267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2E0D422-37AB-4D6A-9D2E-6D3AB4B0C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85" y="5504873"/>
            <a:ext cx="1452194" cy="13531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DDBBE66-2FAE-488C-B8B9-F8D8C604F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80" y="5640486"/>
            <a:ext cx="1806420" cy="12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686</TotalTime>
  <Words>696</Words>
  <Application>Microsoft Office PowerPoint</Application>
  <PresentationFormat>Widescreen</PresentationFormat>
  <Paragraphs>109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 Unicode MS</vt:lpstr>
      <vt:lpstr>ＭＳ Ｐゴシック</vt:lpstr>
      <vt:lpstr>Arial</vt:lpstr>
      <vt:lpstr>Arial Rounded MT Bold</vt:lpstr>
      <vt:lpstr>Calibri</vt:lpstr>
      <vt:lpstr>Century Gothic</vt:lpstr>
      <vt:lpstr>Wingdings 3</vt:lpstr>
      <vt:lpstr>Wisp</vt:lpstr>
      <vt:lpstr>PEDIATRIC CARE IN COVID-19   INTRODUCTION</vt:lpstr>
      <vt:lpstr>OBJECTIVES</vt:lpstr>
      <vt:lpstr>PowerPoint Presentation</vt:lpstr>
      <vt:lpstr>PowerPoint Presentation</vt:lpstr>
      <vt:lpstr>PowerPoint Presentation</vt:lpstr>
      <vt:lpstr>PowerPoint Presentation</vt:lpstr>
      <vt:lpstr>MYTH -2   A neonate cannot get COVID-19 from mother who has COVID-19</vt:lpstr>
      <vt:lpstr>PowerPoint Presentation</vt:lpstr>
      <vt:lpstr>   MYTH – 3   All children are safe from COVID -19</vt:lpstr>
      <vt:lpstr>Burden of pediatric and adolescent cases in India (since 14th March 2020)</vt:lpstr>
      <vt:lpstr>98% CHILDREN RECOVER FROM  COVID-19</vt:lpstr>
      <vt:lpstr>PowerPoint Presentation</vt:lpstr>
      <vt:lpstr>MYTH- 4   Mothers with COVID-19 must not breast feed their baby</vt:lpstr>
      <vt:lpstr>PowerPoint Presentation</vt:lpstr>
      <vt:lpstr>MYTH- 5   All children have the same risk levels for COVID-19</vt:lpstr>
      <vt:lpstr>WHICH CHILDREN ARE MORE IMPACTED?</vt:lpstr>
      <vt:lpstr>MYTH- 6  If a mother has COVID-19, there are no effects on baby</vt:lpstr>
      <vt:lpstr>PowerPoint Presentation</vt:lpstr>
      <vt:lpstr> MYTH-7  It is better to separate mother and baby for baby’s protection if mother is COVID -19 positive   </vt:lpstr>
      <vt:lpstr>PowerPoint Presentation</vt:lpstr>
      <vt:lpstr>MYTH- 8    Kangaroo Mother Care is not advocated if mother has COVID 19</vt:lpstr>
      <vt:lpstr>PowerPoint Presentation</vt:lpstr>
      <vt:lpstr>MYTH- 9 Children and adults with COVID-19 have similar symptoms.</vt:lpstr>
      <vt:lpstr>PowerPoint Presentation</vt:lpstr>
      <vt:lpstr>MYTH-10     All children irrespective of age may require hospitalization if found to have COVID 19</vt:lpstr>
      <vt:lpstr>NOT ALL CHILDREN</vt:lpstr>
      <vt:lpstr>MYTH- 11    All children who have COVID-19 will need ICU care and oxygen. Therefore, we cannot do anything much  at community level</vt:lpstr>
      <vt:lpstr>Continuum of care approach in pediatric COVID19 cases</vt:lpstr>
      <vt:lpstr>FLWs must be more alert when in their communities there is </vt:lpstr>
      <vt:lpstr>SUPPORT MENTAL HEALTH OF CHILDREN TOO EDUCATE THEM ON HOW TO STAY HEALTHY AND SAFE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EDWINA Pereira</cp:lastModifiedBy>
  <cp:revision>80</cp:revision>
  <dcterms:created xsi:type="dcterms:W3CDTF">2021-06-18T04:48:21Z</dcterms:created>
  <dcterms:modified xsi:type="dcterms:W3CDTF">2021-07-02T05:31:58Z</dcterms:modified>
</cp:coreProperties>
</file>