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62"/>
  </p:notesMasterIdLst>
  <p:handoutMasterIdLst>
    <p:handoutMasterId r:id="rId63"/>
  </p:handoutMasterIdLst>
  <p:sldIdLst>
    <p:sldId id="314" r:id="rId2"/>
    <p:sldId id="370" r:id="rId3"/>
    <p:sldId id="339" r:id="rId4"/>
    <p:sldId id="340" r:id="rId5"/>
    <p:sldId id="360" r:id="rId6"/>
    <p:sldId id="381" r:id="rId7"/>
    <p:sldId id="341" r:id="rId8"/>
    <p:sldId id="384" r:id="rId9"/>
    <p:sldId id="324" r:id="rId10"/>
    <p:sldId id="368" r:id="rId11"/>
    <p:sldId id="320" r:id="rId12"/>
    <p:sldId id="325" r:id="rId13"/>
    <p:sldId id="319" r:id="rId14"/>
    <p:sldId id="326" r:id="rId15"/>
    <p:sldId id="327" r:id="rId16"/>
    <p:sldId id="374" r:id="rId17"/>
    <p:sldId id="328" r:id="rId18"/>
    <p:sldId id="373" r:id="rId19"/>
    <p:sldId id="329" r:id="rId20"/>
    <p:sldId id="330" r:id="rId21"/>
    <p:sldId id="369" r:id="rId22"/>
    <p:sldId id="331" r:id="rId23"/>
    <p:sldId id="332" r:id="rId24"/>
    <p:sldId id="334" r:id="rId25"/>
    <p:sldId id="335" r:id="rId26"/>
    <p:sldId id="336" r:id="rId27"/>
    <p:sldId id="375" r:id="rId28"/>
    <p:sldId id="371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77" r:id="rId40"/>
    <p:sldId id="382" r:id="rId41"/>
    <p:sldId id="383" r:id="rId42"/>
    <p:sldId id="380" r:id="rId43"/>
    <p:sldId id="379" r:id="rId44"/>
    <p:sldId id="36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6" r:id="rId54"/>
    <p:sldId id="397" r:id="rId55"/>
    <p:sldId id="398" r:id="rId56"/>
    <p:sldId id="399" r:id="rId57"/>
    <p:sldId id="393" r:id="rId58"/>
    <p:sldId id="394" r:id="rId59"/>
    <p:sldId id="400" r:id="rId60"/>
    <p:sldId id="376" r:id="rId61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F0234-3B70-44B1-80B5-E0D0286D4267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29966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0C6DA-ECBD-4319-9F20-CDB1698C4CE6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17333-3A5A-4124-9228-0CC75E427E7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6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A7385-D4A7-4D63-9E6F-E5B57768AF6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F9D93C0-A179-4306-BE4E-01A97CA0D4FB}" type="datetimeFigureOut">
              <a:rPr lang="en-US" smtClean="0"/>
              <a:pPr/>
              <a:t>7/3/2013</a:t>
            </a:fld>
            <a:endParaRPr lang="en-IN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7A2B136-417D-46A0-A274-EF4982DDD9A0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mailto:ajayaswal2002@yahoo.co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5572140"/>
            <a:ext cx="614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By:</a:t>
            </a:r>
          </a:p>
          <a:p>
            <a:pPr algn="ctr"/>
            <a:r>
              <a:rPr lang="en-US" sz="1400" b="1" dirty="0" smtClean="0"/>
              <a:t>Ajay </a:t>
            </a:r>
            <a:r>
              <a:rPr lang="en-US" sz="1400" b="1" dirty="0" err="1" smtClean="0"/>
              <a:t>Aswal</a:t>
            </a:r>
            <a:r>
              <a:rPr lang="en-US" sz="1400" b="1" dirty="0" smtClean="0"/>
              <a:t> </a:t>
            </a:r>
            <a:r>
              <a:rPr lang="en-US" sz="1000" dirty="0" smtClean="0"/>
              <a:t>RAS,</a:t>
            </a:r>
            <a:endParaRPr lang="en-US" sz="1000" dirty="0" smtClean="0"/>
          </a:p>
          <a:p>
            <a:pPr algn="ctr"/>
            <a:r>
              <a:rPr lang="en-US" sz="1400" dirty="0" smtClean="0"/>
              <a:t>Executive Director,</a:t>
            </a:r>
            <a:endParaRPr lang="en-US" sz="1400" dirty="0" smtClean="0"/>
          </a:p>
          <a:p>
            <a:pPr algn="ctr"/>
            <a:r>
              <a:rPr lang="en-US" sz="1400" dirty="0" smtClean="0"/>
              <a:t>Rajasthan Medical Services Corporation, </a:t>
            </a:r>
            <a:r>
              <a:rPr lang="en-US" sz="1400" dirty="0" err="1" smtClean="0"/>
              <a:t>Jaipur</a:t>
            </a:r>
            <a:endParaRPr lang="en-IN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500166" y="546067"/>
            <a:ext cx="63273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Improving</a:t>
            </a:r>
          </a:p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TO TREATMENT</a:t>
            </a:r>
          </a:p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</a:p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RAJASTHAN</a:t>
            </a:r>
          </a:p>
          <a:p>
            <a:pPr algn="ctr"/>
            <a:r>
              <a:rPr lang="en-US" sz="2800" dirty="0" smtClean="0"/>
              <a:t>through</a:t>
            </a:r>
            <a:endParaRPr lang="en-IN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66836" y="4312515"/>
            <a:ext cx="3643338" cy="83099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FREE MEDICINE</a:t>
            </a:r>
          </a:p>
          <a:p>
            <a:pPr algn="ctr"/>
            <a:r>
              <a:rPr lang="en-US" sz="2400" b="1" dirty="0" smtClean="0"/>
              <a:t>SCHEME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7430" y="4312515"/>
            <a:ext cx="3405098" cy="83099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FREE DIAGNOSTIC</a:t>
            </a:r>
          </a:p>
          <a:p>
            <a:pPr algn="ctr"/>
            <a:r>
              <a:rPr lang="en-US" sz="2400" b="1" dirty="0" smtClean="0"/>
              <a:t>SCHEME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4488" y="4026763"/>
            <a:ext cx="482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&amp;</a:t>
            </a:r>
            <a:endParaRPr lang="en-US" sz="3200" dirty="0"/>
          </a:p>
        </p:txBody>
      </p:sp>
      <p:pic>
        <p:nvPicPr>
          <p:cNvPr id="9" name="Picture 8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714620"/>
            <a:ext cx="2286016" cy="1517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20060325192802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28" y="2786058"/>
            <a:ext cx="1803938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351782"/>
            <a:ext cx="7715304" cy="14465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COMPONENT-1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STEPS TO MAKE DRUGS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AVAILABLE IN GOVT. HOSPITALS.</a:t>
            </a:r>
            <a:endParaRPr lang="en-IN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Autonomous centralized procurement agency.</a:t>
            </a:r>
            <a:endParaRPr lang="en-US" sz="3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" name="Picture 4" descr="D:\Websites\RMSCR\image\rmsc building.jpg"/>
          <p:cNvPicPr>
            <a:picLocks noChangeAspect="1" noChangeArrowheads="1"/>
          </p:cNvPicPr>
          <p:nvPr/>
        </p:nvPicPr>
        <p:blipFill>
          <a:blip r:embed="rId2" cstate="print"/>
          <a:srcRect t="19958" r="9627" b="29189"/>
          <a:stretch>
            <a:fillRect/>
          </a:stretch>
        </p:blipFill>
        <p:spPr bwMode="auto">
          <a:xfrm>
            <a:off x="2898775" y="1787530"/>
            <a:ext cx="3044825" cy="2284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D:\Websites\RMSCR\mono\mono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233486"/>
            <a:ext cx="771525" cy="7715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4888468"/>
            <a:ext cx="1717137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PROCUREMENT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4888468"/>
            <a:ext cx="118494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SUPPLIES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8223" y="4888468"/>
            <a:ext cx="2113079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QUALITY CONTROL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2687" y="4888468"/>
            <a:ext cx="946093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IT CELL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5286388"/>
            <a:ext cx="1524000" cy="121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5298722"/>
            <a:ext cx="1676400" cy="12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>
            <a:stCxn id="3" idx="2"/>
            <a:endCxn id="5" idx="0"/>
          </p:cNvCxnSpPr>
          <p:nvPr/>
        </p:nvCxnSpPr>
        <p:spPr>
          <a:xfrm rot="5400000">
            <a:off x="2460216" y="2927496"/>
            <a:ext cx="816526" cy="3105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2"/>
            <a:endCxn id="8" idx="0"/>
          </p:cNvCxnSpPr>
          <p:nvPr/>
        </p:nvCxnSpPr>
        <p:spPr>
          <a:xfrm rot="16200000" flipH="1">
            <a:off x="5730198" y="2762932"/>
            <a:ext cx="816526" cy="34345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2"/>
            <a:endCxn id="6" idx="0"/>
          </p:cNvCxnSpPr>
          <p:nvPr/>
        </p:nvCxnSpPr>
        <p:spPr>
          <a:xfrm rot="5400000">
            <a:off x="3584466" y="4051746"/>
            <a:ext cx="816526" cy="856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2"/>
            <a:endCxn id="7" idx="0"/>
          </p:cNvCxnSpPr>
          <p:nvPr/>
        </p:nvCxnSpPr>
        <p:spPr>
          <a:xfrm rot="16200000" flipH="1">
            <a:off x="4599712" y="3893417"/>
            <a:ext cx="816526" cy="1173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63952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ESTABLISHMENT  OF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RAJASTHAN MEDICAL SERVICES CORPORATION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16" name="Picture 2" descr="G:\black%20box-500x500.jpg"/>
          <p:cNvPicPr>
            <a:picLocks noChangeAspect="1" noChangeArrowheads="1"/>
          </p:cNvPicPr>
          <p:nvPr/>
        </p:nvPicPr>
        <p:blipFill>
          <a:blip r:embed="rId6" cstate="print"/>
          <a:srcRect l="6400" r="5600" b="7505"/>
          <a:stretch>
            <a:fillRect/>
          </a:stretch>
        </p:blipFill>
        <p:spPr bwMode="auto">
          <a:xfrm>
            <a:off x="798576" y="5257799"/>
            <a:ext cx="1182624" cy="1243035"/>
          </a:xfrm>
          <a:prstGeom prst="rect">
            <a:avLst/>
          </a:prstGeom>
          <a:noFill/>
        </p:spPr>
      </p:pic>
      <p:pic>
        <p:nvPicPr>
          <p:cNvPr id="17" name="Picture 3" descr="G:\4350245635_e268885dac.jpg"/>
          <p:cNvPicPr>
            <a:picLocks noChangeAspect="1" noChangeArrowheads="1"/>
          </p:cNvPicPr>
          <p:nvPr/>
        </p:nvPicPr>
        <p:blipFill>
          <a:blip r:embed="rId7" cstate="print"/>
          <a:srcRect t="12500" b="19530"/>
          <a:stretch>
            <a:fillRect/>
          </a:stretch>
        </p:blipFill>
        <p:spPr bwMode="auto">
          <a:xfrm>
            <a:off x="2895600" y="5257800"/>
            <a:ext cx="1371600" cy="1243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1015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Identification of drugs for free essential drug list (EDL)</a:t>
            </a:r>
            <a:endParaRPr lang="en-IN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2571744"/>
            <a:ext cx="47149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Technical Advisory Committee</a:t>
            </a:r>
          </a:p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has developed</a:t>
            </a:r>
          </a:p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the procurement list of RMSC (EDL).</a:t>
            </a:r>
            <a:endParaRPr lang="en-IN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edl.JPG"/>
          <p:cNvPicPr>
            <a:picLocks noChangeAspect="1"/>
          </p:cNvPicPr>
          <p:nvPr/>
        </p:nvPicPr>
        <p:blipFill>
          <a:blip r:embed="rId2"/>
          <a:srcRect l="28984" r="30282" b="10225"/>
          <a:stretch>
            <a:fillRect/>
          </a:stretch>
        </p:blipFill>
        <p:spPr>
          <a:xfrm>
            <a:off x="5214942" y="1214422"/>
            <a:ext cx="3514952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A two-bid open transparent tendering process.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0430" y="1428736"/>
            <a:ext cx="514353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Only manufacturer/importer can participate.</a:t>
            </a:r>
          </a:p>
          <a:p>
            <a:endParaRPr lang="en-US" sz="22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Only those bidder can participate who have annual turnover more than Rs.20 Cr.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GMP Certificate.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Non-conviction certificate.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Only e-procurement  from 1</a:t>
            </a:r>
            <a:r>
              <a:rPr lang="en-US" sz="2200" b="1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April 2012.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G:\black%20box-500x500.jpg"/>
          <p:cNvPicPr>
            <a:picLocks noChangeAspect="1" noChangeArrowheads="1"/>
          </p:cNvPicPr>
          <p:nvPr/>
        </p:nvPicPr>
        <p:blipFill>
          <a:blip r:embed="rId2" cstate="print"/>
          <a:srcRect l="6400" r="5600"/>
          <a:stretch>
            <a:fillRect/>
          </a:stretch>
        </p:blipFill>
        <p:spPr bwMode="auto">
          <a:xfrm>
            <a:off x="571472" y="2071678"/>
            <a:ext cx="2791967" cy="3172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Warehouse at every district.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5286412" cy="3964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00364" y="5857892"/>
            <a:ext cx="2031944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Walk in Cooler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D:\photos for book\20.jpg"/>
          <p:cNvPicPr>
            <a:picLocks noChangeAspect="1" noChangeArrowheads="1"/>
          </p:cNvPicPr>
          <p:nvPr/>
        </p:nvPicPr>
        <p:blipFill>
          <a:blip r:embed="rId3"/>
          <a:srcRect l="2351" t="1534" r="1253" b="1840"/>
          <a:stretch>
            <a:fillRect/>
          </a:stretch>
        </p:blipFill>
        <p:spPr bwMode="auto">
          <a:xfrm>
            <a:off x="5857884" y="4141638"/>
            <a:ext cx="2884734" cy="221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5143504" y="6000768"/>
            <a:ext cx="28575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86578" y="2000240"/>
            <a:ext cx="1746192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Warehouse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6286512" y="2143116"/>
            <a:ext cx="428628" cy="142876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Empanelled laboratories for quality testing.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Amol\Desktop\JAIPUR\Appl Pics 09.08.2011\DSC0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911206"/>
            <a:ext cx="3001970" cy="2251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1071546"/>
            <a:ext cx="8215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Drugs are received at DDW with manufacturer’s test report.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They are stored in quarantine area.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Sample are sent to QC cell at RMSC head office.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Samples are coded &amp; sent to empanelled labs.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RMSC has empanelled 6 NABL accredited / schedule L1 compliant labs.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Examination of samples is carried out as per pharmacopeias.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If sample is found “as of standard quality” then only drugs are issued to hospitals.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System for transportation of drugs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http://upload.wikimedia.org/wikipedia/commons/b/bc/Tata_Truck_In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3905277" cy="2928958"/>
          </a:xfrm>
          <a:prstGeom prst="rect">
            <a:avLst/>
          </a:prstGeom>
          <a:noFill/>
        </p:spPr>
      </p:pic>
      <p:pic>
        <p:nvPicPr>
          <p:cNvPr id="47108" name="Picture 4" descr="http://2.imimg.com/data2/VK/QS/MY-3797676/body-building-of-tata-ace-force-500x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429000"/>
            <a:ext cx="3857652" cy="2893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 System for storage and  distribution of drugs in all hospitals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DDC_front p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285860"/>
            <a:ext cx="7608146" cy="4929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 e-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Aushadhi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Software for Inventory management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1197" y="4948222"/>
            <a:ext cx="266700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Drugs are issued using passbook system.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 l="29167" t="15607" r="29167" b="21965"/>
          <a:stretch>
            <a:fillRect/>
          </a:stretch>
        </p:blipFill>
        <p:spPr bwMode="auto">
          <a:xfrm>
            <a:off x="5826097" y="1214422"/>
            <a:ext cx="2984500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C:\Documents and Settings\kalpana ji\Desktop\login.png"/>
          <p:cNvPicPr>
            <a:picLocks noChangeAspect="1" noChangeArrowheads="1"/>
          </p:cNvPicPr>
          <p:nvPr/>
        </p:nvPicPr>
        <p:blipFill>
          <a:blip r:embed="rId3" cstate="print"/>
          <a:srcRect l="11873" r="11490"/>
          <a:stretch>
            <a:fillRect/>
          </a:stretch>
        </p:blipFill>
        <p:spPr bwMode="auto">
          <a:xfrm>
            <a:off x="428596" y="1214422"/>
            <a:ext cx="4876801" cy="361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8597" y="4939292"/>
            <a:ext cx="480060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Computerized inventory management through e-</a:t>
            </a:r>
            <a:r>
              <a:rPr lang="en-US" b="1" dirty="0" err="1" smtClean="0"/>
              <a:t>Ausahdhi</a:t>
            </a:r>
            <a:r>
              <a:rPr lang="en-US" b="1" dirty="0" smtClean="0"/>
              <a:t> Software.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9. Transparent and prompt payment system.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714356"/>
            <a:ext cx="83582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Payment either through CBS (Core banking solution, anywhere </a:t>
            </a:r>
          </a:p>
          <a:p>
            <a:pPr lvl="0">
              <a:buClr>
                <a:srgbClr val="FF0000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 banking), or NEFT (National Electronic Fund Transfer) up to </a:t>
            </a:r>
          </a:p>
          <a:p>
            <a:pPr lvl="0">
              <a:buClr>
                <a:srgbClr val="FF0000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1.00 Lac or RTGS (Real Time Gross Settlement) if more than </a:t>
            </a:r>
          </a:p>
          <a:p>
            <a:pPr lvl="0">
              <a:buClr>
                <a:srgbClr val="FF0000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1.00 Lac.</a:t>
            </a:r>
            <a:endParaRPr lang="en-IN" sz="2200" dirty="0" smtClean="0"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e- Processing of suppliers payment through e-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Aushdhi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buClr>
                <a:srgbClr val="FF0000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Software.</a:t>
            </a:r>
            <a:endParaRPr lang="en-IN" sz="2200" dirty="0" smtClean="0"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Physical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Cheques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are not issued to any suppliers.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Centralized payment to all stakeholders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viz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suppliers, 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 H.Q./DDWs staffers.</a:t>
            </a:r>
            <a:endParaRPr lang="en-IN" sz="22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TDS and other statutory dues etc through e-payment.</a:t>
            </a:r>
            <a:endParaRPr lang="en-IN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2" name="Picture 2" descr="http://www.nkjlive.com/wp-content/uploads/2011/01/inter-bank-transfer1.jpg"/>
          <p:cNvPicPr>
            <a:picLocks noChangeAspect="1" noChangeArrowheads="1"/>
          </p:cNvPicPr>
          <p:nvPr/>
        </p:nvPicPr>
        <p:blipFill>
          <a:blip r:embed="rId2"/>
          <a:srcRect b="8536"/>
          <a:stretch>
            <a:fillRect/>
          </a:stretch>
        </p:blipFill>
        <p:spPr bwMode="auto">
          <a:xfrm>
            <a:off x="2714612" y="4286256"/>
            <a:ext cx="3500462" cy="2100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5984" y="642918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N" sz="2000" b="1" i="1" dirty="0" smtClean="0"/>
              <a:t>Declaration of Alma-Ata, 1978</a:t>
            </a:r>
            <a:endParaRPr lang="en-IN" sz="2000" b="1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500166" y="1285860"/>
            <a:ext cx="6143668" cy="3429024"/>
            <a:chOff x="1500166" y="1285860"/>
            <a:chExt cx="6143668" cy="3429024"/>
          </a:xfrm>
        </p:grpSpPr>
        <p:sp>
          <p:nvSpPr>
            <p:cNvPr id="7" name="Rectangle 6"/>
            <p:cNvSpPr/>
            <p:nvPr/>
          </p:nvSpPr>
          <p:spPr>
            <a:xfrm>
              <a:off x="1500166" y="1285860"/>
              <a:ext cx="6143668" cy="3429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Primary Health Care conference attendees on the front steps of conference site"/>
            <p:cNvPicPr>
              <a:picLocks noChangeAspect="1" noChangeArrowheads="1"/>
            </p:cNvPicPr>
            <p:nvPr/>
          </p:nvPicPr>
          <p:blipFill>
            <a:blip r:embed="rId2"/>
            <a:srcRect l="1765" t="30509" r="2940" b="3389"/>
            <a:stretch>
              <a:fillRect/>
            </a:stretch>
          </p:blipFill>
          <p:spPr bwMode="auto">
            <a:xfrm>
              <a:off x="1643042" y="1428736"/>
              <a:ext cx="5857916" cy="3133183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428596" y="5221444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International Conference on Primary Health Care,</a:t>
            </a:r>
          </a:p>
          <a:p>
            <a:pPr algn="ctr"/>
            <a:r>
              <a:rPr lang="en-IN" sz="2000" b="1" dirty="0" smtClean="0"/>
              <a:t>Alma-Ata, Kazakhstan, 1978</a:t>
            </a:r>
            <a:endParaRPr lang="en-IN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-32" y="-24"/>
            <a:ext cx="9144032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chemeClr val="bg1"/>
                </a:solidFill>
              </a:rPr>
              <a:t>HEALTH FOR ALL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Sufficient funds.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3071810"/>
            <a:ext cx="3500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FY 2011-12  -  Rs.200 Cr.</a:t>
            </a:r>
            <a:endParaRPr lang="en-IN" sz="2200" b="1" dirty="0" smtClean="0"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0000"/>
              </a:buClr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FY 2012-13  -  Rs.300 Cr.</a:t>
            </a:r>
          </a:p>
          <a:p>
            <a:pPr lvl="0">
              <a:buClr>
                <a:srgbClr val="FF0000"/>
              </a:buClr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FY 2013-14  -  Rs.300 Cr.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 l="34590" t="18554" r="33016" b="14062"/>
          <a:stretch>
            <a:fillRect/>
          </a:stretch>
        </p:blipFill>
        <p:spPr bwMode="auto">
          <a:xfrm>
            <a:off x="4429124" y="1428736"/>
            <a:ext cx="3909419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2285992"/>
            <a:ext cx="7286676" cy="19389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COMPONENT-2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STEPS TO CHANGE PRESCRIPTION BEHAVIOUR OF DOCTORS.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Sensitization about the poor and orientation of Doctors about rational use of drugs (RUD).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DSCN2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785926"/>
            <a:ext cx="5548319" cy="4161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596" y="2786058"/>
            <a:ext cx="2571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Seminars,</a:t>
            </a:r>
          </a:p>
          <a:p>
            <a:pPr lvl="0">
              <a:buClr>
                <a:srgbClr val="FF0000"/>
              </a:buClr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Conferences</a:t>
            </a:r>
          </a:p>
          <a:p>
            <a:pPr lvl="0">
              <a:buClr>
                <a:srgbClr val="FF0000"/>
              </a:buClr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&amp;</a:t>
            </a:r>
          </a:p>
          <a:p>
            <a:pPr lvl="0">
              <a:buClr>
                <a:srgbClr val="FF0000"/>
              </a:buClr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Review meetings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Write prescription on self carbonated double prescription slip.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0" y="3143248"/>
            <a:ext cx="5357818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Diagnosis must be written </a:t>
            </a:r>
            <a:endParaRPr lang="en-IN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indian prescription sl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1285860"/>
            <a:ext cx="3360744" cy="4857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9144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Write Generic / Salt names.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/>
          <a:srcRect l="33529" t="14844" r="31881" b="8007"/>
          <a:stretch>
            <a:fillRect/>
          </a:stretch>
        </p:blipFill>
        <p:spPr bwMode="auto">
          <a:xfrm>
            <a:off x="214282" y="1142984"/>
            <a:ext cx="4158777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/>
          <a:srcRect l="33529" t="14844" r="31332" b="8007"/>
          <a:stretch>
            <a:fillRect/>
          </a:stretch>
        </p:blipFill>
        <p:spPr bwMode="auto">
          <a:xfrm>
            <a:off x="4776367" y="1142984"/>
            <a:ext cx="4224789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-24"/>
            <a:ext cx="3786182" cy="15696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Use out of Essential Drug List.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072098" y="-24"/>
            <a:ext cx="4071934" cy="15696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Follow Standard Treatment Guidelines.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edl.JPG"/>
          <p:cNvPicPr>
            <a:picLocks noChangeAspect="1"/>
          </p:cNvPicPr>
          <p:nvPr/>
        </p:nvPicPr>
        <p:blipFill>
          <a:blip r:embed="rId2"/>
          <a:srcRect l="28984" r="30282" b="10225"/>
          <a:stretch>
            <a:fillRect/>
          </a:stretch>
        </p:blipFill>
        <p:spPr>
          <a:xfrm>
            <a:off x="357158" y="1587576"/>
            <a:ext cx="3357586" cy="4913258"/>
          </a:xfrm>
          <a:prstGeom prst="rect">
            <a:avLst/>
          </a:prstGeom>
        </p:spPr>
      </p:pic>
      <p:pic>
        <p:nvPicPr>
          <p:cNvPr id="8" name="Picture 7" descr="stg 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1643763"/>
            <a:ext cx="3144480" cy="4714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85720" y="285728"/>
            <a:ext cx="4357718" cy="206210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Constitution of Drug and Therapeutics Committee.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86314" y="4286256"/>
            <a:ext cx="4071966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Prescription Audit.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://www.stopoxy.com/wp-content/uploads/2012/05/prescription-pad-used-for-addictive-dru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214686"/>
            <a:ext cx="3000396" cy="3151303"/>
          </a:xfrm>
          <a:prstGeom prst="rect">
            <a:avLst/>
          </a:prstGeom>
          <a:noFill/>
        </p:spPr>
      </p:pic>
      <p:pic>
        <p:nvPicPr>
          <p:cNvPr id="21506" name="Picture 2" descr="http://llifefacts.files.wordpress.com/2012/02/doctors_meeting_stethoscope_on_table_26ddl0038rf.jpg"/>
          <p:cNvPicPr>
            <a:picLocks noChangeAspect="1" noChangeArrowheads="1"/>
          </p:cNvPicPr>
          <p:nvPr/>
        </p:nvPicPr>
        <p:blipFill>
          <a:blip r:embed="rId3"/>
          <a:srcRect b="5263"/>
          <a:stretch>
            <a:fillRect/>
          </a:stretch>
        </p:blipFill>
        <p:spPr bwMode="auto">
          <a:xfrm>
            <a:off x="4857752" y="642918"/>
            <a:ext cx="3643339" cy="2416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85720" y="285728"/>
            <a:ext cx="4286280" cy="15696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9. </a:t>
            </a:r>
            <a:r>
              <a:rPr lang="en-I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Computerized drug dispensing up to PHCs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00430" y="4786322"/>
            <a:ext cx="535785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Patient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counselling</a:t>
            </a:r>
            <a:endParaRPr lang="en-IN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6" name="Picture 4" descr="http://www.cardiff.ac.uk/news/resource/10743.31339.file.eng.175.2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000372"/>
            <a:ext cx="2214578" cy="3328196"/>
          </a:xfrm>
          <a:prstGeom prst="rect">
            <a:avLst/>
          </a:prstGeom>
          <a:noFill/>
        </p:spPr>
      </p:pic>
      <p:pic>
        <p:nvPicPr>
          <p:cNvPr id="20482" name="Picture 2" descr="http://reachhispanics.co/wp-content/uploads/2012/12/ARe-Hispanics-Online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28604"/>
            <a:ext cx="3714776" cy="2451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DRUG AVAILABILITY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57157" y="1486146"/>
          <a:ext cx="8501122" cy="45860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97005"/>
                <a:gridCol w="1743820"/>
                <a:gridCol w="1743820"/>
                <a:gridCol w="1816477"/>
              </a:tblGrid>
              <a:tr h="68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Institutes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Drug</a:t>
                      </a:r>
                      <a:r>
                        <a:rPr lang="en-US" sz="2000" baseline="0" dirty="0" smtClean="0"/>
                        <a:t> Items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Surgicals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Suture items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95807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Medical College Hospitals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410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70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72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86584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District / Sub-dist / Satellite Hospitals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375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60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62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8703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CHCs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150-225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8703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PHCs/Dispensaries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75-150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8703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Sub Centers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20-30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IN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6904" name="TextBox 9"/>
          <p:cNvSpPr txBox="1">
            <a:spLocks noChangeArrowheads="1"/>
          </p:cNvSpPr>
          <p:nvPr/>
        </p:nvSpPr>
        <p:spPr bwMode="auto">
          <a:xfrm>
            <a:off x="214282" y="6143644"/>
            <a:ext cx="8643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Along with 71 National Program Drugs </a:t>
            </a:r>
            <a:r>
              <a:rPr lang="en-US" b="1" dirty="0" smtClean="0"/>
              <a:t>supplied </a:t>
            </a:r>
            <a:r>
              <a:rPr lang="en-US" b="1" dirty="0"/>
              <a:t>by </a:t>
            </a:r>
            <a:r>
              <a:rPr lang="en-US" b="1" dirty="0" err="1"/>
              <a:t>GoI</a:t>
            </a:r>
            <a:endParaRPr lang="en-IN" b="1" dirty="0"/>
          </a:p>
          <a:p>
            <a:pPr algn="ctr"/>
            <a:endParaRPr lang="en-IN" sz="1400" dirty="0">
              <a:latin typeface="Constant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38509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 Black" pitchFamily="34" charset="0"/>
                <a:cs typeface="+mn-cs"/>
              </a:rPr>
              <a:t>WHAT DO WE GIVE CURRENTLY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066800"/>
            <a:ext cx="7924800" cy="58477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30 types of ANTIBIOTICS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" name="Picture 2" descr="C:\Documents and Settings\Vinod\My Documents\Bluetooth\inbox\Photo0316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r="8163"/>
          <a:stretch>
            <a:fillRect/>
          </a:stretch>
        </p:blipFill>
        <p:spPr bwMode="auto">
          <a:xfrm rot="5400000">
            <a:off x="107951" y="2330451"/>
            <a:ext cx="3810001" cy="3111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5867400"/>
            <a:ext cx="3286148" cy="6463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Inj.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Meropenam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500 mg   (1 vial)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Price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Rs.113.74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Documents and Settings\Vinod\My Documents\Bluetooth\inbox\Photo0317.jpg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 l="5892" t="23570" r="4542" b="21434"/>
          <a:stretch>
            <a:fillRect/>
          </a:stretch>
        </p:blipFill>
        <p:spPr bwMode="auto">
          <a:xfrm>
            <a:off x="4114800" y="2438400"/>
            <a:ext cx="4648200" cy="214061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19600" y="4648200"/>
            <a:ext cx="4142929" cy="73866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Tab.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Azithromycin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500 mg  (10 Tabs)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Price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Rs.58.80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571612"/>
            <a:ext cx="80724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As per WHO 65% of the Indian population lacks regular access to essential medicines.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The expenditure on health is the second most common cause for rural indebtedness.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Over 23% of the sick don’t seek treatment because they are not having enough money to spend.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Over 40% of hospitalized patients has to borrow money or sell their assets to get them treated.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Problem : 1 Medicines are beyond the reach of our people.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143240" y="2428868"/>
          <a:ext cx="5557846" cy="21785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24692"/>
                <a:gridCol w="1133154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Name of Drug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Price (in</a:t>
                      </a:r>
                      <a:r>
                        <a:rPr lang="en-US" sz="2000" baseline="0" dirty="0" smtClean="0"/>
                        <a:t> Rs.)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776468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Cap.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baseline="0" dirty="0" err="1" smtClean="0"/>
                        <a:t>Cyclosporin</a:t>
                      </a:r>
                      <a:r>
                        <a:rPr lang="en-US" sz="1800" b="1" baseline="0" dirty="0" smtClean="0"/>
                        <a:t> 25 mg              (1 pack)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602.18</a:t>
                      </a:r>
                      <a:endParaRPr 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51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Inj. L-</a:t>
                      </a:r>
                      <a:r>
                        <a:rPr lang="en-US" sz="1800" b="1" dirty="0" err="1" smtClean="0"/>
                        <a:t>Asparginase</a:t>
                      </a:r>
                      <a:r>
                        <a:rPr lang="en-US" sz="1800" b="1" baseline="0" dirty="0" smtClean="0"/>
                        <a:t>      (1 vial)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712.98</a:t>
                      </a:r>
                      <a:endParaRPr 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1066800"/>
            <a:ext cx="79248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25 ANTICANCER DRUGS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Picture 2" descr="C:\Documents and Settings\Vinod\My Documents\Bluetooth\inbox\Photo0318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 l="4891" t="10870" b="10870"/>
          <a:stretch>
            <a:fillRect/>
          </a:stretch>
        </p:blipFill>
        <p:spPr bwMode="auto">
          <a:xfrm rot="5400000">
            <a:off x="196277" y="2787077"/>
            <a:ext cx="3244144" cy="200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596" y="5572140"/>
            <a:ext cx="3071835" cy="61555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Inj.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Paclitaxel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260 mg (1 vial)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Price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Rs. 714.40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0034" y="2071678"/>
          <a:ext cx="8229600" cy="2194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51719"/>
                <a:gridCol w="1677881"/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Name of Drug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Price</a:t>
                      </a:r>
                    </a:p>
                    <a:p>
                      <a:r>
                        <a:rPr lang="en-US" sz="2400" dirty="0" smtClean="0"/>
                        <a:t>(in</a:t>
                      </a:r>
                      <a:r>
                        <a:rPr lang="en-US" sz="2400" baseline="0" dirty="0" smtClean="0"/>
                        <a:t> Rs.)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Inj.</a:t>
                      </a:r>
                      <a:r>
                        <a:rPr lang="en-US" sz="2400" baseline="0" dirty="0" smtClean="0"/>
                        <a:t> Streptokinase 15 Lac units    (1 vial)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470</a:t>
                      </a:r>
                      <a:endParaRPr lang="en-US" sz="24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Inj. RH-</a:t>
                      </a:r>
                      <a:r>
                        <a:rPr lang="en-US" sz="2400" dirty="0" err="1" smtClean="0"/>
                        <a:t>Erythropoetin</a:t>
                      </a:r>
                      <a:r>
                        <a:rPr lang="en-US" sz="2400" baseline="0" dirty="0" smtClean="0"/>
                        <a:t> 10000 IU   (1 vial)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447.76</a:t>
                      </a:r>
                      <a:endParaRPr lang="en-US" sz="24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Inj.</a:t>
                      </a:r>
                      <a:r>
                        <a:rPr lang="en-US" sz="2400" baseline="0" dirty="0" smtClean="0"/>
                        <a:t> Human Albumin 20%        (1 bottle)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2000</a:t>
                      </a:r>
                      <a:endParaRPr lang="en-US" sz="24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1066800"/>
            <a:ext cx="79248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35 DRUGS FOR HEART DISEASE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7" name="Picture 6" descr="steptocinis.JPG"/>
          <p:cNvPicPr>
            <a:picLocks noChangeAspect="1"/>
          </p:cNvPicPr>
          <p:nvPr/>
        </p:nvPicPr>
        <p:blipFill>
          <a:blip r:embed="rId2" cstate="print"/>
          <a:srcRect l="6250" t="7053" r="3906" b="8246"/>
          <a:stretch>
            <a:fillRect/>
          </a:stretch>
        </p:blipFill>
        <p:spPr>
          <a:xfrm>
            <a:off x="5357818" y="4429132"/>
            <a:ext cx="3286148" cy="2028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066800"/>
            <a:ext cx="79248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DIABETES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" name="Picture 2" descr="C:\Documents and Settings\Vinod\My Documents\Bluetooth\inbox\Photo0310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12749" t="23868" r="3109" b="26425"/>
          <a:stretch>
            <a:fillRect/>
          </a:stretch>
        </p:blipFill>
        <p:spPr bwMode="auto">
          <a:xfrm>
            <a:off x="642910" y="2357430"/>
            <a:ext cx="3805722" cy="16862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4189405"/>
            <a:ext cx="3057247" cy="95410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Inj. Biphasic Insulin 30/70 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(10 ml vial)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Price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Rs. 46.5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8" y="4189405"/>
            <a:ext cx="2172390" cy="95410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Inj. Insulin regular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(10 ml vial)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Price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46.93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C:\Documents and Settings\Vinod\My Documents\Bluetooth\inbox\Photo0387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10405" t="29590" r="24818" b="32394"/>
          <a:stretch>
            <a:fillRect/>
          </a:stretch>
        </p:blipFill>
        <p:spPr bwMode="auto">
          <a:xfrm>
            <a:off x="4714876" y="2357430"/>
            <a:ext cx="3819524" cy="1681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066800"/>
            <a:ext cx="79248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For PREGNANT WOMEN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245894"/>
            <a:ext cx="2362200" cy="123110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Inj. Human Anti D Immunoglobulin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150 mg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Price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Rs.1207.50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3643314"/>
            <a:ext cx="2912747" cy="95410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Dinoprostone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Gel 0.5 mg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(in syringe)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Price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Rs.173.25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C:\Documents and Settings\Vinod\My Documents\Bluetooth\inbox\Photo0395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2069" t="24828" r="2759" b="40689"/>
          <a:stretch>
            <a:fillRect/>
          </a:stretch>
        </p:blipFill>
        <p:spPr bwMode="auto">
          <a:xfrm>
            <a:off x="3581400" y="2111237"/>
            <a:ext cx="5410200" cy="1470163"/>
          </a:xfrm>
          <a:prstGeom prst="rect">
            <a:avLst/>
          </a:prstGeom>
          <a:noFill/>
        </p:spPr>
      </p:pic>
      <p:pic>
        <p:nvPicPr>
          <p:cNvPr id="8" name="Picture 5" descr="C:\Documents and Settings\Vinod\My Documents\Bluetooth\inbox\Photo0391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2768" t="17069" r="12500" b="14550"/>
          <a:stretch>
            <a:fillRect/>
          </a:stretch>
        </p:blipFill>
        <p:spPr bwMode="auto">
          <a:xfrm rot="5400000">
            <a:off x="418099" y="2475499"/>
            <a:ext cx="3276598" cy="1983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066800"/>
            <a:ext cx="7924800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12 drugs for RESPIRATORY DISEASE &amp; ASTHAMA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" name="Picture 2" descr="C:\Documents and Settings\Vinod\My Documents\Bluetooth\inbox\Photo0351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6516" t="18914" r="6606" b="23167"/>
          <a:stretch>
            <a:fillRect/>
          </a:stretch>
        </p:blipFill>
        <p:spPr bwMode="auto">
          <a:xfrm rot="5400000">
            <a:off x="0" y="3200400"/>
            <a:ext cx="3048000" cy="1523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5522893"/>
            <a:ext cx="2362200" cy="95410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Beclomethasone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Inhaler (200 doses)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Price Rs. 129.95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Documents and Settings\Vinod\My Documents\Bluetooth\inbox\Photo035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13175" b="12641"/>
          <a:stretch>
            <a:fillRect/>
          </a:stretch>
        </p:blipFill>
        <p:spPr bwMode="auto">
          <a:xfrm rot="5400000">
            <a:off x="3057727" y="3114475"/>
            <a:ext cx="3048001" cy="16958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352800" y="5553670"/>
            <a:ext cx="2438400" cy="9233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Salbutamol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Inhaler (200 doses)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Price Rs. 52.34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C:\Documents and Settings\Vinod\My Documents\Bluetooth\inbox\Photo0357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t="8559" b="13063"/>
          <a:stretch>
            <a:fillRect/>
          </a:stretch>
        </p:blipFill>
        <p:spPr bwMode="auto">
          <a:xfrm rot="5400000">
            <a:off x="6077465" y="3066535"/>
            <a:ext cx="3048000" cy="179173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280601" y="5537537"/>
            <a:ext cx="2710999" cy="9233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Budesonide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Nebulizer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Suspension (2 ml amp)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Price Rs. 11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0034" y="2000240"/>
          <a:ext cx="6000792" cy="3505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17558"/>
                <a:gridCol w="118323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Name of Drug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Price</a:t>
                      </a:r>
                    </a:p>
                    <a:p>
                      <a:r>
                        <a:rPr lang="en-US" sz="2000" dirty="0" smtClean="0"/>
                        <a:t>(in</a:t>
                      </a:r>
                      <a:r>
                        <a:rPr lang="en-US" sz="2000" baseline="0" dirty="0" smtClean="0"/>
                        <a:t> Rs.)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Rabies</a:t>
                      </a:r>
                      <a:r>
                        <a:rPr lang="en-US" sz="2000" baseline="0" dirty="0" smtClean="0"/>
                        <a:t> Vaccine Human 2.5 IU  (1 ml vial)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185.64</a:t>
                      </a: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Rabies Anti</a:t>
                      </a:r>
                      <a:r>
                        <a:rPr lang="en-US" sz="2000" baseline="0" dirty="0" smtClean="0"/>
                        <a:t>serum IP (Equine) (5 ml vial)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303.45</a:t>
                      </a: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Human Anti rabies Immunoglobulin</a:t>
                      </a:r>
                      <a:r>
                        <a:rPr lang="en-US" sz="2000" baseline="0" dirty="0" smtClean="0"/>
                        <a:t> Inj. 150 IU  (2 ml vial)</a:t>
                      </a:r>
                      <a:endParaRPr 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4640</a:t>
                      </a: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Anti</a:t>
                      </a:r>
                      <a:r>
                        <a:rPr lang="en-US" sz="2000" baseline="0" dirty="0" smtClean="0"/>
                        <a:t> Snake Venom     (10 ml vial)</a:t>
                      </a:r>
                      <a:endParaRPr 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207.90</a:t>
                      </a: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158" y="500042"/>
            <a:ext cx="8429684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ANTI RABIES &amp; ANTI SNAKE VENOM Injections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Picture 5" descr="anti sna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2264" y="3000372"/>
            <a:ext cx="2071702" cy="2629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85800"/>
            <a:ext cx="79248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SURGICALS &amp; SUTURE ITEMS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Picture 3" descr="G:\mas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28736"/>
            <a:ext cx="2190750" cy="1752600"/>
          </a:xfrm>
          <a:prstGeom prst="rect">
            <a:avLst/>
          </a:prstGeom>
          <a:noFill/>
        </p:spPr>
      </p:pic>
      <p:pic>
        <p:nvPicPr>
          <p:cNvPr id="7" name="Picture 4" descr="G:\ca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428736"/>
            <a:ext cx="1752600" cy="1752600"/>
          </a:xfrm>
          <a:prstGeom prst="rect">
            <a:avLst/>
          </a:prstGeom>
          <a:noFill/>
        </p:spPr>
      </p:pic>
      <p:pic>
        <p:nvPicPr>
          <p:cNvPr id="8" name="Picture 5" descr="G:\bioset-i-v-set-vented-250x2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456032"/>
            <a:ext cx="2133600" cy="1676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33400" y="3181336"/>
            <a:ext cx="232627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Disposable Syringe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9533" y="3181336"/>
            <a:ext cx="82586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 Set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3193004"/>
            <a:ext cx="15953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Surgical Cap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4414" y="6131502"/>
            <a:ext cx="95410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Gloves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6184" y="6143644"/>
            <a:ext cx="232627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Disposable Syringe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image.made-in-china.com/2f0j00yTaQOuYlmtRc/Disposable-Syrin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714752"/>
            <a:ext cx="3286148" cy="2372600"/>
          </a:xfrm>
          <a:prstGeom prst="rect">
            <a:avLst/>
          </a:prstGeom>
          <a:noFill/>
        </p:spPr>
      </p:pic>
      <p:pic>
        <p:nvPicPr>
          <p:cNvPr id="11268" name="Picture 4" descr="http://dtpm.ws/wp-content/uploads/2012/08/latex-glov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643314"/>
            <a:ext cx="2428892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2133600"/>
            <a:ext cx="778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1. INCREASE IN NUMBER OF PATIENTS IN GOVT. INSTITUTES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From 2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Oct 2011 to 31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March 2012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3429000"/>
          <a:ext cx="4064000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Before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After MNDY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44 Lac</a:t>
                      </a:r>
                      <a:r>
                        <a:rPr lang="en-US" sz="2800" baseline="0" dirty="0" smtClean="0"/>
                        <a:t> patients per month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62 Lac</a:t>
                      </a:r>
                      <a:r>
                        <a:rPr lang="en-US" sz="2800" baseline="0" dirty="0" smtClean="0"/>
                        <a:t> patients per month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G:\20080127500201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0" y="3276600"/>
            <a:ext cx="4140200" cy="2590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285728"/>
            <a:ext cx="857256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Impact" pitchFamily="34" charset="0"/>
              </a:rPr>
              <a:t>IMPACT</a:t>
            </a:r>
            <a:endParaRPr lang="en-US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035" y="1900535"/>
            <a:ext cx="751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2. DECREASE IN OUT OF POCKET EXPENDITURE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819400"/>
            <a:ext cx="830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Everyday we are giving drugs to more than 2 Lac patients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average cost per patient is around Rs.12 - 30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Otherwise the cost of drugs purchased from the market use to cost around Rs.300 - 500.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285728"/>
            <a:ext cx="857256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Impact" pitchFamily="34" charset="0"/>
              </a:rPr>
              <a:t>IMPACT</a:t>
            </a:r>
            <a:endParaRPr lang="en-US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571472" y="1500174"/>
            <a:ext cx="8072494" cy="2857520"/>
          </a:xfrm>
        </p:spPr>
        <p:txBody>
          <a:bodyPr>
            <a:normAutofit lnSpcReduction="10000"/>
          </a:bodyPr>
          <a:lstStyle/>
          <a:p>
            <a:pPr>
              <a:buClr>
                <a:schemeClr val="bg1"/>
              </a:buClr>
              <a:buNone/>
            </a:pPr>
            <a:r>
              <a:rPr lang="en-US" sz="2400" b="1" dirty="0" smtClean="0">
                <a:latin typeface="Arial" charset="0"/>
                <a:cs typeface="Arial" charset="0"/>
              </a:rPr>
              <a:t>3. OUT OF POCKET EXPENDITURE SAVINGS</a:t>
            </a:r>
          </a:p>
          <a:p>
            <a:pPr>
              <a:buClr>
                <a:schemeClr val="bg1"/>
              </a:buClr>
              <a:buNone/>
            </a:pPr>
            <a:endParaRPr lang="en-US" sz="2400" b="1" dirty="0" smtClean="0">
              <a:latin typeface="Arial" charset="0"/>
              <a:cs typeface="Arial" charset="0"/>
            </a:endParaRPr>
          </a:p>
          <a:p>
            <a:pPr>
              <a:buClr>
                <a:schemeClr val="bg1"/>
              </a:buClr>
              <a:buNone/>
            </a:pPr>
            <a:r>
              <a:rPr lang="en-US" sz="2400" b="1" dirty="0" smtClean="0">
                <a:latin typeface="Arial" charset="0"/>
                <a:cs typeface="Arial" charset="0"/>
              </a:rPr>
              <a:t>RMSC  cost       		Rs. 507 </a:t>
            </a:r>
            <a:r>
              <a:rPr lang="en-US" sz="2400" b="1" dirty="0" err="1" smtClean="0">
                <a:latin typeface="Arial" charset="0"/>
                <a:cs typeface="Arial" charset="0"/>
              </a:rPr>
              <a:t>crore</a:t>
            </a:r>
            <a:endParaRPr lang="en-US" sz="2400" b="1" dirty="0" smtClean="0">
              <a:latin typeface="Arial" charset="0"/>
              <a:cs typeface="Arial" charset="0"/>
            </a:endParaRPr>
          </a:p>
          <a:p>
            <a:pPr>
              <a:buClr>
                <a:schemeClr val="bg1"/>
              </a:buClr>
              <a:buNone/>
            </a:pPr>
            <a:r>
              <a:rPr lang="en-US" sz="2400" b="1" dirty="0" smtClean="0">
                <a:latin typeface="Arial" charset="0"/>
                <a:cs typeface="Arial" charset="0"/>
              </a:rPr>
              <a:t>Market cost		 	Rs. Over 3000 </a:t>
            </a:r>
            <a:r>
              <a:rPr lang="en-US" sz="2400" b="1" dirty="0" err="1" smtClean="0">
                <a:latin typeface="Arial" charset="0"/>
                <a:cs typeface="Arial" charset="0"/>
              </a:rPr>
              <a:t>crore</a:t>
            </a:r>
            <a:endParaRPr lang="en-US" sz="2400" b="1" dirty="0" smtClean="0">
              <a:latin typeface="Arial" charset="0"/>
              <a:cs typeface="Arial" charset="0"/>
            </a:endParaRPr>
          </a:p>
          <a:p>
            <a:pPr>
              <a:buClr>
                <a:schemeClr val="bg1"/>
              </a:buClr>
              <a:buNone/>
            </a:pPr>
            <a:r>
              <a:rPr lang="en-US" sz="2400" b="1" dirty="0" smtClean="0">
                <a:latin typeface="Arial" charset="0"/>
                <a:cs typeface="Arial" charset="0"/>
              </a:rPr>
              <a:t>Savings to the Govt.	Approx Rs. 2500 </a:t>
            </a:r>
            <a:r>
              <a:rPr lang="en-US" sz="2400" b="1" dirty="0" err="1" smtClean="0">
                <a:latin typeface="Arial" charset="0"/>
                <a:cs typeface="Arial" charset="0"/>
              </a:rPr>
              <a:t>crore</a:t>
            </a:r>
            <a:endParaRPr lang="en-US" sz="2400" b="1" dirty="0" smtClean="0">
              <a:latin typeface="Arial" charset="0"/>
              <a:cs typeface="Arial" charset="0"/>
            </a:endParaRPr>
          </a:p>
          <a:p>
            <a:pPr>
              <a:buClr>
                <a:schemeClr val="bg1"/>
              </a:buClr>
              <a:buNone/>
            </a:pPr>
            <a:endParaRPr lang="en-US" sz="2400" b="1" dirty="0" smtClean="0">
              <a:latin typeface="Arial" charset="0"/>
              <a:cs typeface="Arial" charset="0"/>
            </a:endParaRPr>
          </a:p>
          <a:p>
            <a:pPr>
              <a:buClr>
                <a:schemeClr val="bg1"/>
              </a:buClr>
              <a:buNone/>
            </a:pPr>
            <a:r>
              <a:rPr lang="en-US" sz="2000" b="1" i="1" dirty="0" smtClean="0">
                <a:latin typeface="Arial" charset="0"/>
                <a:cs typeface="Arial" charset="0"/>
              </a:rPr>
              <a:t>Due to procurement by generic name</a:t>
            </a:r>
            <a:endParaRPr lang="en-US" sz="2400" b="1" i="1" dirty="0" smtClean="0"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285728"/>
            <a:ext cx="857256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Impact" pitchFamily="34" charset="0"/>
              </a:rPr>
              <a:t>IMPACT</a:t>
            </a:r>
            <a:endParaRPr lang="en-US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8194" name="Picture 2" descr="http://www.dinodia.com/photos/NVM-61767.jpg"/>
          <p:cNvPicPr>
            <a:picLocks noChangeAspect="1" noChangeArrowheads="1"/>
          </p:cNvPicPr>
          <p:nvPr/>
        </p:nvPicPr>
        <p:blipFill>
          <a:blip r:embed="rId2"/>
          <a:srcRect l="9018" t="29000" r="11322" b="4999"/>
          <a:stretch>
            <a:fillRect/>
          </a:stretch>
        </p:blipFill>
        <p:spPr bwMode="auto">
          <a:xfrm>
            <a:off x="6858016" y="3687795"/>
            <a:ext cx="1857388" cy="2312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642918"/>
            <a:ext cx="809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Where does the money for health expenditure (in India) come from?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266874"/>
            <a:ext cx="388619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533400" y="1266874"/>
          <a:ext cx="4343400" cy="28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73867"/>
                <a:gridCol w="1769533"/>
              </a:tblGrid>
              <a:tr h="694552">
                <a:tc>
                  <a:txBody>
                    <a:bodyPr/>
                    <a:lstStyle/>
                    <a:p>
                      <a:pPr marL="63500" marR="0">
                        <a:lnSpc>
                          <a:spcPts val="11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Private    out    </a:t>
                      </a:r>
                      <a:r>
                        <a:rPr lang="en-US" sz="1600" dirty="0" smtClean="0"/>
                        <a:t>of  pocket expenditure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>
                        <a:lnSpc>
                          <a:spcPts val="11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79%</a:t>
                      </a:r>
                      <a:endParaRPr lang="en-US" sz="16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0262">
                <a:tc>
                  <a:txBody>
                    <a:bodyPr/>
                    <a:lstStyle/>
                    <a:p>
                      <a:pPr marL="63500" marR="0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State govt.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14%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0262">
                <a:tc>
                  <a:txBody>
                    <a:bodyPr/>
                    <a:lstStyle/>
                    <a:p>
                      <a:pPr marL="63500" marR="0">
                        <a:lnSpc>
                          <a:spcPts val="11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Central govt.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>
                        <a:lnSpc>
                          <a:spcPts val="11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4%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0262">
                <a:tc>
                  <a:txBody>
                    <a:bodyPr/>
                    <a:lstStyle/>
                    <a:p>
                      <a:pPr marL="63500" marR="0">
                        <a:lnSpc>
                          <a:spcPts val="11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Private investment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>
                        <a:lnSpc>
                          <a:spcPts val="11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3%</a:t>
                      </a:r>
                      <a:endParaRPr lang="en-US" sz="16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0262">
                <a:tc>
                  <a:txBody>
                    <a:bodyPr/>
                    <a:lstStyle/>
                    <a:p>
                      <a:pPr marL="63500" marR="0">
                        <a:lnSpc>
                          <a:spcPts val="11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Private insurance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>
                        <a:lnSpc>
                          <a:spcPts val="11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 – 1%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Problem : 2 Expenditure on medicines make people poor.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4714884"/>
            <a:ext cx="8215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Expenditure on drug constitute about 50-80% of the health care cost.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Expenditure on health is responsible for 3% shift from APL to BPL every year.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 study by World Bank shows that as a result of single hospitalization 24% of people fall below poverty line in India.</a:t>
            </a:r>
          </a:p>
          <a:p>
            <a:pPr>
              <a:buFont typeface="Arial" pitchFamily="34" charset="0"/>
              <a:buChar char="•"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85728"/>
            <a:ext cx="857256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Impact" pitchFamily="34" charset="0"/>
              </a:rPr>
              <a:t>IMPACT</a:t>
            </a:r>
            <a:endParaRPr lang="en-US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8596" y="928670"/>
            <a:ext cx="8358246" cy="928694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None/>
            </a:pPr>
            <a:r>
              <a:rPr lang="en-US" sz="2400" b="1" dirty="0" smtClean="0">
                <a:latin typeface="Arial" charset="0"/>
                <a:cs typeface="Arial" charset="0"/>
              </a:rPr>
              <a:t>4. </a:t>
            </a:r>
            <a:r>
              <a:rPr lang="en-US" sz="2400" b="1" dirty="0" smtClean="0"/>
              <a:t>Comparison of costs of treatment using generic v/s branded drugs. (in Rs)    </a:t>
            </a:r>
            <a:r>
              <a:rPr lang="en-US" sz="1600" i="1" dirty="0" err="1" smtClean="0"/>
              <a:t>Contd</a:t>
            </a:r>
            <a:r>
              <a:rPr lang="en-US" sz="1600" i="1" dirty="0" smtClean="0"/>
              <a:t>…</a:t>
            </a:r>
            <a:endParaRPr lang="en-US" sz="2400" i="1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7158" y="1969607"/>
          <a:ext cx="8286810" cy="4661456"/>
        </p:xfrm>
        <a:graphic>
          <a:graphicData uri="http://schemas.openxmlformats.org/drawingml/2006/table">
            <a:tbl>
              <a:tblPr/>
              <a:tblGrid>
                <a:gridCol w="3929092"/>
                <a:gridCol w="2029869"/>
                <a:gridCol w="2327849"/>
              </a:tblGrid>
              <a:tr h="637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Disease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Branded drugs 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mtClean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Generic Drugs</a:t>
                      </a:r>
                      <a:endParaRPr lang="en-US" sz="160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45220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OPD treatment of 30 days</a:t>
                      </a:r>
                      <a:endParaRPr lang="en-US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</a:tr>
              <a:tr h="5932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Depression </a:t>
                      </a:r>
                      <a:r>
                        <a:rPr lang="en-US" sz="18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/Mixed </a:t>
                      </a:r>
                      <a:r>
                        <a:rPr lang="en-US" sz="1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anxiety disorder </a:t>
                      </a:r>
                      <a:endParaRPr lang="en-US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799.00 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45.59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</a:tr>
              <a:tr h="372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Schizophrenia </a:t>
                      </a:r>
                      <a:endParaRPr lang="en-US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1093.80 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100.77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</a:tr>
              <a:tr h="372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Mania </a:t>
                      </a:r>
                      <a:endParaRPr lang="en-US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1962.30 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227.49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</a:tr>
              <a:tr h="3593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Hypertension </a:t>
                      </a:r>
                      <a:endParaRPr lang="en-US" sz="2400" b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435.60 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29.28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</a:tr>
              <a:tr h="3593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Diabetes mellitus </a:t>
                      </a:r>
                      <a:endParaRPr lang="en-US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481.20 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17.19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</a:tr>
              <a:tr h="45220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OPD treatment of 3 days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</a:tr>
              <a:tr h="3593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Diarrhoea and vomiting </a:t>
                      </a:r>
                      <a:endParaRPr lang="en-US" sz="2400" b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190.81 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17.73 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</a:tr>
              <a:tr h="3593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ARI </a:t>
                      </a:r>
                      <a:endParaRPr lang="en-US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118.19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407670" marR="4337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12.39 </a:t>
                      </a:r>
                      <a:endParaRPr lang="en-US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85728"/>
            <a:ext cx="857256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Impact" pitchFamily="34" charset="0"/>
              </a:rPr>
              <a:t>IMPACT</a:t>
            </a:r>
            <a:endParaRPr lang="en-US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8596" y="928670"/>
            <a:ext cx="8358246" cy="928694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None/>
            </a:pPr>
            <a:r>
              <a:rPr lang="en-US" sz="2400" b="1" dirty="0" smtClean="0">
                <a:latin typeface="Arial" charset="0"/>
                <a:cs typeface="Arial" charset="0"/>
              </a:rPr>
              <a:t>4. </a:t>
            </a:r>
            <a:r>
              <a:rPr lang="en-US" sz="2400" b="1" dirty="0" smtClean="0"/>
              <a:t>Comparison of costs of treatment using generic v/s branded drugs (in Rs)</a:t>
            </a:r>
            <a:endParaRPr lang="en-US" sz="24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00034" y="2000240"/>
          <a:ext cx="8143932" cy="4315646"/>
        </p:xfrm>
        <a:graphic>
          <a:graphicData uri="http://schemas.openxmlformats.org/drawingml/2006/table">
            <a:tbl>
              <a:tblPr/>
              <a:tblGrid>
                <a:gridCol w="3449773"/>
                <a:gridCol w="2394311"/>
                <a:gridCol w="2299848"/>
              </a:tblGrid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Disease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Branded drugs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Generic Drugs</a:t>
                      </a:r>
                      <a:endParaRPr lang="en-US" sz="3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40570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Indoor medical/non surgical cases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3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Myocardial Infarction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9381.78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Mangal"/>
                        </a:rPr>
                        <a:t>2195.73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Mangal"/>
                        </a:rPr>
                        <a:t> 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Enteric fever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2953.40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Mangal"/>
                        </a:rPr>
                        <a:t>426.50</a:t>
                      </a:r>
                      <a:r>
                        <a:rPr lang="en-US" sz="28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Mangal"/>
                        </a:rPr>
                        <a:t> 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Pneumonia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2102.77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Mangal"/>
                        </a:rPr>
                        <a:t>381.09</a:t>
                      </a:r>
                      <a:r>
                        <a:rPr lang="en-US" sz="28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Mangal"/>
                        </a:rPr>
                        <a:t> 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Stroke/ CVA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3636.29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Mangal"/>
                        </a:rPr>
                        <a:t>635.32</a:t>
                      </a:r>
                      <a:r>
                        <a:rPr lang="en-US" sz="28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Mangal"/>
                        </a:rPr>
                        <a:t> 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Diabetic ketoacidosis 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3192.41 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48450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Mangal"/>
                        </a:rPr>
                        <a:t>    502.83 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596" y="1214422"/>
            <a:ext cx="83187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SMILING PATIENTS &amp; THOUSANDS OF LIVES SAVED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47882"/>
            <a:ext cx="3665376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ews 174.JPG"/>
          <p:cNvPicPr>
            <a:picLocks noChangeAspect="1"/>
          </p:cNvPicPr>
          <p:nvPr/>
        </p:nvPicPr>
        <p:blipFill>
          <a:blip r:embed="rId3"/>
          <a:srcRect l="11690" t="12500" r="10216" b="26041"/>
          <a:stretch>
            <a:fillRect/>
          </a:stretch>
        </p:blipFill>
        <p:spPr>
          <a:xfrm>
            <a:off x="4143372" y="1971684"/>
            <a:ext cx="4572032" cy="4214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28596" y="428604"/>
            <a:ext cx="8286808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Impact" pitchFamily="34" charset="0"/>
              </a:rPr>
              <a:t>IMPACT</a:t>
            </a:r>
            <a:endParaRPr lang="en-US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285728"/>
            <a:ext cx="857256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Impact" pitchFamily="34" charset="0"/>
              </a:rPr>
              <a:t>SIDE EFFECT</a:t>
            </a:r>
            <a:endParaRPr lang="en-US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7" name="Picture 6" descr="news 9.JPG"/>
          <p:cNvPicPr>
            <a:picLocks noChangeAspect="1"/>
          </p:cNvPicPr>
          <p:nvPr/>
        </p:nvPicPr>
        <p:blipFill>
          <a:blip r:embed="rId2"/>
          <a:srcRect l="8593" t="11322" r="8593" b="14030"/>
          <a:stretch>
            <a:fillRect/>
          </a:stretch>
        </p:blipFill>
        <p:spPr>
          <a:xfrm>
            <a:off x="1000100" y="1142984"/>
            <a:ext cx="7286676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/>
          <a:srcRect b="50577"/>
          <a:stretch>
            <a:fillRect/>
          </a:stretch>
        </p:blipFill>
        <p:spPr bwMode="auto">
          <a:xfrm>
            <a:off x="428596" y="1071546"/>
            <a:ext cx="6741303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51394"/>
          <a:stretch>
            <a:fillRect/>
          </a:stretch>
        </p:blipFill>
        <p:spPr bwMode="auto">
          <a:xfrm>
            <a:off x="2071670" y="3942528"/>
            <a:ext cx="6643734" cy="2631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5720" y="285728"/>
            <a:ext cx="857256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Impact" pitchFamily="34" charset="0"/>
              </a:rPr>
              <a:t>SIDE EFFECT</a:t>
            </a:r>
            <a:endParaRPr lang="en-US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nt page.JPG"/>
          <p:cNvPicPr>
            <a:picLocks noChangeAspect="1"/>
          </p:cNvPicPr>
          <p:nvPr/>
        </p:nvPicPr>
        <p:blipFill>
          <a:blip r:embed="rId2">
            <a:grayscl/>
          </a:blip>
          <a:srcRect b="82292"/>
          <a:stretch>
            <a:fillRect/>
          </a:stretch>
        </p:blipFill>
        <p:spPr>
          <a:xfrm>
            <a:off x="0" y="0"/>
            <a:ext cx="9116819" cy="2285992"/>
          </a:xfrm>
          <a:prstGeom prst="rect">
            <a:avLst/>
          </a:prstGeom>
        </p:spPr>
      </p:pic>
      <p:pic>
        <p:nvPicPr>
          <p:cNvPr id="5" name="Picture 4" descr="front page.JPG"/>
          <p:cNvPicPr>
            <a:picLocks noChangeAspect="1"/>
          </p:cNvPicPr>
          <p:nvPr/>
        </p:nvPicPr>
        <p:blipFill>
          <a:blip r:embed="rId3" cstate="print"/>
          <a:srcRect l="6096" t="33363" r="5515" b="31121"/>
          <a:stretch>
            <a:fillRect/>
          </a:stretch>
        </p:blipFill>
        <p:spPr>
          <a:xfrm>
            <a:off x="3000364" y="2285992"/>
            <a:ext cx="2887827" cy="1643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4414" y="4123331"/>
            <a:ext cx="70009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MUKHYAMANTRI NISHULK JANCH YOJNA</a:t>
            </a:r>
          </a:p>
          <a:p>
            <a:pPr algn="ctr"/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Scheme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for Free Basic Diagnostic Services </a:t>
            </a:r>
            <a:endParaRPr lang="en-IN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at</a:t>
            </a:r>
            <a:br>
              <a:rPr lang="en-US" sz="2400" b="1" dirty="0"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latin typeface="Arial" pitchFamily="34" charset="0"/>
                <a:cs typeface="Arial" pitchFamily="34" charset="0"/>
              </a:rPr>
              <a:t>Public Health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Institutions</a:t>
            </a:r>
            <a:endParaRPr lang="en-IN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500066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ESSENTIAL COMPONENTS OF HEALTH SERVICES</a:t>
            </a:r>
            <a:endParaRPr lang="en-IN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71472" y="714356"/>
          <a:ext cx="8001056" cy="35719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07071"/>
                <a:gridCol w="2093985"/>
              </a:tblGrid>
              <a:tr h="714380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Component of health service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Provision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7143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Hospital infrastructure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provided free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Consultation by a doctor &amp; nursing care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provided free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Surgical and sutures items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provided free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Diagnostic Services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Paid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472" y="4429132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Services available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at the token money for registration at OPD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for </a:t>
            </a:r>
          </a:p>
          <a:p>
            <a:pPr algn="just"/>
            <a:r>
              <a:rPr lang="en-US" b="1" dirty="0" smtClean="0">
                <a:latin typeface="Arial" pitchFamily="34" charset="0"/>
                <a:cs typeface="Arial" pitchFamily="34" charset="0"/>
              </a:rPr>
              <a:t>      Rs.2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/- or Rs.5/- and in IPD for Rs. 10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/-.</a:t>
            </a:r>
          </a:p>
          <a:p>
            <a:pPr algn="just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Patients pay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only for tests whereas other components are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provided </a:t>
            </a:r>
          </a:p>
          <a:p>
            <a:pPr algn="just"/>
            <a:r>
              <a:rPr lang="en-US" b="1" dirty="0" smtClean="0">
                <a:latin typeface="Arial" pitchFamily="34" charset="0"/>
                <a:cs typeface="Arial" pitchFamily="34" charset="0"/>
              </a:rPr>
              <a:t>      free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cost.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4"/>
            <a:ext cx="9144000" cy="5000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GROUPING OF DIAGNOSTIC TESTS.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28596" y="571480"/>
          <a:ext cx="8286808" cy="60852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57718"/>
                <a:gridCol w="3929090"/>
              </a:tblGrid>
              <a:tr h="1250792">
                <a:tc>
                  <a:txBody>
                    <a:bodyPr/>
                    <a:lstStyle/>
                    <a:p>
                      <a:pPr algn="ctr"/>
                      <a:r>
                        <a:rPr lang="en-IN" sz="2000" u="sng" dirty="0" smtClean="0"/>
                        <a:t>BASIC TESTS  (FREE)</a:t>
                      </a:r>
                      <a:r>
                        <a:rPr lang="en-IN" sz="2000" u="sng" baseline="0" dirty="0" smtClean="0"/>
                        <a:t> </a:t>
                      </a:r>
                      <a:endParaRPr lang="en-IN" sz="2000" u="sng" dirty="0" smtClean="0"/>
                    </a:p>
                    <a:p>
                      <a:pPr algn="ctr"/>
                      <a:r>
                        <a:rPr lang="en-IN" sz="1600" dirty="0" smtClean="0"/>
                        <a:t>Required for</a:t>
                      </a:r>
                      <a:r>
                        <a:rPr lang="en-IN" sz="1600" baseline="0" dirty="0" smtClean="0"/>
                        <a:t> diagnosis of common illnesses by &gt;90% of patients at Primary &amp; Secondary care hospitals.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u="sng" dirty="0" smtClean="0"/>
                        <a:t>SPECIALISED TESTS</a:t>
                      </a:r>
                      <a:r>
                        <a:rPr lang="en-IN" sz="2000" u="sng" baseline="0" dirty="0" smtClean="0"/>
                        <a:t> (PAID)</a:t>
                      </a:r>
                    </a:p>
                    <a:p>
                      <a:pPr algn="ctr"/>
                      <a:r>
                        <a:rPr lang="en-IN" sz="1600" baseline="0" dirty="0" smtClean="0"/>
                        <a:t>Required for &lt;10% of patients at Tertiary care hospitals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8934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Pathology – Blood for  HB, TLC, DLC, TEC, T-RBC, ESR, PBF, Malaria AG, Platelet Count, BT, CT, PCV, CBC, etc </a:t>
                      </a:r>
                      <a:r>
                        <a:rPr lang="en-IN" sz="1600" kern="1200" dirty="0" smtClean="0"/>
                        <a:t>.</a:t>
                      </a:r>
                      <a:endParaRPr lang="en-IN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/>
                        <a:t>CT Scan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Bio-Chemistry –B Sugar, </a:t>
                      </a:r>
                      <a:r>
                        <a:rPr lang="en-US" sz="1600" kern="1200" dirty="0" err="1" smtClean="0"/>
                        <a:t>Creatinine</a:t>
                      </a:r>
                      <a:r>
                        <a:rPr lang="en-US" sz="1600" kern="1200" dirty="0" smtClean="0"/>
                        <a:t>, Urea, Uric Acid, S-phosphorus, Calcium, Total Protein, </a:t>
                      </a:r>
                      <a:r>
                        <a:rPr lang="en-US" sz="1600" kern="1200" dirty="0" err="1" smtClean="0"/>
                        <a:t>Bilirubine</a:t>
                      </a:r>
                      <a:r>
                        <a:rPr lang="en-US" sz="1600" kern="1200" dirty="0" smtClean="0"/>
                        <a:t>, SGOT, SGPT, S </a:t>
                      </a:r>
                      <a:r>
                        <a:rPr lang="en-US" sz="1600" kern="1200" dirty="0" err="1" smtClean="0"/>
                        <a:t>alk-phosphatase</a:t>
                      </a:r>
                      <a:r>
                        <a:rPr lang="en-US" sz="1600" kern="1200" dirty="0" smtClean="0"/>
                        <a:t>, LDHCPK,CPKMB, GGT, Amylase, Lipase, Total lipid Profile, S. Electrolyte.</a:t>
                      </a:r>
                      <a:endParaRPr lang="en-IN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MRI</a:t>
                      </a:r>
                      <a:endParaRPr lang="en-IN" sz="1600" kern="1200" dirty="0" smtClean="0"/>
                    </a:p>
                    <a:p>
                      <a:pPr algn="ctr"/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34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Microbiology – </a:t>
                      </a:r>
                      <a:r>
                        <a:rPr lang="en-US" sz="1600" kern="1200" dirty="0" err="1" smtClean="0"/>
                        <a:t>Widal</a:t>
                      </a:r>
                      <a:r>
                        <a:rPr lang="en-US" sz="1600" kern="1200" dirty="0" smtClean="0"/>
                        <a:t> test, VDRL, ASLO </a:t>
                      </a:r>
                      <a:r>
                        <a:rPr lang="en-US" sz="1600" kern="1200" dirty="0" err="1" smtClean="0"/>
                        <a:t>Titre</a:t>
                      </a:r>
                      <a:r>
                        <a:rPr lang="en-US" sz="1600" kern="1200" dirty="0" smtClean="0"/>
                        <a:t>, CRP, RF, Pregnancy Test, HBS – AG, etc.</a:t>
                      </a:r>
                      <a:endParaRPr lang="en-IN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ECHO </a:t>
                      </a:r>
                      <a:r>
                        <a:rPr lang="en-US" sz="1600" kern="1200" dirty="0" err="1" smtClean="0"/>
                        <a:t>Cardiography</a:t>
                      </a:r>
                      <a:endParaRPr lang="en-IN" sz="16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Urine Complete, stool examination, CSF, Pleural fluid etc.</a:t>
                      </a:r>
                      <a:endParaRPr lang="en-IN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EEG</a:t>
                      </a:r>
                      <a:endParaRPr lang="en-IN" sz="16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X-Ray </a:t>
                      </a:r>
                      <a:endParaRPr lang="en-IN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333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ECG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PACKAGE OF FREE TESTS AT VARIOUS LEVEL OF HEALTH CARE.</a:t>
            </a:r>
            <a:endParaRPr kumimoji="0" lang="en-I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42910" y="1500174"/>
          <a:ext cx="7929618" cy="351624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504564"/>
                <a:gridCol w="1638576"/>
                <a:gridCol w="2286016"/>
                <a:gridCol w="1928826"/>
                <a:gridCol w="1571636"/>
              </a:tblGrid>
              <a:tr h="6443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1600" b="1" dirty="0" err="1"/>
                        <a:t>S.No</a:t>
                      </a:r>
                      <a:r>
                        <a:rPr lang="en-US" sz="1600" b="1" dirty="0"/>
                        <a:t>.</a:t>
                      </a:r>
                      <a:endParaRPr lang="en-IN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1600" b="1" dirty="0"/>
                        <a:t>Level of care</a:t>
                      </a:r>
                      <a:endParaRPr lang="en-IN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1600" b="1" dirty="0"/>
                        <a:t>Medical Institutions</a:t>
                      </a:r>
                      <a:endParaRPr lang="en-IN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1600" b="1" dirty="0"/>
                        <a:t>No. of free test proposed</a:t>
                      </a:r>
                      <a:endParaRPr lang="en-IN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1600" b="1" dirty="0" smtClean="0"/>
                        <a:t>Start Date</a:t>
                      </a:r>
                      <a:endParaRPr lang="en-IN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9291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/>
                        <a:t>1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b="1" dirty="0"/>
                        <a:t>Primary </a:t>
                      </a:r>
                      <a:endParaRPr lang="en-IN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 smtClean="0"/>
                        <a:t>PHC(1507)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 smtClean="0"/>
                        <a:t>Dispensaries (198)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 smtClean="0"/>
                        <a:t>15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IN" sz="2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15-Aug-13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18523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/>
                        <a:t>2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b="1" dirty="0"/>
                        <a:t>Secondary </a:t>
                      </a:r>
                      <a:endParaRPr lang="en-IN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/>
                        <a:t>CHC (</a:t>
                      </a:r>
                      <a:r>
                        <a:rPr lang="en-US" sz="2000" dirty="0" smtClean="0"/>
                        <a:t>431)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 smtClean="0"/>
                        <a:t>28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IN" sz="2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01-July-13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18523"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/>
                        <a:t>DH/SDH/SH (52)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 smtClean="0"/>
                        <a:t>44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IN" sz="2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07-April-13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1852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/>
                        <a:t>3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b="1" dirty="0"/>
                        <a:t>Tertiary</a:t>
                      </a:r>
                      <a:endParaRPr lang="en-IN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/>
                        <a:t>MCH </a:t>
                      </a:r>
                      <a:r>
                        <a:rPr lang="en-US" sz="2000" dirty="0" smtClean="0"/>
                        <a:t>(28)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US" sz="2000" dirty="0" smtClean="0"/>
                        <a:t>57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009775" algn="l"/>
                        </a:tabLst>
                      </a:pPr>
                      <a:r>
                        <a:rPr lang="en-IN" sz="2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07-April-13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4"/>
            <a:ext cx="9144000" cy="10001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BASIC COMPONENTS FOR STRENGTHENING AND MODERNIZATION OF LABORATORIES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224" y="1071546"/>
            <a:ext cx="771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N" sz="2400" b="1" dirty="0" smtClean="0">
                <a:latin typeface="Arial" pitchFamily="34" charset="0"/>
                <a:cs typeface="Arial" pitchFamily="34" charset="0"/>
              </a:rPr>
              <a:t>Infrastructure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b="1" dirty="0" smtClean="0">
                <a:latin typeface="Arial" pitchFamily="34" charset="0"/>
                <a:cs typeface="Arial" pitchFamily="34" charset="0"/>
              </a:rPr>
              <a:t>Manpower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b="1" dirty="0" smtClean="0">
                <a:latin typeface="Arial" pitchFamily="34" charset="0"/>
                <a:cs typeface="Arial" pitchFamily="34" charset="0"/>
              </a:rPr>
              <a:t>Equipment &amp; instruments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b="1" dirty="0" smtClean="0">
                <a:latin typeface="Arial" pitchFamily="34" charset="0"/>
                <a:cs typeface="Arial" pitchFamily="34" charset="0"/>
              </a:rPr>
              <a:t>Supply of essential reagents and consumables.</a:t>
            </a:r>
          </a:p>
        </p:txBody>
      </p:sp>
      <p:pic>
        <p:nvPicPr>
          <p:cNvPr id="8" name="Picture 7" descr="08THAUTO_158475f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3071810"/>
            <a:ext cx="4929222" cy="3058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00034" y="785794"/>
            <a:ext cx="81439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(COMPARATIVE PRICES OF GENERIC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AND BRANDED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DRUGS)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28170" y="1271792"/>
          <a:ext cx="8044358" cy="45720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1853"/>
                <a:gridCol w="2183026"/>
                <a:gridCol w="1149193"/>
                <a:gridCol w="1436492"/>
                <a:gridCol w="861897"/>
                <a:gridCol w="861897"/>
              </a:tblGrid>
              <a:tr h="857256">
                <a:tc>
                  <a:txBody>
                    <a:bodyPr/>
                    <a:lstStyle/>
                    <a:p>
                      <a:pPr algn="l"/>
                      <a:r>
                        <a:rPr lang="en-IN" sz="1200" dirty="0" smtClean="0">
                          <a:latin typeface="Arial" pitchFamily="34" charset="0"/>
                          <a:cs typeface="Arial" pitchFamily="34" charset="0"/>
                        </a:rPr>
                        <a:t>Use </a:t>
                      </a:r>
                      <a:endParaRPr lang="en-IN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Name of Drug</a:t>
                      </a:r>
                      <a:endParaRPr lang="en-IN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Pack size</a:t>
                      </a:r>
                      <a:endParaRPr lang="en-IN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Equivalent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Popular Brand</a:t>
                      </a:r>
                      <a:endParaRPr lang="en-IN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MRP </a:t>
                      </a:r>
                      <a:b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(Rs.)</a:t>
                      </a:r>
                      <a:endParaRPr lang="en-IN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RMSC Tender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price (In Rs.)</a:t>
                      </a:r>
                      <a:endParaRPr lang="en-IN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ANALGESIC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DICLOFENAC SODIUM TABLET</a:t>
                      </a:r>
                      <a:r>
                        <a:rPr lang="en-US" sz="1600" baseline="0" dirty="0" smtClean="0">
                          <a:latin typeface="Arial" pitchFamily="34" charset="0"/>
                          <a:cs typeface="Arial" pitchFamily="34" charset="0"/>
                        </a:rPr>
                        <a:t> IP 50 MG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10 TAB STRIP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VOVERAN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31.73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1.24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CHOLESTEROL LOWERING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ATORVASTATIN TABLET IP 10 MG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10 TAB STRIP</a:t>
                      </a:r>
                      <a:endParaRPr lang="en-IN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ATROVA</a:t>
                      </a:r>
                      <a:r>
                        <a:rPr lang="en-US" sz="1600" baseline="0" dirty="0" smtClean="0">
                          <a:latin typeface="Arial" pitchFamily="34" charset="0"/>
                          <a:cs typeface="Arial" pitchFamily="34" charset="0"/>
                        </a:rPr>
                        <a:t> (ZYDUS)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103.74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2.98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BLOOD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THINNING DRUG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CLOPIDOGREL TABLET</a:t>
                      </a:r>
                      <a:r>
                        <a:rPr lang="en-US" sz="1600" baseline="0" dirty="0" smtClean="0">
                          <a:latin typeface="Arial" pitchFamily="34" charset="0"/>
                          <a:cs typeface="Arial" pitchFamily="34" charset="0"/>
                        </a:rPr>
                        <a:t> IP 75 MG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14 TAB STRIP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PLAVIX (SANOFI AVENTIS)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1615.88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8.54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DIABETES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GLIMEPIRIDE TABLET IP 2 MG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10 TAB</a:t>
                      </a:r>
                      <a:r>
                        <a:rPr lang="en-US" sz="1600" baseline="0" dirty="0" smtClean="0">
                          <a:latin typeface="Arial" pitchFamily="34" charset="0"/>
                          <a:cs typeface="Arial" pitchFamily="34" charset="0"/>
                        </a:rPr>
                        <a:t> STRIP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AMARYL (AVENTIS)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125.00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1.95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Problem: 3 Medicines are overpriced.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4"/>
            <a:ext cx="9144000" cy="5715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I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CIVIL WORK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71472" y="918505"/>
          <a:ext cx="7929618" cy="454139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2647"/>
                <a:gridCol w="7076971"/>
              </a:tblGrid>
              <a:tr h="456404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err="1" smtClean="0"/>
                        <a:t>S.No</a:t>
                      </a:r>
                      <a:r>
                        <a:rPr lang="en-IN" sz="1600" dirty="0" smtClean="0"/>
                        <a:t>.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dirty="0" smtClean="0"/>
                        <a:t>Civil</a:t>
                      </a:r>
                      <a:r>
                        <a:rPr lang="en-IN" sz="1600" baseline="0" dirty="0" smtClean="0"/>
                        <a:t> work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506421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1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 dirty="0"/>
                        <a:t>Repairs &amp; renovation </a:t>
                      </a:r>
                      <a:r>
                        <a:rPr lang="en-US" sz="1800" dirty="0" smtClean="0"/>
                        <a:t>of</a:t>
                      </a:r>
                      <a:r>
                        <a:rPr lang="en-US" sz="1800" baseline="0" dirty="0" smtClean="0"/>
                        <a:t> existing </a:t>
                      </a:r>
                      <a:r>
                        <a:rPr lang="en-US" sz="1800" dirty="0" smtClean="0"/>
                        <a:t>laboratories</a:t>
                      </a:r>
                      <a:r>
                        <a:rPr lang="en-US" sz="1800" dirty="0"/>
                        <a:t>.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21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2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 dirty="0"/>
                        <a:t>Need based additional civil work/space </a:t>
                      </a:r>
                      <a:r>
                        <a:rPr lang="en-US" sz="1800" dirty="0" smtClean="0"/>
                        <a:t>at</a:t>
                      </a:r>
                      <a:r>
                        <a:rPr lang="en-US" sz="1800" baseline="0" dirty="0" smtClean="0"/>
                        <a:t> DH/MCH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404">
                <a:tc>
                  <a:txBody>
                    <a:bodyPr/>
                    <a:lstStyle/>
                    <a:p>
                      <a:pPr algn="l"/>
                      <a:r>
                        <a:rPr lang="en-IN" sz="1800" dirty="0" smtClean="0"/>
                        <a:t>3</a:t>
                      </a:r>
                      <a:endParaRPr lang="en-IN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800" dirty="0" smtClean="0"/>
                        <a:t>Construction of shelves</a:t>
                      </a:r>
                      <a:r>
                        <a:rPr lang="en-IN" sz="1800" baseline="0" dirty="0" smtClean="0"/>
                        <a:t> &amp; cabinets to store reagents</a:t>
                      </a:r>
                      <a:endParaRPr lang="en-IN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21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4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Platform,</a:t>
                      </a:r>
                      <a:r>
                        <a:rPr lang="en-IN" sz="1800" baseline="0" dirty="0" smtClean="0"/>
                        <a:t> Basin ,sink and other sanitary fittings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21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5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 dirty="0" smtClean="0"/>
                        <a:t>Counters </a:t>
                      </a:r>
                      <a:r>
                        <a:rPr lang="en-US" sz="1800" dirty="0"/>
                        <a:t>for sample collection and report dispatch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21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6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 dirty="0"/>
                        <a:t>Equipment </a:t>
                      </a:r>
                      <a:r>
                        <a:rPr lang="en-US" sz="1800" dirty="0" smtClean="0"/>
                        <a:t>installation work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404">
                <a:tc>
                  <a:txBody>
                    <a:bodyPr/>
                    <a:lstStyle/>
                    <a:p>
                      <a:pPr algn="l"/>
                      <a:r>
                        <a:rPr lang="en-IN" sz="1800" dirty="0" smtClean="0"/>
                        <a:t>7</a:t>
                      </a:r>
                      <a:endParaRPr lang="en-IN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800" dirty="0" smtClean="0"/>
                        <a:t>Office</a:t>
                      </a:r>
                      <a:r>
                        <a:rPr lang="en-IN" sz="1800" baseline="0" dirty="0" smtClean="0"/>
                        <a:t> furniture – chair, table, rack, </a:t>
                      </a:r>
                      <a:r>
                        <a:rPr lang="en-IN" sz="1800" baseline="0" dirty="0" err="1" smtClean="0"/>
                        <a:t>almirah</a:t>
                      </a:r>
                      <a:r>
                        <a:rPr lang="en-IN" sz="1800" baseline="0" dirty="0" smtClean="0"/>
                        <a:t> etc.</a:t>
                      </a:r>
                      <a:endParaRPr lang="en-IN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404">
                <a:tc>
                  <a:txBody>
                    <a:bodyPr/>
                    <a:lstStyle/>
                    <a:p>
                      <a:pPr algn="l"/>
                      <a:r>
                        <a:rPr lang="en-IN" sz="1800" dirty="0" smtClean="0"/>
                        <a:t>8</a:t>
                      </a:r>
                      <a:endParaRPr lang="en-IN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800" dirty="0" smtClean="0"/>
                        <a:t>Electric</a:t>
                      </a:r>
                      <a:r>
                        <a:rPr lang="en-IN" sz="1800" baseline="0" dirty="0" smtClean="0"/>
                        <a:t> fitting and appliances  - Refrigerator, Incubator, ups etc.</a:t>
                      </a:r>
                      <a:endParaRPr lang="en-IN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4"/>
            <a:ext cx="9144000" cy="6429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I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MANPOWER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71472" y="984900"/>
          <a:ext cx="8001056" cy="4587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5120"/>
                <a:gridCol w="7405936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200" dirty="0" err="1" smtClean="0"/>
                        <a:t>S.No</a:t>
                      </a:r>
                      <a:r>
                        <a:rPr lang="en-IN" sz="1200" dirty="0" smtClean="0"/>
                        <a:t>.</a:t>
                      </a:r>
                      <a:endParaRPr lang="en-IN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IN" sz="1200" dirty="0" smtClean="0"/>
                        <a:t>Manpower</a:t>
                      </a:r>
                      <a:endParaRPr lang="en-IN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1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 dirty="0"/>
                        <a:t>Utilization of existing </a:t>
                      </a:r>
                      <a:r>
                        <a:rPr lang="en-US" sz="1800" dirty="0" smtClean="0"/>
                        <a:t>staff</a:t>
                      </a:r>
                      <a:r>
                        <a:rPr lang="en-US" sz="1800" baseline="0" dirty="0" smtClean="0"/>
                        <a:t> after sensitization &amp; training </a:t>
                      </a:r>
                      <a:r>
                        <a:rPr lang="en-US" sz="1800" dirty="0" smtClean="0"/>
                        <a:t>(MOs</a:t>
                      </a:r>
                      <a:r>
                        <a:rPr lang="en-US" sz="1800" baseline="0" dirty="0" smtClean="0"/>
                        <a:t> and LTs).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2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 dirty="0"/>
                        <a:t>New </a:t>
                      </a:r>
                      <a:r>
                        <a:rPr lang="en-US" sz="1800" dirty="0" smtClean="0"/>
                        <a:t>recruitment (need based)</a:t>
                      </a:r>
                      <a:r>
                        <a:rPr lang="en-US" sz="1800" baseline="0" dirty="0" smtClean="0"/>
                        <a:t> &amp; training.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IN" sz="1800" dirty="0" smtClean="0"/>
                        <a:t>3</a:t>
                      </a:r>
                      <a:endParaRPr lang="en-IN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/>
                        <a:t>Contractual recruitment through RMRS.</a:t>
                      </a:r>
                      <a:endParaRPr lang="en-IN" sz="18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4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 dirty="0"/>
                        <a:t>Computer operators as per FD circular through </a:t>
                      </a:r>
                      <a:r>
                        <a:rPr lang="en-US" sz="1800" dirty="0" smtClean="0"/>
                        <a:t>RMRS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 dirty="0" smtClean="0"/>
                        <a:t>one </a:t>
                      </a:r>
                      <a:r>
                        <a:rPr lang="en-US" sz="1800" dirty="0"/>
                        <a:t>at CHC lab and </a:t>
                      </a:r>
                      <a:r>
                        <a:rPr lang="en-US" sz="1800" dirty="0" smtClean="0"/>
                        <a:t>three </a:t>
                      </a:r>
                      <a:r>
                        <a:rPr lang="en-US" sz="1800" dirty="0"/>
                        <a:t>at SH/SDH/DH for data collection </a:t>
                      </a:r>
                      <a:endParaRPr lang="en-US" sz="1800" dirty="0" smtClean="0"/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 dirty="0" smtClean="0"/>
                        <a:t>recording </a:t>
                      </a:r>
                      <a:r>
                        <a:rPr lang="en-US" sz="1800" dirty="0"/>
                        <a:t>and reporting.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5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1800" dirty="0"/>
                        <a:t>Technical staff </a:t>
                      </a:r>
                      <a:endParaRPr lang="en-IN" sz="1800" dirty="0"/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dirty="0"/>
                        <a:t>G</a:t>
                      </a:r>
                      <a:r>
                        <a:rPr lang="en-US" sz="1800" dirty="0" smtClean="0"/>
                        <a:t>NM </a:t>
                      </a:r>
                      <a:r>
                        <a:rPr lang="en-US" sz="1800" dirty="0"/>
                        <a:t>for SC, LT for others and trained nurses for radiology and </a:t>
                      </a:r>
                      <a:r>
                        <a:rPr lang="en-US" sz="1800" dirty="0" smtClean="0"/>
                        <a:t>ECG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800" dirty="0" smtClean="0"/>
                        <a:t>Supervisory &amp; Monitoring staff</a:t>
                      </a:r>
                      <a:endParaRPr lang="en-IN" sz="1800" dirty="0"/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SS/JS/MOPG or Six </a:t>
                      </a:r>
                      <a:r>
                        <a:rPr lang="en-US" sz="1800" dirty="0"/>
                        <a:t>months </a:t>
                      </a:r>
                      <a:r>
                        <a:rPr lang="en-US" sz="1800" dirty="0" smtClean="0"/>
                        <a:t>trained </a:t>
                      </a:r>
                      <a:r>
                        <a:rPr lang="en-US" sz="1800" dirty="0"/>
                        <a:t>pathologist, microbiologist/ </a:t>
                      </a:r>
                      <a:r>
                        <a:rPr lang="en-US" sz="1800" dirty="0" smtClean="0"/>
                        <a:t>radiologist/biochemist </a:t>
                      </a:r>
                      <a:r>
                        <a:rPr lang="en-US" sz="1800" dirty="0"/>
                        <a:t>etc.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6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1800" dirty="0" smtClean="0"/>
                        <a:t>Training of other cadres</a:t>
                      </a:r>
                      <a:r>
                        <a:rPr lang="en-IN" sz="1800" baseline="0" dirty="0" smtClean="0"/>
                        <a:t> like ANMs, MOs and LTs</a:t>
                      </a:r>
                      <a:endParaRPr lang="en-IN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4"/>
            <a:ext cx="9144000" cy="4286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I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EQUIPMENTS &amp; INSTRUMENTS. – </a:t>
            </a:r>
            <a:r>
              <a:rPr lang="en-IN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Contd..</a:t>
            </a:r>
            <a:endParaRPr lang="en-IN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42910" y="928670"/>
          <a:ext cx="7715304" cy="36433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14380"/>
                <a:gridCol w="7000924"/>
              </a:tblGrid>
              <a:tr h="6112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400" dirty="0" err="1" smtClean="0"/>
                        <a:t>S.No</a:t>
                      </a:r>
                      <a:r>
                        <a:rPr lang="en-IN" sz="1400" dirty="0" smtClean="0"/>
                        <a:t>.</a:t>
                      </a:r>
                      <a:endParaRPr lang="en-IN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IN" sz="1400" dirty="0" smtClean="0"/>
                        <a:t>Equipment</a:t>
                      </a:r>
                      <a:r>
                        <a:rPr lang="en-IN" sz="1400" baseline="0" dirty="0" smtClean="0"/>
                        <a:t> &amp; instruments.</a:t>
                      </a:r>
                      <a:endParaRPr lang="en-IN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71908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2000" dirty="0" smtClean="0"/>
                        <a:t>1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sz="2000" dirty="0" smtClean="0"/>
                        <a:t>Utilization of existing equipments after one time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sz="2000" dirty="0" smtClean="0"/>
                        <a:t>repair</a:t>
                      </a:r>
                      <a:endParaRPr lang="en-IN" sz="2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08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2000" dirty="0" smtClean="0"/>
                        <a:t>2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000" dirty="0" smtClean="0"/>
                        <a:t>EPM cell will execute annual R/C for equipments and</a:t>
                      </a:r>
                      <a:r>
                        <a:rPr lang="en-US" sz="2000" baseline="0" dirty="0" smtClean="0"/>
                        <a:t>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000" dirty="0" smtClean="0"/>
                        <a:t>Other regularly required materials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4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IN" sz="2000" dirty="0" smtClean="0"/>
                        <a:t>3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000" dirty="0" smtClean="0"/>
                        <a:t>Gap analysis and procurement of new equipments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4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2000" dirty="0" smtClean="0"/>
                        <a:t>4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000" dirty="0" smtClean="0"/>
                        <a:t>Equipment maintenance and repair centers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08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IN" sz="2000" dirty="0" smtClean="0"/>
                        <a:t>5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sz="2000" dirty="0" smtClean="0"/>
                        <a:t>Repair and maintenance management through EMRC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sz="2000" dirty="0" smtClean="0"/>
                        <a:t>Of RMSC</a:t>
                      </a:r>
                      <a:endParaRPr lang="en-IN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24"/>
            <a:ext cx="9144000" cy="4286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I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EQUIPMENTS &amp; INSTRUMENTS. - </a:t>
            </a:r>
            <a:r>
              <a:rPr lang="en-IN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Contd..</a:t>
            </a:r>
            <a:endParaRPr lang="en-IN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ANd9GcT2ujg5lU-kP-9j7soOF530DRwCqSQubHhps8hzzxJSQQ5FI1Yt"/>
          <p:cNvPicPr/>
          <p:nvPr/>
        </p:nvPicPr>
        <p:blipFill>
          <a:blip r:embed="rId2"/>
          <a:srcRect r="6300"/>
          <a:stretch>
            <a:fillRect/>
          </a:stretch>
        </p:blipFill>
        <p:spPr bwMode="auto">
          <a:xfrm>
            <a:off x="357158" y="845090"/>
            <a:ext cx="435771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CG-903-Three-Channels-Interpretive-ECG-Machine-XB-1301-"/>
          <p:cNvPicPr/>
          <p:nvPr/>
        </p:nvPicPr>
        <p:blipFill>
          <a:blip r:embed="rId3"/>
          <a:srcRect l="6515" r="8656"/>
          <a:stretch>
            <a:fillRect/>
          </a:stretch>
        </p:blipFill>
        <p:spPr bwMode="auto">
          <a:xfrm>
            <a:off x="5000628" y="1702346"/>
            <a:ext cx="350046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85852" y="5059932"/>
            <a:ext cx="240322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226 X-Ray Machines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8880" y="5059932"/>
            <a:ext cx="2249334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352 ECG Machines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4"/>
            <a:ext cx="9144000" cy="4286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I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EQUIPMENTS &amp; INSTRUMENTS.- </a:t>
            </a:r>
            <a:r>
              <a:rPr lang="en-IN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Contd..</a:t>
            </a:r>
            <a:endParaRPr lang="en-IN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0694" y="4714884"/>
            <a:ext cx="3121368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454 Three part hematology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Analyzer (CBC)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img.medicalexpo.com/images_me/photo-g/automatic-hematology-analyzer-3-part-leukocyte-differentiation-69998-36954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1140" y="1194488"/>
            <a:ext cx="3382825" cy="33715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4702742"/>
            <a:ext cx="2783583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223 Semi Auto Analyzer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www.n-int.com/wp-content/uploads/2012/12/Semi-Auto-Chemistry-Analyzer-854.jpg"/>
          <p:cNvPicPr>
            <a:picLocks noChangeAspect="1" noChangeArrowheads="1"/>
          </p:cNvPicPr>
          <p:nvPr/>
        </p:nvPicPr>
        <p:blipFill>
          <a:blip r:embed="rId3" cstate="print"/>
          <a:srcRect l="2874" r="5147"/>
          <a:stretch>
            <a:fillRect/>
          </a:stretch>
        </p:blipFill>
        <p:spPr bwMode="auto">
          <a:xfrm>
            <a:off x="357158" y="1285860"/>
            <a:ext cx="4572032" cy="3243999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6715140" y="1928802"/>
            <a:ext cx="285752" cy="2143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4"/>
            <a:ext cx="9144000" cy="4286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I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EQUIPMENTS &amp; INSTRUMENTS. - </a:t>
            </a:r>
            <a:r>
              <a:rPr lang="en-IN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Contd..</a:t>
            </a:r>
            <a:endParaRPr lang="en-IN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6" descr="http://www.panasonic-biomedical.co.uk/Images/MIR-154%20Cooled%20Incuba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3980322" cy="34265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35566" y="4572008"/>
            <a:ext cx="1236236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Incubator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8" y="4631304"/>
            <a:ext cx="232627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Centrifuge machine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0" descr="http://catalog.wlimg.com/1/420784/full-images/centrifuge-machine-7476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7464" y="1142984"/>
            <a:ext cx="3723626" cy="336615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00100" y="1214422"/>
            <a:ext cx="357190" cy="1428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4"/>
            <a:ext cx="9144000" cy="4286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I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REAGENTS &amp; CONSUMABLES</a:t>
            </a:r>
          </a:p>
        </p:txBody>
      </p:sp>
      <p:pic>
        <p:nvPicPr>
          <p:cNvPr id="1026" name="Picture 2" descr="D:\Rmsc\free investigation\reagen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857232"/>
            <a:ext cx="6858048" cy="4657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8596" y="1428736"/>
            <a:ext cx="8358246" cy="30718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kumimoji="0" lang="en-I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TRAINING &amp; CAPACITY BUILDING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IN" sz="2800" b="1" dirty="0" smtClean="0">
                <a:latin typeface="Arial" pitchFamily="34" charset="0"/>
                <a:cs typeface="Arial" pitchFamily="34" charset="0"/>
              </a:rPr>
              <a:t> PRINTING OF STATIONARY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IN" sz="2800" b="1" dirty="0" smtClean="0">
                <a:latin typeface="Arial" pitchFamily="34" charset="0"/>
                <a:cs typeface="Arial" pitchFamily="34" charset="0"/>
              </a:rPr>
              <a:t> LABORATORY SAFETY PROGRAM 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IN" sz="2800" b="1" dirty="0" smtClean="0">
                <a:latin typeface="Arial" pitchFamily="34" charset="0"/>
                <a:cs typeface="Arial" pitchFamily="34" charset="0"/>
              </a:rPr>
              <a:t> LABORATORY BIO-WASTE MANAGEMENT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IN" sz="2800" b="1" dirty="0" smtClean="0">
                <a:latin typeface="Arial" pitchFamily="34" charset="0"/>
                <a:cs typeface="Arial" pitchFamily="34" charset="0"/>
              </a:rPr>
              <a:t> QUALITY ASSURANCE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4"/>
            <a:ext cx="9144000" cy="4286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I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OTHER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24"/>
            <a:ext cx="9144000" cy="11430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IN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E-AUSHADHI - </a:t>
            </a:r>
            <a:r>
              <a:rPr lang="en-I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 MEDICAL EQUIPMENT MANAGEMENT SOFTWARE</a:t>
            </a:r>
            <a:endParaRPr lang="en-IN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WEB BASED APPLICATION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8596" y="1357298"/>
            <a:ext cx="8358246" cy="16430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IN" sz="2800" b="1" dirty="0" smtClean="0">
                <a:latin typeface="Arial" pitchFamily="34" charset="0"/>
                <a:ea typeface="+mj-ea"/>
                <a:cs typeface="Arial" pitchFamily="34" charset="0"/>
              </a:rPr>
              <a:t>Equipment inventory module.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IN" sz="2800" b="1" dirty="0" smtClean="0">
                <a:latin typeface="Arial" pitchFamily="34" charset="0"/>
                <a:ea typeface="+mj-ea"/>
                <a:cs typeface="Arial" pitchFamily="34" charset="0"/>
              </a:rPr>
              <a:t>Equipment maintenance module.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IN" sz="2800" b="1" dirty="0" smtClean="0">
                <a:latin typeface="Arial" pitchFamily="34" charset="0"/>
                <a:ea typeface="+mj-ea"/>
                <a:cs typeface="Arial" pitchFamily="34" charset="0"/>
              </a:rPr>
              <a:t>No. of investigations reporting module.</a:t>
            </a:r>
          </a:p>
        </p:txBody>
      </p:sp>
      <p:pic>
        <p:nvPicPr>
          <p:cNvPr id="8" name="Picture 4" descr="C:\Documents and Settings\kalpana ji\Desktop\login.png"/>
          <p:cNvPicPr>
            <a:picLocks noChangeAspect="1" noChangeArrowheads="1"/>
          </p:cNvPicPr>
          <p:nvPr/>
        </p:nvPicPr>
        <p:blipFill>
          <a:blip r:embed="rId2" cstate="print"/>
          <a:srcRect l="11873" r="11490"/>
          <a:stretch>
            <a:fillRect/>
          </a:stretch>
        </p:blipFill>
        <p:spPr bwMode="auto">
          <a:xfrm>
            <a:off x="3929058" y="3000372"/>
            <a:ext cx="4876801" cy="3610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RECENT DEVELOPMENTS AT GOVERNMENT OF INDIA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34" y="785794"/>
            <a:ext cx="368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Scheme for support of “Free Medicines &amp; Free investigations</a:t>
            </a:r>
          </a:p>
          <a:p>
            <a:pPr marL="457200" indent="-457200"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for All” in Public Health</a:t>
            </a:r>
          </a:p>
          <a:p>
            <a:pPr marL="457200" indent="-457200"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Facilities</a:t>
            </a:r>
          </a:p>
        </p:txBody>
      </p:sp>
      <p:pic>
        <p:nvPicPr>
          <p:cNvPr id="5" name="Picture 4" descr="nrhm let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500042"/>
            <a:ext cx="4646452" cy="6188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7219" y="2500329"/>
            <a:ext cx="1928813" cy="328612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027394" y="639529"/>
            <a:ext cx="147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Rs. 27.50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7194" y="1593830"/>
            <a:ext cx="6124575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8657" y="2714620"/>
            <a:ext cx="180816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Manufacturer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is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Cipla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for all the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three brands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One branded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Two generic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932394" y="639529"/>
            <a:ext cx="147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Rs. </a:t>
            </a:r>
            <a:r>
              <a:rPr lang="en-US" b="1" dirty="0" smtClean="0">
                <a:solidFill>
                  <a:srgbClr val="002060"/>
                </a:solidFill>
              </a:rPr>
              <a:t>39.30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167594" y="639529"/>
            <a:ext cx="147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Rs. 31.50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85794" y="639529"/>
            <a:ext cx="261457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MRP for 10 tabs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57158" y="996719"/>
            <a:ext cx="2571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Purchase price for 10 tabs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027394" y="1068154"/>
            <a:ext cx="147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Rs. 2.02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932394" y="1068154"/>
            <a:ext cx="147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Rs. 23.70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167594" y="1068154"/>
            <a:ext cx="147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Rs. 2.27</a:t>
            </a:r>
          </a:p>
        </p:txBody>
      </p:sp>
      <p:sp>
        <p:nvSpPr>
          <p:cNvPr id="17" name="Oval 16"/>
          <p:cNvSpPr/>
          <p:nvPr/>
        </p:nvSpPr>
        <p:spPr>
          <a:xfrm>
            <a:off x="2849594" y="4143355"/>
            <a:ext cx="941388" cy="4238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 rot="16200000">
            <a:off x="5072888" y="4406086"/>
            <a:ext cx="941387" cy="422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00907" y="2308205"/>
            <a:ext cx="941387" cy="422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Striped Right Arrow 19"/>
          <p:cNvSpPr/>
          <p:nvPr/>
        </p:nvSpPr>
        <p:spPr>
          <a:xfrm rot="5400000">
            <a:off x="3357594" y="1533505"/>
            <a:ext cx="609600" cy="30480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Striped Right Arrow 20"/>
          <p:cNvSpPr/>
          <p:nvPr/>
        </p:nvSpPr>
        <p:spPr>
          <a:xfrm rot="5400000">
            <a:off x="5262594" y="1533505"/>
            <a:ext cx="609600" cy="30480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Striped Right Arrow 21"/>
          <p:cNvSpPr/>
          <p:nvPr/>
        </p:nvSpPr>
        <p:spPr>
          <a:xfrm rot="5400000">
            <a:off x="7396194" y="1533505"/>
            <a:ext cx="609600" cy="30480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-71406" y="1030054"/>
            <a:ext cx="91440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-24"/>
            <a:ext cx="9144000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Problem : 4 Differential Drug Pricing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143512"/>
            <a:ext cx="818388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THANK </a:t>
            </a:r>
            <a:r>
              <a:rPr lang="en-US" dirty="0" smtClean="0">
                <a:solidFill>
                  <a:schemeClr val="tx1"/>
                </a:solidFill>
              </a:rPr>
              <a:t>YOU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  <a:hlinkClick r:id="rId2"/>
              </a:rPr>
              <a:t>ajayaswal2002@yahoo.com</a:t>
            </a: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0141-2228059, 09413332400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1736" y="1071563"/>
            <a:ext cx="3857652" cy="642925"/>
          </a:xfrm>
          <a:prstGeom prst="rect">
            <a:avLst/>
          </a:prstGeom>
          <a:noFill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RMSC motto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1472" y="1714488"/>
            <a:ext cx="8072494" cy="3143272"/>
          </a:xfrm>
          <a:noFill/>
        </p:spPr>
        <p:txBody>
          <a:bodyPr>
            <a:normAutofit lnSpcReduction="10000"/>
          </a:bodyPr>
          <a:lstStyle/>
          <a:p>
            <a:pPr>
              <a:buClr>
                <a:schemeClr val="bg1"/>
              </a:buClr>
              <a:defRPr/>
            </a:pPr>
            <a:r>
              <a:rPr lang="en-US" sz="3400" dirty="0" smtClean="0">
                <a:latin typeface="Arial" pitchFamily="34" charset="0"/>
                <a:cs typeface="Arial" pitchFamily="34" charset="0"/>
              </a:rPr>
              <a:t>All essential medicines and</a:t>
            </a:r>
          </a:p>
          <a:p>
            <a:pPr lvl="1">
              <a:buClr>
                <a:schemeClr val="bg1"/>
              </a:buClr>
              <a:defRPr/>
            </a:pPr>
            <a:r>
              <a:rPr lang="en-US" sz="3400" dirty="0" smtClean="0">
                <a:latin typeface="Arial" pitchFamily="34" charset="0"/>
                <a:cs typeface="Arial" pitchFamily="34" charset="0"/>
              </a:rPr>
              <a:t>Basic diagnostic tests.</a:t>
            </a:r>
          </a:p>
          <a:p>
            <a:pPr lvl="2">
              <a:buClr>
                <a:schemeClr val="bg1"/>
              </a:buClr>
              <a:defRPr/>
            </a:pPr>
            <a:r>
              <a:rPr lang="en-US" sz="3400" dirty="0" smtClean="0">
                <a:latin typeface="Arial" pitchFamily="34" charset="0"/>
                <a:cs typeface="Arial" pitchFamily="34" charset="0"/>
              </a:rPr>
              <a:t>At all public health institutions</a:t>
            </a:r>
          </a:p>
          <a:p>
            <a:pPr lvl="3">
              <a:buClr>
                <a:schemeClr val="bg1"/>
              </a:buClr>
              <a:defRPr/>
            </a:pPr>
            <a:r>
              <a:rPr lang="en-US" sz="3400" dirty="0" smtClean="0">
                <a:latin typeface="Arial" pitchFamily="34" charset="0"/>
                <a:cs typeface="Arial" pitchFamily="34" charset="0"/>
              </a:rPr>
              <a:t>At all times</a:t>
            </a:r>
          </a:p>
          <a:p>
            <a:pPr algn="ctr">
              <a:buClr>
                <a:schemeClr val="tx1"/>
              </a:buClr>
              <a:buFont typeface="Wingdings 2" pitchFamily="18" charset="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so that</a:t>
            </a:r>
          </a:p>
          <a:p>
            <a:pPr algn="ctr">
              <a:buClr>
                <a:schemeClr val="bg1"/>
              </a:buClr>
              <a:buNone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No human being dies for want of treatment</a:t>
            </a:r>
          </a:p>
          <a:p>
            <a:pPr algn="ctr">
              <a:buClr>
                <a:schemeClr val="tx1"/>
              </a:buClr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D:\Websites\RMSCR\mono\mono cop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4"/>
            <a:ext cx="9144000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Problem : 5 Promotion of Non essential drugs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4" descr="C:\Users\cd21\Desktop\Untitled.jpg"/>
          <p:cNvPicPr>
            <a:picLocks noChangeAspect="1" noChangeArrowheads="1"/>
          </p:cNvPicPr>
          <p:nvPr/>
        </p:nvPicPr>
        <p:blipFill>
          <a:blip r:embed="rId2"/>
          <a:srcRect b="10118"/>
          <a:stretch>
            <a:fillRect/>
          </a:stretch>
        </p:blipFill>
        <p:spPr bwMode="auto">
          <a:xfrm>
            <a:off x="500034" y="1071578"/>
            <a:ext cx="8153400" cy="550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831819"/>
            <a:ext cx="1928826" cy="195244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214414" y="3756023"/>
            <a:ext cx="6553200" cy="6476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0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MUKHYAMANTRI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NIHSHULK DAVA YOJNA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8596" y="3641719"/>
            <a:ext cx="685800" cy="762000"/>
            <a:chOff x="1423116" y="2057400"/>
            <a:chExt cx="685800" cy="762000"/>
          </a:xfrm>
        </p:grpSpPr>
        <p:sp>
          <p:nvSpPr>
            <p:cNvPr id="4" name="Rectangle 3"/>
            <p:cNvSpPr/>
            <p:nvPr/>
          </p:nvSpPr>
          <p:spPr>
            <a:xfrm>
              <a:off x="1676400" y="2057400"/>
              <a:ext cx="182880" cy="762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423116" y="2349321"/>
              <a:ext cx="68580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58148" y="3713157"/>
            <a:ext cx="685800" cy="762000"/>
            <a:chOff x="1423116" y="2057400"/>
            <a:chExt cx="685800" cy="762000"/>
          </a:xfrm>
        </p:grpSpPr>
        <p:sp>
          <p:nvSpPr>
            <p:cNvPr id="7" name="Rectangle 6"/>
            <p:cNvSpPr/>
            <p:nvPr/>
          </p:nvSpPr>
          <p:spPr>
            <a:xfrm>
              <a:off x="1676400" y="2057400"/>
              <a:ext cx="182880" cy="762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423116" y="2349321"/>
              <a:ext cx="68580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28794" y="4618033"/>
            <a:ext cx="5610831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800" b="1" cap="all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AN INITIATIVE………</a:t>
            </a:r>
          </a:p>
          <a:p>
            <a:r>
              <a:rPr lang="en-US" sz="2800" b="1" cap="all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                   TO SAVE LIVES</a:t>
            </a:r>
            <a:endParaRPr lang="en-US" sz="2800" b="1" cap="all" dirty="0">
              <a:ln w="0"/>
              <a:solidFill>
                <a:schemeClr val="accent3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pic>
        <p:nvPicPr>
          <p:cNvPr id="10" name="Picture 9" descr="heading.JPG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786" y="2713025"/>
            <a:ext cx="7426084" cy="9649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Solution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-24"/>
          <a:ext cx="9144000" cy="66855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72000"/>
                <a:gridCol w="4572000"/>
              </a:tblGrid>
              <a:tr h="344488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600" b="0" kern="1200" dirty="0" smtClean="0">
                          <a:solidFill>
                            <a:schemeClr val="lt1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COMPONENTS OF FREE MEDICINES SCHEME</a:t>
                      </a:r>
                      <a:endParaRPr kumimoji="0" lang="en-US" sz="1600" b="0" kern="1200" dirty="0">
                        <a:solidFill>
                          <a:schemeClr val="lt1"/>
                        </a:solidFill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970829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(Hardware Component)</a:t>
                      </a:r>
                    </a:p>
                    <a:p>
                      <a:pPr marL="342900" indent="-342900" algn="ctr">
                        <a:buAutoNum type="alphaUcPeriod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 MAKE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DRUGS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AVAILABLE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IN GOVT. HOSPITALS.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(Software Component)</a:t>
                      </a:r>
                      <a:endParaRPr lang="en-IN" sz="16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B. TO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CHANGE PRISCRIPTION BEHAVIOUR OF DOCTORS.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84556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1. Establishment of autonomous centralized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procurement agency :</a:t>
                      </a:r>
                    </a:p>
                    <a:p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Rajasthan medical services corporation.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1. Sensitization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and orientation about rational use of drugs (RUD).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2.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Identification of drugs for free essential drug list (EDL)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 Write prescription on self carbonated prescription slips 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12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Procurement through a two-bid transparent e-tendering process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Diagnosis must be written 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48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Drug Warehouse at every district 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Write Generic / Salt names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48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5.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Empanelled laboratories for quality testing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5.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Use out of Essential Drug List 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02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6.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System for transportation of drugs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6.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Follow Standard Treatment Guidelines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7.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System for storage and  distribution of drugs in all hospitals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7. Constitution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of Drug and Therapeutics Committee (DTC).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8.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e-</a:t>
                      </a:r>
                      <a:r>
                        <a:rPr kumimoji="0" lang="en-US" sz="16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Aushadhi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Software for Inventory management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8.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Prescription Audit. 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24">
                <a:tc>
                  <a:txBody>
                    <a:bodyPr/>
                    <a:lstStyle/>
                    <a:p>
                      <a:r>
                        <a:rPr lang="en-IN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Transparent and prompt payment system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9.</a:t>
                      </a:r>
                      <a:r>
                        <a:rPr lang="en-IN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Computerized drug dispensing up to PHCs.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488">
                <a:tc>
                  <a:txBody>
                    <a:bodyPr/>
                    <a:lstStyle/>
                    <a:p>
                      <a:r>
                        <a:rPr lang="en-IN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Sufficient funds. 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10.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Patient </a:t>
                      </a:r>
                      <a:r>
                        <a:rPr kumimoji="0" lang="en-US" sz="16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counselling</a:t>
                      </a:r>
                      <a:endParaRPr lang="en-I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619</TotalTime>
  <Words>2306</Words>
  <Application>Microsoft Office PowerPoint</Application>
  <PresentationFormat>On-screen Show (4:3)</PresentationFormat>
  <Paragraphs>510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Aspect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ESSENTIAL COMPONENTS OF HEALTH SERVICES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THANK YOU ajayaswal2002@yahoo.com 0141-2228059, 09413332400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md</dc:creator>
  <cp:lastModifiedBy>Compaq</cp:lastModifiedBy>
  <cp:revision>134</cp:revision>
  <dcterms:created xsi:type="dcterms:W3CDTF">2012-07-02T07:33:32Z</dcterms:created>
  <dcterms:modified xsi:type="dcterms:W3CDTF">2013-07-03T13:06:44Z</dcterms:modified>
</cp:coreProperties>
</file>