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3"/>
  </p:notesMasterIdLst>
  <p:handoutMasterIdLst>
    <p:handoutMasterId r:id="rId24"/>
  </p:handoutMasterIdLst>
  <p:sldIdLst>
    <p:sldId id="445" r:id="rId2"/>
    <p:sldId id="439" r:id="rId3"/>
    <p:sldId id="456" r:id="rId4"/>
    <p:sldId id="458" r:id="rId5"/>
    <p:sldId id="298" r:id="rId6"/>
    <p:sldId id="482" r:id="rId7"/>
    <p:sldId id="446" r:id="rId8"/>
    <p:sldId id="486" r:id="rId9"/>
    <p:sldId id="449" r:id="rId10"/>
    <p:sldId id="448" r:id="rId11"/>
    <p:sldId id="484" r:id="rId12"/>
    <p:sldId id="430" r:id="rId13"/>
    <p:sldId id="450" r:id="rId14"/>
    <p:sldId id="451" r:id="rId15"/>
    <p:sldId id="432" r:id="rId16"/>
    <p:sldId id="434" r:id="rId17"/>
    <p:sldId id="485" r:id="rId18"/>
    <p:sldId id="436" r:id="rId19"/>
    <p:sldId id="407" r:id="rId20"/>
    <p:sldId id="487" r:id="rId21"/>
    <p:sldId id="383" r:id="rId2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F0D"/>
    <a:srgbClr val="990000"/>
    <a:srgbClr val="CCA000"/>
    <a:srgbClr val="0033CC"/>
    <a:srgbClr val="CC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8" autoAdjust="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iti-pc\d\1%20School%20Health%20(08-09-10-11-12-13)\School%20Health%20April%20&amp;%20May%202013%20regarding%20SHP\School%20Health%202012-13%20aug\DATA%20SHCP%202012-13\5%20years%20progresive%20of%20program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4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464060413500953E-2"/>
          <c:y val="0.18033164728581114"/>
          <c:w val="0.91270870746419985"/>
          <c:h val="0.63697797709061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'5 yrs up to Feb 13'!$B$15</c:f>
              <c:strCache>
                <c:ptCount val="1"/>
                <c:pt idx="0">
                  <c:v> Yearwise Heart surgeries conducted </c:v>
                </c:pt>
              </c:strCache>
            </c:strRef>
          </c:tx>
          <c:spPr>
            <a:solidFill>
              <a:srgbClr val="CCA000"/>
            </a:solidFill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yrs up to Feb 13'!$A$16:$A$21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 </c:v>
                </c:pt>
              </c:strCache>
            </c:strRef>
          </c:cat>
          <c:val>
            <c:numRef>
              <c:f>'5 yrs up to Feb 13'!$B$16:$B$21</c:f>
              <c:numCache>
                <c:formatCode>General</c:formatCode>
                <c:ptCount val="6"/>
                <c:pt idx="0">
                  <c:v>180</c:v>
                </c:pt>
                <c:pt idx="1">
                  <c:v>1053</c:v>
                </c:pt>
                <c:pt idx="2">
                  <c:v>1010</c:v>
                </c:pt>
                <c:pt idx="3">
                  <c:v>1428</c:v>
                </c:pt>
                <c:pt idx="4">
                  <c:v>2100</c:v>
                </c:pt>
                <c:pt idx="5">
                  <c:v>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243392"/>
        <c:axId val="63244928"/>
        <c:axId val="0"/>
      </c:bar3DChart>
      <c:catAx>
        <c:axId val="632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244928"/>
        <c:crosses val="autoZero"/>
        <c:auto val="1"/>
        <c:lblAlgn val="ctr"/>
        <c:lblOffset val="100"/>
        <c:noMultiLvlLbl val="0"/>
      </c:catAx>
      <c:valAx>
        <c:axId val="63244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243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91925680342586"/>
          <c:y val="4.9892058194712506E-2"/>
          <c:w val="0.73576760141824382"/>
          <c:h val="0.15957446808510661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599737532808564E-2"/>
          <c:y val="3.9351851851851853E-2"/>
          <c:w val="0.55000000000000004"/>
          <c:h val="0.91666666666666652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Sheet1!$A$3:$A$14</c:f>
              <c:strCache>
                <c:ptCount val="12"/>
                <c:pt idx="0">
                  <c:v>SAM/MAM</c:v>
                </c:pt>
                <c:pt idx="1">
                  <c:v>Others</c:v>
                </c:pt>
                <c:pt idx="2">
                  <c:v>Anemia</c:v>
                </c:pt>
                <c:pt idx="3">
                  <c:v>Dental caries</c:v>
                </c:pt>
                <c:pt idx="4">
                  <c:v>Reactive Airway Disease/ARI</c:v>
                </c:pt>
                <c:pt idx="5">
                  <c:v>Skin conditions (Scabies, fungal infections and Eczema)</c:v>
                </c:pt>
                <c:pt idx="6">
                  <c:v>Diarrhea/Dysentery</c:v>
                </c:pt>
                <c:pt idx="7">
                  <c:v>Vitamin A deficiency</c:v>
                </c:pt>
                <c:pt idx="8">
                  <c:v>Congenital Heart diseases</c:v>
                </c:pt>
                <c:pt idx="9">
                  <c:v>Vitamin D deficiency</c:v>
                </c:pt>
                <c:pt idx="10">
                  <c:v>Vision Impairmant</c:v>
                </c:pt>
                <c:pt idx="11">
                  <c:v>Otitis Media</c:v>
                </c:pt>
              </c:strCache>
            </c:strRef>
          </c:cat>
          <c:val>
            <c:numRef>
              <c:f>Sheet1!$B$3:$B$14</c:f>
              <c:numCache>
                <c:formatCode>0.00</c:formatCode>
                <c:ptCount val="12"/>
                <c:pt idx="0">
                  <c:v>32.993144507059291</c:v>
                </c:pt>
                <c:pt idx="1">
                  <c:v>20.451826159214736</c:v>
                </c:pt>
                <c:pt idx="2">
                  <c:v>8.2634066040985701</c:v>
                </c:pt>
                <c:pt idx="3">
                  <c:v>6.7497810817847066</c:v>
                </c:pt>
                <c:pt idx="4">
                  <c:v>5.3082079210263995</c:v>
                </c:pt>
                <c:pt idx="5">
                  <c:v>5.0531320425266717</c:v>
                </c:pt>
                <c:pt idx="6">
                  <c:v>4.3594308389366745</c:v>
                </c:pt>
                <c:pt idx="7">
                  <c:v>3.4401058170448544</c:v>
                </c:pt>
                <c:pt idx="8">
                  <c:v>2.5076325539932522</c:v>
                </c:pt>
                <c:pt idx="9">
                  <c:v>1.8297092397949897</c:v>
                </c:pt>
                <c:pt idx="10">
                  <c:v>1.5788407984663893</c:v>
                </c:pt>
                <c:pt idx="11">
                  <c:v>1.5370293915782878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77777777777923"/>
          <c:y val="3.200300567267815E-2"/>
          <c:w val="0.33855555555555622"/>
          <c:h val="0.93524701549403233"/>
        </c:manualLayout>
      </c:layout>
      <c:overlay val="0"/>
      <c:txPr>
        <a:bodyPr/>
        <a:lstStyle/>
        <a:p>
          <a:pPr>
            <a:defRPr sz="1400">
              <a:latin typeface="Cambria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06C4C-42A0-49A9-9814-3CCA3349DD55}" type="datetimeFigureOut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0601A9-4874-4E32-BB9A-666B3194D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F72C2-F2D2-4934-BBDE-51E28CC10519}" type="datetimeFigureOut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1E193E-91E9-4F30-8498-D7D1C6ED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0D24C8-3D29-4ADF-B159-8120C186DD25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3925A3-923A-4994-BF14-C6CE4B59D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9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201E-B16C-4C60-86DA-00C1523A3B5B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4EE0-BEAD-4203-A0C4-018C6894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1E94-6355-4CC0-8494-5591470A9CF0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9CB7-58B8-49A0-A196-63F01E29B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915400" cy="5257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9952-9949-40EC-8613-53284A841206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F3AB-83B2-4DE6-80B6-44E6B7971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9F87-610D-4787-956F-5AEC2F2DD9CC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C22B-3688-4131-B3E3-53201753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C897-70E7-450F-A2FC-A04B9CF21622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DA88F9-F086-43E7-B389-3E8448DE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86B93C-1637-4C01-AAF1-45CE109C1B5D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2C26CC-0550-46E0-9481-57237F5E8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1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2F99EC-F466-4AC1-92DC-46980E529143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921E82-8A88-49D4-B1E1-AC6A8A7DF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48B0-473A-4BFA-92FA-EAED7334182C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3143-DAB7-4C81-92D4-F6B3459F2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5FA1-0339-41D8-8C44-3D3766163A3D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FBA8D8-8A5C-4C14-9A2B-E66669456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1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BC70-A7CE-42B7-B862-CE2BABC7A691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98A5-446B-4AB8-B172-B4BA09560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87C288-5EC9-40F2-9FF2-BA6EEE19987D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BE85F47-E679-4330-B57B-563ABD3F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5539A54-B7DF-4BC3-9312-401D736BB6CF}" type="datetime1">
              <a:rPr lang="en-US"/>
              <a:pPr>
                <a:defRPr/>
              </a:pPr>
              <a:t>03-Jul-13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DF47290-6059-45C0-B7D4-4B4832EE8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8" r:id="rId2"/>
    <p:sldLayoutId id="2147483893" r:id="rId3"/>
    <p:sldLayoutId id="2147483894" r:id="rId4"/>
    <p:sldLayoutId id="2147483895" r:id="rId5"/>
    <p:sldLayoutId id="2147483889" r:id="rId6"/>
    <p:sldLayoutId id="2147483896" r:id="rId7"/>
    <p:sldLayoutId id="2147483890" r:id="rId8"/>
    <p:sldLayoutId id="2147483897" r:id="rId9"/>
    <p:sldLayoutId id="2147483891" r:id="rId10"/>
    <p:sldLayoutId id="2147483898" r:id="rId11"/>
    <p:sldLayoutId id="21474838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304800" y="838200"/>
            <a:ext cx="8534400" cy="2667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800" b="1" dirty="0" err="1" smtClean="0">
                <a:solidFill>
                  <a:srgbClr val="0033CC"/>
                </a:solidFill>
                <a:latin typeface="Cambria" pitchFamily="18" charset="0"/>
              </a:rPr>
              <a:t>Rashtriya</a:t>
            </a:r>
            <a:r>
              <a:rPr lang="en-US" sz="4800" b="1" dirty="0" smtClean="0">
                <a:solidFill>
                  <a:srgbClr val="0033CC"/>
                </a:solidFill>
                <a:latin typeface="Cambria" pitchFamily="18" charset="0"/>
              </a:rPr>
              <a:t> Bal </a:t>
            </a:r>
            <a:r>
              <a:rPr lang="en-US" sz="4800" b="1" dirty="0" err="1" smtClean="0">
                <a:solidFill>
                  <a:srgbClr val="0033CC"/>
                </a:solidFill>
                <a:latin typeface="Cambria" pitchFamily="18" charset="0"/>
              </a:rPr>
              <a:t>Swasthya</a:t>
            </a:r>
            <a:r>
              <a:rPr lang="en-US" sz="4800" b="1" dirty="0" smtClean="0">
                <a:solidFill>
                  <a:srgbClr val="0033CC"/>
                </a:solidFill>
                <a:latin typeface="Cambria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Cambria" pitchFamily="18" charset="0"/>
              </a:rPr>
              <a:t>Karyakram</a:t>
            </a:r>
            <a:endParaRPr lang="en-US" sz="4800" b="1" dirty="0" smtClean="0">
              <a:solidFill>
                <a:srgbClr val="0033CC"/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Maharashtra</a:t>
            </a:r>
            <a:endParaRPr lang="en-US" sz="4800" dirty="0" smtClean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Chandru\RBSK PHOTO\RBSK Photo\16042013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2210676" cy="16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54864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Vikas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Kharage</a:t>
            </a:r>
            <a:r>
              <a:rPr lang="en-US" sz="2800" b="1" dirty="0" smtClean="0">
                <a:latin typeface="+mj-lt"/>
              </a:rPr>
              <a:t> (IAS)</a:t>
            </a:r>
          </a:p>
          <a:p>
            <a:pPr algn="ctr"/>
            <a:r>
              <a:rPr lang="en-US" sz="2800" b="1" dirty="0" smtClean="0">
                <a:latin typeface="+mj-lt"/>
              </a:rPr>
              <a:t>Commissioner &amp; MD(NRHM)</a:t>
            </a:r>
          </a:p>
          <a:p>
            <a:pPr algn="ctr"/>
            <a:r>
              <a:rPr lang="en-US" sz="2800" b="1" dirty="0" smtClean="0">
                <a:latin typeface="+mj-lt"/>
              </a:rPr>
              <a:t>Maharashtra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7813"/>
            <a:ext cx="7848600" cy="771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Process</a:t>
            </a:r>
            <a:endParaRPr lang="en-US" sz="54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Text Box 49"/>
          <p:cNvSpPr txBox="1">
            <a:spLocks noChangeArrowheads="1"/>
          </p:cNvSpPr>
          <p:nvPr/>
        </p:nvSpPr>
        <p:spPr bwMode="auto">
          <a:xfrm>
            <a:off x="1431925" y="1987550"/>
            <a:ext cx="519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latin typeface="Tahoma" pitchFamily="34" charset="0"/>
            </a:endParaRP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152400" y="1600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just" eaLnBrk="1" hangingPunct="1">
              <a:spcAft>
                <a:spcPts val="1200"/>
              </a:spcAft>
              <a:buClr>
                <a:srgbClr val="C00000"/>
              </a:buClr>
              <a:buSzPct val="85000"/>
            </a:pPr>
            <a:r>
              <a:rPr lang="en-US" sz="2800" b="1" dirty="0">
                <a:latin typeface="+mj-lt"/>
                <a:ea typeface="Calibri" pitchFamily="34" charset="0"/>
                <a:cs typeface="Calibri" pitchFamily="34" charset="0"/>
              </a:rPr>
              <a:t>The transparency in the process of recruitment was ensured by -  </a:t>
            </a:r>
          </a:p>
          <a:p>
            <a:pPr lvl="2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</a:pPr>
            <a:r>
              <a:rPr lang="en-US" sz="2400" dirty="0">
                <a:latin typeface="+mn-lt"/>
                <a:ea typeface="Calibri" pitchFamily="34" charset="0"/>
                <a:cs typeface="Calibri" pitchFamily="34" charset="0"/>
              </a:rPr>
              <a:t>The complete process of recruitment </a:t>
            </a:r>
            <a:r>
              <a:rPr lang="en-US" sz="2400" dirty="0" smtClean="0">
                <a:latin typeface="+mn-lt"/>
                <a:ea typeface="Calibri" pitchFamily="34" charset="0"/>
                <a:cs typeface="Calibri" pitchFamily="34" charset="0"/>
              </a:rPr>
              <a:t>was </a:t>
            </a:r>
            <a:r>
              <a:rPr lang="en-US" sz="2400" dirty="0">
                <a:latin typeface="+mn-lt"/>
                <a:ea typeface="Calibri" pitchFamily="34" charset="0"/>
                <a:cs typeface="Calibri" pitchFamily="34" charset="0"/>
              </a:rPr>
              <a:t>monitored from state level.</a:t>
            </a:r>
          </a:p>
          <a:p>
            <a:pPr lvl="2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</a:pPr>
            <a:r>
              <a:rPr lang="en-US" sz="2400" dirty="0">
                <a:latin typeface="+mn-lt"/>
                <a:ea typeface="Calibri" pitchFamily="34" charset="0"/>
                <a:cs typeface="Calibri" pitchFamily="34" charset="0"/>
              </a:rPr>
              <a:t>Guidelines for recruitment were published in public domain.</a:t>
            </a:r>
          </a:p>
          <a:p>
            <a:pPr lvl="2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</a:pPr>
            <a:r>
              <a:rPr lang="en-US" sz="2400" dirty="0">
                <a:latin typeface="+mn-lt"/>
                <a:ea typeface="Calibri" pitchFamily="34" charset="0"/>
                <a:cs typeface="Calibri" pitchFamily="34" charset="0"/>
              </a:rPr>
              <a:t>At the time of interview 90% of the marks were objective and  only 10% for the interview.</a:t>
            </a:r>
          </a:p>
          <a:p>
            <a:pPr lvl="2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</a:pPr>
            <a:r>
              <a:rPr lang="en-US" sz="2400" dirty="0">
                <a:latin typeface="+mn-lt"/>
                <a:ea typeface="Calibri" pitchFamily="34" charset="0"/>
                <a:cs typeface="Calibri" pitchFamily="34" charset="0"/>
              </a:rPr>
              <a:t>The results were declared on the same day in all the districts.</a:t>
            </a:r>
          </a:p>
          <a:p>
            <a:pPr lvl="2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</a:pPr>
            <a:r>
              <a:rPr lang="en-US" sz="2400" dirty="0">
                <a:latin typeface="+mn-lt"/>
                <a:ea typeface="Calibri" pitchFamily="34" charset="0"/>
                <a:cs typeface="Calibri" pitchFamily="34" charset="0"/>
              </a:rPr>
              <a:t>Results also declared on NRHM website along with marks obtained.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E399585-9571-40C5-85D0-6447105195B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462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</a:t>
            </a:r>
            <a:endParaRPr lang="en-US" sz="66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/>
          <a:lstStyle/>
          <a:p>
            <a:pPr algn="just"/>
            <a:r>
              <a:rPr lang="en-US" dirty="0" smtClean="0"/>
              <a:t>Training manual was prepared under the guidance of National experts like Dr. </a:t>
            </a:r>
            <a:r>
              <a:rPr lang="en-US" dirty="0" err="1" smtClean="0"/>
              <a:t>Arun</a:t>
            </a:r>
            <a:r>
              <a:rPr lang="en-US" dirty="0" smtClean="0"/>
              <a:t> Singh.</a:t>
            </a:r>
          </a:p>
          <a:p>
            <a:pPr algn="just"/>
            <a:r>
              <a:rPr lang="en-US" dirty="0" smtClean="0"/>
              <a:t>Simultaneously, the medicines for 0-6 </a:t>
            </a:r>
            <a:r>
              <a:rPr lang="en-US" dirty="0" err="1" smtClean="0"/>
              <a:t>yrs</a:t>
            </a:r>
            <a:r>
              <a:rPr lang="en-US" dirty="0" smtClean="0"/>
              <a:t> and 6-18 </a:t>
            </a:r>
            <a:r>
              <a:rPr lang="en-US" dirty="0" err="1" smtClean="0"/>
              <a:t>yrs</a:t>
            </a:r>
            <a:r>
              <a:rPr lang="en-US" dirty="0" smtClean="0"/>
              <a:t> along with equipment's were finalized by experts</a:t>
            </a:r>
          </a:p>
          <a:p>
            <a:pPr algn="just"/>
            <a:r>
              <a:rPr lang="en-US" dirty="0" smtClean="0"/>
              <a:t>5 TOT batches were conducted at the state wherein 2 Pediatricians, 1 Dist. Training Head,1 Resident Medical  officer were trained.</a:t>
            </a:r>
          </a:p>
          <a:p>
            <a:pPr algn="just"/>
            <a:r>
              <a:rPr lang="en-US" dirty="0" smtClean="0"/>
              <a:t>Training at districts for 3 days by the Master trainers.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7BF3AB-83B2-4DE6-80B6-44E6B79716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Micro-planning For Screening 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5029200"/>
          </a:xfrm>
        </p:spPr>
        <p:txBody>
          <a:bodyPr/>
          <a:lstStyle/>
          <a:p>
            <a:pPr marL="519113" lvl="2" indent="-465138" algn="just">
              <a:buFont typeface="Wingdings" pitchFamily="2" charset="2"/>
              <a:buChar char="Ø"/>
            </a:pPr>
            <a:r>
              <a:rPr lang="en-US" sz="2800" dirty="0" smtClean="0">
                <a:ea typeface="Calibri" pitchFamily="34" charset="0"/>
                <a:cs typeface="Calibri" pitchFamily="34" charset="0"/>
              </a:rPr>
              <a:t>Women and Child  Department, Rural Development Department, Education (Primary and Secondary) Department, Tribal Department are involved in planning.</a:t>
            </a:r>
          </a:p>
          <a:p>
            <a:pPr marL="519113" lvl="2" indent="-465138" algn="just">
              <a:buFont typeface="Wingdings" pitchFamily="2" charset="2"/>
              <a:buChar char="Ø"/>
            </a:pPr>
            <a:r>
              <a:rPr lang="en-US" sz="2800" dirty="0" smtClean="0">
                <a:ea typeface="Calibri" pitchFamily="34" charset="0"/>
                <a:cs typeface="Calibri" pitchFamily="34" charset="0"/>
              </a:rPr>
              <a:t>Village wise action plan was prepared for screening</a:t>
            </a:r>
          </a:p>
          <a:p>
            <a:pPr marL="519113" lvl="2" indent="-465138" algn="just">
              <a:buFont typeface="Wingdings" pitchFamily="2" charset="2"/>
              <a:buChar char="Ø"/>
            </a:pPr>
            <a:r>
              <a:rPr lang="en-US" sz="2800" dirty="0" smtClean="0">
                <a:ea typeface="Calibri" pitchFamily="34" charset="0"/>
                <a:cs typeface="Calibri" pitchFamily="34" charset="0"/>
              </a:rPr>
              <a:t>Each Block is equally divided amongst the teams</a:t>
            </a:r>
          </a:p>
          <a:p>
            <a:pPr marL="519113" lvl="2" indent="-465138" algn="just">
              <a:buFont typeface="Wingdings" pitchFamily="2" charset="2"/>
              <a:buChar char="Ø"/>
            </a:pPr>
            <a:r>
              <a:rPr lang="en-US" sz="2800" dirty="0" smtClean="0">
                <a:ea typeface="Calibri" pitchFamily="34" charset="0"/>
                <a:cs typeface="Calibri" pitchFamily="34" charset="0"/>
              </a:rPr>
              <a:t>On an average one team caters to 25000 child population with 125 children per day are screened by each team.</a:t>
            </a:r>
          </a:p>
          <a:p>
            <a:pPr marL="519113" lvl="2" indent="-465138" algn="just">
              <a:buFont typeface="Wingdings" pitchFamily="2" charset="2"/>
              <a:buChar char="Ø"/>
            </a:pPr>
            <a:r>
              <a:rPr lang="en-US" sz="2800" dirty="0" smtClean="0">
                <a:ea typeface="Calibri" pitchFamily="34" charset="0"/>
                <a:cs typeface="Calibri" pitchFamily="34" charset="0"/>
              </a:rPr>
              <a:t>Approx. 200 days available for screening after considering school holidays, exams and referrals etc.</a:t>
            </a:r>
          </a:p>
          <a:p>
            <a:pPr algn="just"/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41133B-21C3-46F4-BE7B-0BE0BD6A32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276" y="277813"/>
            <a:ext cx="7848600" cy="771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Implementation…</a:t>
            </a:r>
            <a:endParaRPr lang="en-US" sz="54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Text Box 49"/>
          <p:cNvSpPr txBox="1">
            <a:spLocks noChangeArrowheads="1"/>
          </p:cNvSpPr>
          <p:nvPr/>
        </p:nvSpPr>
        <p:spPr bwMode="auto">
          <a:xfrm>
            <a:off x="1431925" y="1987550"/>
            <a:ext cx="519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latin typeface="Tahoma" pitchFamily="34" charset="0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-47625" y="1524000"/>
            <a:ext cx="53054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Allocation 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of team is done from district level. </a:t>
            </a:r>
          </a:p>
          <a:p>
            <a:pPr lvl="1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Headquarter of team is Rural Hospital. </a:t>
            </a:r>
          </a:p>
          <a:p>
            <a:pPr lvl="1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Mobility 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support 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given 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to the team by way of hired vehicle. </a:t>
            </a:r>
            <a:endParaRPr lang="en-US" sz="2800" dirty="0" smtClean="0">
              <a:latin typeface="+mj-lt"/>
              <a:ea typeface="Calibri" pitchFamily="34" charset="0"/>
              <a:cs typeface="Calibri" pitchFamily="34" charset="0"/>
            </a:endParaRPr>
          </a:p>
          <a:p>
            <a:pPr lvl="1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Team is provided with Registers, Medicines and Equipment including Developmental Kit.</a:t>
            </a:r>
          </a:p>
          <a:p>
            <a:pPr lvl="1" algn="just" eaLnBrk="1" hangingPunct="1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Health 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card for each child  is provided to the teams.</a:t>
            </a:r>
            <a:r>
              <a:rPr lang="en-IN" sz="28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1B3A329-01AE-434B-9F42-BC05609DBC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486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83" y="1621221"/>
            <a:ext cx="35408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lenovo\Desktop\Pics for ppt\RBSK kit 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01" y="3810000"/>
            <a:ext cx="1905000" cy="28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20000" cy="769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Referrals…</a:t>
            </a:r>
            <a:endParaRPr lang="en-US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Text Box 49"/>
          <p:cNvSpPr txBox="1">
            <a:spLocks noChangeArrowheads="1"/>
          </p:cNvSpPr>
          <p:nvPr/>
        </p:nvSpPr>
        <p:spPr bwMode="auto">
          <a:xfrm>
            <a:off x="1431925" y="1987550"/>
            <a:ext cx="519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latin typeface="Tahoma" pitchFamily="34" charset="0"/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152400" y="1524000"/>
            <a:ext cx="88392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lvl="1" indent="-4572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j-lt"/>
                <a:cs typeface="Calibri" pitchFamily="34" charset="0"/>
              </a:rPr>
              <a:t>Referrals camps are arranged at RH/SDH (CHC) the first fortnight of the month.</a:t>
            </a:r>
          </a:p>
          <a:p>
            <a:pPr marL="457200" lvl="1" indent="-4572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j-lt"/>
                <a:cs typeface="Calibri" pitchFamily="34" charset="0"/>
              </a:rPr>
              <a:t>Children requiring specialized investigations and treatment are referred to District Hospital or Medical Collage.</a:t>
            </a:r>
          </a:p>
          <a:p>
            <a:pPr marL="457200" lvl="1" indent="-4572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-4572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0" lvl="1" indent="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defRPr/>
            </a:pP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AE80AF3-35E3-4D7C-98BD-1A00814DD2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1510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66" y="4648200"/>
            <a:ext cx="317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ss\Desktop\Camps Photo\Shahda\DSC01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3" y="3721586"/>
            <a:ext cx="2362200" cy="31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deep mala\Desktop\jawhar 2 at SNC on 27.11 (6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52" y="3788968"/>
            <a:ext cx="2422344" cy="30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Referrals</a:t>
            </a:r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b="1" dirty="0" smtClean="0">
                <a:solidFill>
                  <a:srgbClr val="C00000"/>
                </a:solidFill>
              </a:rPr>
              <a:t>                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 algn="just">
              <a:buSzPct val="90000"/>
              <a:buFont typeface="Wingdings" pitchFamily="2" charset="2"/>
              <a:buChar char="§"/>
            </a:pP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Liasioning with -</a:t>
            </a:r>
          </a:p>
          <a:p>
            <a:pPr lvl="1" algn="just"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Rajiv Gandhi </a:t>
            </a:r>
            <a:r>
              <a:rPr lang="en-US" dirty="0" err="1" smtClean="0">
                <a:latin typeface="+mj-lt"/>
                <a:ea typeface="Calibri" pitchFamily="34" charset="0"/>
                <a:cs typeface="Calibri" pitchFamily="34" charset="0"/>
              </a:rPr>
              <a:t>Jeevendayee</a:t>
            </a: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ea typeface="Calibri" pitchFamily="34" charset="0"/>
                <a:cs typeface="Calibri" pitchFamily="34" charset="0"/>
              </a:rPr>
              <a:t>Yojna</a:t>
            </a: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for Tertiary care and </a:t>
            </a:r>
            <a:r>
              <a:rPr lang="en-US" dirty="0" err="1" smtClean="0">
                <a:latin typeface="+mj-lt"/>
                <a:ea typeface="Calibri" pitchFamily="34" charset="0"/>
                <a:cs typeface="Calibri" pitchFamily="34" charset="0"/>
              </a:rPr>
              <a:t>Sarva</a:t>
            </a: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ea typeface="Calibri" pitchFamily="34" charset="0"/>
                <a:cs typeface="Calibri" pitchFamily="34" charset="0"/>
              </a:rPr>
              <a:t>Shiksha</a:t>
            </a: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ea typeface="Calibri" pitchFamily="34" charset="0"/>
                <a:cs typeface="Calibri" pitchFamily="34" charset="0"/>
              </a:rPr>
              <a:t>Abhiyan</a:t>
            </a:r>
            <a:endParaRPr lang="en-US" dirty="0" smtClean="0">
              <a:latin typeface="+mj-lt"/>
              <a:ea typeface="Calibri" pitchFamily="34" charset="0"/>
              <a:cs typeface="Calibri" pitchFamily="34" charset="0"/>
            </a:endParaRPr>
          </a:p>
          <a:p>
            <a:pPr lvl="1" algn="just"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NGOs like Cure Club Foot, Smile train providing free services</a:t>
            </a:r>
          </a:p>
          <a:p>
            <a:pPr lvl="1" algn="just">
              <a:buSzPct val="80000"/>
              <a:buFont typeface="Wingdings" pitchFamily="2" charset="2"/>
              <a:buChar char="Ø"/>
            </a:pPr>
            <a:r>
              <a:rPr lang="en-US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Institutes like Ali </a:t>
            </a:r>
            <a:r>
              <a:rPr lang="en-US" dirty="0" err="1" smtClean="0">
                <a:latin typeface="+mj-lt"/>
                <a:ea typeface="Calibri" pitchFamily="34" charset="0"/>
                <a:cs typeface="Calibri" pitchFamily="34" charset="0"/>
              </a:rPr>
              <a:t>Vavar</a:t>
            </a: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Jung for deafness and Sane </a:t>
            </a:r>
            <a:r>
              <a:rPr lang="en-US" dirty="0" err="1" smtClean="0">
                <a:latin typeface="+mj-lt"/>
                <a:ea typeface="Calibri" pitchFamily="34" charset="0"/>
                <a:cs typeface="Calibri" pitchFamily="34" charset="0"/>
              </a:rPr>
              <a:t>Guruji</a:t>
            </a: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 for Blindness </a:t>
            </a:r>
          </a:p>
          <a:p>
            <a:pPr algn="just">
              <a:buSzPct val="90000"/>
              <a:buFont typeface="Wingdings" pitchFamily="2" charset="2"/>
              <a:buChar char="§"/>
            </a:pPr>
            <a:r>
              <a:rPr lang="en-US" dirty="0" smtClean="0">
                <a:latin typeface="+mj-lt"/>
                <a:ea typeface="Calibri" pitchFamily="34" charset="0"/>
                <a:cs typeface="Calibri" pitchFamily="34" charset="0"/>
              </a:rPr>
              <a:t>Skill up-gradation of Regular staff like Occupational therapist, ophthalmologist for screening ROP is being planned in Institutes like KEM Pune, All India Institute of Physical Medicine and Rehabilitation (AIIPMR)</a:t>
            </a:r>
          </a:p>
          <a:p>
            <a:pPr lvl="1" algn="just">
              <a:buFont typeface="Wingdings" pitchFamily="2" charset="2"/>
              <a:buChar char="Ø"/>
            </a:pPr>
            <a:endParaRPr lang="en-US" dirty="0" smtClean="0">
              <a:latin typeface="+mj-lt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BA603C-5EE7-483F-B397-233AD8BC57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153400" cy="9906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Early Intervention </a:t>
            </a:r>
            <a:r>
              <a:rPr lang="en-US" sz="40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(DEIC)</a:t>
            </a:r>
            <a:endParaRPr lang="en-US" sz="40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10600" cy="5029200"/>
          </a:xfrm>
        </p:spPr>
        <p:txBody>
          <a:bodyPr/>
          <a:lstStyle/>
          <a:p>
            <a:pPr marL="463550" indent="-463550" algn="just">
              <a:buSzPct val="90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First Consultation with GOI Officials for DEIC done at  KEM Hospital Pune - State of Art Early intervention center. </a:t>
            </a:r>
          </a:p>
          <a:p>
            <a:pPr marL="463550" indent="-463550" algn="just">
              <a:buSzPct val="90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DEIC planned to establish in 8 Regional centers initially.</a:t>
            </a:r>
          </a:p>
          <a:p>
            <a:pPr marL="463550" indent="-463550" algn="just">
              <a:buSzPct val="90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Instructions given to all districts to have early interventions with available resources under other National programs like Deafness control ,RGJAY.</a:t>
            </a:r>
          </a:p>
          <a:p>
            <a:pPr marL="463550" indent="-463550" algn="just">
              <a:buSzPct val="90000"/>
              <a:buFont typeface="Wingdings" pitchFamily="2" charset="2"/>
              <a:buChar char="§"/>
            </a:pP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Newborn screening for SNCU Admissions for 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Oto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 Acoustic Emission (OAE) under deafness control 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Programme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 made mandatory.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A398B1-C39A-4D5F-8C05-D3D636FAB8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RBSK Performance in </a:t>
            </a:r>
            <a:r>
              <a:rPr lang="en-US" sz="3600" dirty="0" err="1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Anganwadis</a:t>
            </a:r>
            <a:r>
              <a:rPr lang="en-US" sz="3600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April-May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96505"/>
              </p:ext>
            </p:extLst>
          </p:nvPr>
        </p:nvGraphicFramePr>
        <p:xfrm>
          <a:off x="533400" y="1828800"/>
          <a:ext cx="8001001" cy="464820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00400"/>
                <a:gridCol w="1905000"/>
                <a:gridCol w="1676400"/>
                <a:gridCol w="1219201"/>
              </a:tblGrid>
              <a:tr h="1484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mbria" pitchFamily="18" charset="0"/>
                        </a:rPr>
                        <a:t>Details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Target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mbria" pitchFamily="18" charset="0"/>
                        </a:rPr>
                        <a:t>Absolute Number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mbria" pitchFamily="18" charset="0"/>
                        </a:rPr>
                        <a:t>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itchFamily="18" charset="0"/>
                        </a:rPr>
                        <a:t>Total </a:t>
                      </a:r>
                      <a:r>
                        <a:rPr lang="en-US" sz="2000" u="none" strike="noStrike" dirty="0" err="1" smtClean="0">
                          <a:effectLst/>
                          <a:latin typeface="Cambria" pitchFamily="18" charset="0"/>
                        </a:rPr>
                        <a:t>Anganwadis</a:t>
                      </a:r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  <a:latin typeface="Cambria" pitchFamily="18" charset="0"/>
                        </a:rPr>
                        <a:t>covered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59,302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53,785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91%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itchFamily="18" charset="0"/>
                        </a:rPr>
                        <a:t>Total Children </a:t>
                      </a:r>
                      <a:r>
                        <a:rPr lang="en-US" sz="2000" b="1" u="none" strike="noStrike" dirty="0">
                          <a:effectLst/>
                          <a:latin typeface="Cambria" pitchFamily="18" charset="0"/>
                        </a:rPr>
                        <a:t>screened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41,48,544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25,72,839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62%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itchFamily="18" charset="0"/>
                        </a:rPr>
                        <a:t>Total Children </a:t>
                      </a:r>
                      <a:r>
                        <a:rPr lang="en-US" sz="2000" b="1" u="none" strike="noStrike" dirty="0" smtClean="0">
                          <a:effectLst/>
                          <a:latin typeface="Cambria" pitchFamily="18" charset="0"/>
                        </a:rPr>
                        <a:t>treated</a:t>
                      </a:r>
                    </a:p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Cambria" pitchFamily="18" charset="0"/>
                        </a:rPr>
                        <a:t> (w.r.t. screened)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----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2,49,579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mbria" pitchFamily="18" charset="0"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itchFamily="18" charset="0"/>
                        </a:rPr>
                        <a:t>Total Children </a:t>
                      </a:r>
                      <a:r>
                        <a:rPr lang="en-US" sz="2000" b="1" u="none" strike="noStrike" dirty="0" smtClean="0">
                          <a:effectLst/>
                          <a:latin typeface="Cambria" pitchFamily="18" charset="0"/>
                        </a:rPr>
                        <a:t>referred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Cambria" pitchFamily="18" charset="0"/>
                        </a:rPr>
                        <a:t> (w.r.t. screened)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----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99016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mbria" pitchFamily="18" charset="0"/>
                        </a:rPr>
                        <a:t>3.84</a:t>
                      </a:r>
                      <a:r>
                        <a:rPr lang="en-US" sz="2000" u="none" strike="noStrike" dirty="0">
                          <a:effectLst/>
                          <a:latin typeface="Cambria" pitchFamily="18" charset="0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990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Morbidity Profile of Children covered in RBSK (April-May 2013)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830033"/>
              </p:ext>
            </p:extLst>
          </p:nvPr>
        </p:nvGraphicFramePr>
        <p:xfrm>
          <a:off x="533400" y="17526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lenovo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A5139B2-CC1E-4170-9FA4-FA35C3F98BE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82000" cy="5410200"/>
          </a:xfrm>
        </p:spPr>
        <p:txBody>
          <a:bodyPr>
            <a:noAutofit/>
          </a:bodyPr>
          <a:lstStyle/>
          <a:p>
            <a:pPr marL="320040" indent="-320040"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Better Inter-</a:t>
            </a:r>
            <a:r>
              <a:rPr lang="en-US" sz="2400" dirty="0" err="1" smtClean="0"/>
              <a:t>sectoral</a:t>
            </a:r>
            <a:r>
              <a:rPr lang="en-US" sz="2400" dirty="0" smtClean="0"/>
              <a:t> and inter department </a:t>
            </a:r>
            <a:r>
              <a:rPr lang="en-US" sz="2400" dirty="0"/>
              <a:t>Coordination </a:t>
            </a:r>
            <a:r>
              <a:rPr lang="en-US" sz="2400" dirty="0" smtClean="0"/>
              <a:t>for planning and implementation of screening and referral </a:t>
            </a:r>
          </a:p>
          <a:p>
            <a:pPr marL="320040" indent="-320040"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Early </a:t>
            </a:r>
            <a:r>
              <a:rPr lang="en-US" sz="2400" dirty="0"/>
              <a:t>detection and management of conditions comprehensively in all age groups to give quality </a:t>
            </a:r>
            <a:r>
              <a:rPr lang="en-US" sz="2400" dirty="0" smtClean="0"/>
              <a:t>care</a:t>
            </a:r>
          </a:p>
          <a:p>
            <a:pPr marL="320040" indent="-320040"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Mobilization of 0-6 </a:t>
            </a:r>
            <a:r>
              <a:rPr lang="en-US" sz="2400" dirty="0" err="1" smtClean="0"/>
              <a:t>yrs</a:t>
            </a:r>
            <a:r>
              <a:rPr lang="en-US" sz="2400" dirty="0" smtClean="0"/>
              <a:t> children in particular 0-3 </a:t>
            </a:r>
            <a:r>
              <a:rPr lang="en-US" sz="2400" dirty="0" err="1" smtClean="0"/>
              <a:t>yrs</a:t>
            </a:r>
            <a:r>
              <a:rPr lang="en-US" sz="2400" dirty="0" smtClean="0"/>
              <a:t> age group.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2400" dirty="0" smtClean="0"/>
              <a:t>Incentives to ASHA</a:t>
            </a:r>
          </a:p>
          <a:p>
            <a:pPr marL="320040" indent="-320040"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Referrals generated for Defects like Congenital Heart Diseases, requires long waiting period.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2400" dirty="0" smtClean="0"/>
              <a:t>Increasing tertiary level institutes through PPP model</a:t>
            </a:r>
          </a:p>
          <a:p>
            <a:pPr marL="320040" indent="-320040"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Analysis of Huge Data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2400" dirty="0" smtClean="0"/>
              <a:t>Under RBSK for which Software is planned. </a:t>
            </a:r>
          </a:p>
        </p:txBody>
      </p:sp>
      <p:pic>
        <p:nvPicPr>
          <p:cNvPr id="29701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 Health</a:t>
            </a:r>
            <a:endParaRPr lang="en-US" sz="48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839200" cy="4876800"/>
          </a:xfrm>
        </p:spPr>
        <p:txBody>
          <a:bodyPr>
            <a:noAutofit/>
          </a:bodyPr>
          <a:lstStyle/>
          <a:p>
            <a:pPr marL="320040" indent="-320040" algn="just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School Health Check up Program started in Maharashtra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in 2008 in </a:t>
            </a:r>
            <a:r>
              <a:rPr lang="en-US" sz="2800" dirty="0">
                <a:latin typeface="+mj-lt"/>
                <a:cs typeface="Times New Roman" pitchFamily="18" charset="0"/>
              </a:rPr>
              <a:t>coordination with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Sarva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Shiksha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Abhiyan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(SSA). </a:t>
            </a:r>
          </a:p>
          <a:p>
            <a:pPr marL="320040" indent="-32004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Per year 120 lakh students from 84000 schools are covered</a:t>
            </a:r>
          </a:p>
          <a:p>
            <a:pPr marL="320040" indent="-32004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Health education and counseling to children along with check-up. </a:t>
            </a:r>
          </a:p>
          <a:p>
            <a:pPr marL="320040" indent="-32004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SHSRC conducted evaluation of school health program in 33 schools which showed reduction in Morbidities and in turn improvement in School attendance.</a:t>
            </a:r>
          </a:p>
          <a:p>
            <a:pPr marL="320040" indent="-320040" algn="just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915352" lvl="2" indent="-320040" algn="just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None/>
              <a:defRPr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320040" indent="-320040" algn="just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320040" indent="-320040" algn="just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endParaRPr lang="en-US" sz="2800" dirty="0">
              <a:latin typeface="+mj-lt"/>
              <a:cs typeface="Times New Roman" pitchFamily="18" charset="0"/>
            </a:endParaRPr>
          </a:p>
          <a:p>
            <a:pPr marL="320040" indent="-320040" algn="just" eaLnBrk="1" hangingPunct="1">
              <a:spcBef>
                <a:spcPts val="575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endParaRPr lang="en-US" sz="2800" dirty="0">
              <a:solidFill>
                <a:prstClr val="black"/>
              </a:solidFill>
              <a:latin typeface="Centaur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575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/>
              <a:buNone/>
              <a:defRPr/>
            </a:pPr>
            <a:endParaRPr lang="en-US" sz="2800" dirty="0">
              <a:solidFill>
                <a:prstClr val="black"/>
              </a:solidFill>
              <a:latin typeface="Centaur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BA5602-B23B-434E-A540-E62318EFD4BB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3317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conclude…</a:t>
            </a:r>
            <a:endParaRPr lang="en-US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RBSK has led to…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National Launch in Maharashtra </a:t>
            </a:r>
            <a:r>
              <a:rPr lang="en-US" dirty="0"/>
              <a:t>by high dignitaries-political commitment gives positive direction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Health education to children, ASHA, teachers and AWW leading to mass awareness in community 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Early </a:t>
            </a:r>
            <a:r>
              <a:rPr lang="en-US" dirty="0"/>
              <a:t>diagnosis </a:t>
            </a:r>
            <a:r>
              <a:rPr lang="en-US" dirty="0" smtClean="0"/>
              <a:t>and treatment leading to improved quality of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0C22B-3688-4131-B3E3-5320175399E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7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apsof.net/uploads/static-maps/blank_map_of_Maharash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84550"/>
            <a:ext cx="3657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4" name="Content Placeholder 6"/>
          <p:cNvSpPr>
            <a:spLocks noGrp="1"/>
          </p:cNvSpPr>
          <p:nvPr>
            <p:ph sz="quarter" idx="1"/>
          </p:nvPr>
        </p:nvSpPr>
        <p:spPr>
          <a:xfrm>
            <a:off x="1152525" y="4823044"/>
            <a:ext cx="2740025" cy="609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b="1" dirty="0" smtClean="0"/>
              <a:t>Thank you</a:t>
            </a:r>
            <a:endParaRPr lang="en-US" sz="4000" dirty="0" smtClean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968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C:\Users\lenovo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20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50292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i="1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6617</a:t>
            </a: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Heart surgeries performed </a:t>
            </a:r>
            <a:b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from 2008  to 2013</a:t>
            </a:r>
            <a:endParaRPr lang="en-US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5800" y="3009900"/>
            <a:ext cx="4419600" cy="685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27,582</a:t>
            </a: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Other 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surgeries conducted from 2008 to 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081644-84DB-4866-9738-C15CE243C4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304800"/>
            <a:ext cx="7162800" cy="973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Health Performance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818800"/>
              </p:ext>
            </p:extLst>
          </p:nvPr>
        </p:nvGraphicFramePr>
        <p:xfrm>
          <a:off x="152400" y="22860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7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493157"/>
              </p:ext>
            </p:extLst>
          </p:nvPr>
        </p:nvGraphicFramePr>
        <p:xfrm>
          <a:off x="4519613" y="3695700"/>
          <a:ext cx="444500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4" imgW="4444369" imgH="2731245" progId="Excel.Chart.8">
                  <p:embed/>
                </p:oleObj>
              </mc:Choice>
              <mc:Fallback>
                <p:oleObj r:id="rId4" imgW="4444369" imgH="2731245" progId="Excel.Chart.8">
                  <p:embed/>
                  <p:pic>
                    <p:nvPicPr>
                      <p:cNvPr id="0" name="Char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3695700"/>
                        <a:ext cx="4445000" cy="302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C:\Users\lenovo\Desktop\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25780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Students with minor ailments are treated in school(20%)  and with Surgical and other problems are referred to higher centers(10%)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858250" cy="1071562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Visit of Hon. Smt.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Anuradha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Gupta, Mission Director, Health Ministry &amp; FW, GOI to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Zilla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Parishad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School, Thane dist.</a:t>
            </a:r>
            <a:endParaRPr lang="en-IN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9" name="Picture 3" descr="G:\Selected Photo\DSC00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4858"/>
            <a:ext cx="7115175" cy="42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Comprehensive Child </a:t>
            </a:r>
            <a:r>
              <a:rPr lang="en-US" sz="3200" dirty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32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br>
              <a:rPr lang="en-US" sz="32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of RBSK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ext Box 49"/>
          <p:cNvSpPr txBox="1">
            <a:spLocks noChangeArrowheads="1"/>
          </p:cNvSpPr>
          <p:nvPr/>
        </p:nvSpPr>
        <p:spPr bwMode="auto">
          <a:xfrm>
            <a:off x="1431925" y="1987550"/>
            <a:ext cx="519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latin typeface="Tahoma" pitchFamily="34" charset="0"/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0" y="1524000"/>
            <a:ext cx="6019800" cy="571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n-lt"/>
                <a:cs typeface="Calibri" pitchFamily="34" charset="0"/>
              </a:rPr>
              <a:t>Declining Trend in IMR and Better survival outcomes of newborns in SNCUs 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n-lt"/>
                <a:cs typeface="Calibri" pitchFamily="34" charset="0"/>
              </a:rPr>
              <a:t>Need of an Hour is to render </a:t>
            </a:r>
            <a:r>
              <a:rPr lang="en-US" sz="2600" dirty="0">
                <a:solidFill>
                  <a:srgbClr val="990000"/>
                </a:solidFill>
                <a:latin typeface="+mn-lt"/>
                <a:cs typeface="Calibri" pitchFamily="34" charset="0"/>
              </a:rPr>
              <a:t>QUALITY </a:t>
            </a:r>
            <a:r>
              <a:rPr lang="en-US" sz="2600" dirty="0" smtClean="0">
                <a:solidFill>
                  <a:srgbClr val="990000"/>
                </a:solidFill>
                <a:latin typeface="+mn-lt"/>
                <a:cs typeface="Calibri" pitchFamily="34" charset="0"/>
              </a:rPr>
              <a:t>CARE.</a:t>
            </a:r>
            <a:endParaRPr lang="en-US" sz="2600" dirty="0">
              <a:solidFill>
                <a:srgbClr val="990000"/>
              </a:solidFill>
              <a:latin typeface="+mn-lt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n-lt"/>
                <a:cs typeface="Calibri" pitchFamily="34" charset="0"/>
              </a:rPr>
              <a:t> Thus , School Health expanded to include 0-6 yrs.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n-lt"/>
                <a:cs typeface="Calibri" pitchFamily="34" charset="0"/>
              </a:rPr>
              <a:t>With success of School Health Program and guidance from </a:t>
            </a:r>
            <a:r>
              <a:rPr lang="en-US" sz="2600" dirty="0" err="1" smtClean="0">
                <a:latin typeface="+mn-lt"/>
                <a:cs typeface="Calibri" pitchFamily="34" charset="0"/>
              </a:rPr>
              <a:t>GoI</a:t>
            </a:r>
            <a:r>
              <a:rPr lang="en-US" sz="2600" dirty="0" smtClean="0">
                <a:latin typeface="+mn-lt"/>
                <a:cs typeface="Calibri" pitchFamily="34" charset="0"/>
              </a:rPr>
              <a:t>, Maharashtra made a move to RBSK…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n-lt"/>
                <a:cs typeface="Calibri" pitchFamily="34" charset="0"/>
              </a:rPr>
              <a:t>Thus, Nationally launched </a:t>
            </a:r>
            <a:r>
              <a:rPr lang="en-US" sz="2600" dirty="0">
                <a:latin typeface="+mn-lt"/>
                <a:cs typeface="Calibri" pitchFamily="34" charset="0"/>
              </a:rPr>
              <a:t>in Thane district of Maharashtra </a:t>
            </a:r>
            <a:r>
              <a:rPr lang="en-US" sz="2600" dirty="0" smtClean="0">
                <a:solidFill>
                  <a:prstClr val="black"/>
                </a:solidFill>
                <a:latin typeface="+mn-lt"/>
                <a:cs typeface="Calibri" pitchFamily="34" charset="0"/>
              </a:rPr>
              <a:t>on </a:t>
            </a:r>
            <a:r>
              <a:rPr lang="en-US" sz="2600" dirty="0">
                <a:solidFill>
                  <a:prstClr val="black"/>
                </a:solidFill>
                <a:latin typeface="+mn-lt"/>
                <a:cs typeface="Calibri" pitchFamily="34" charset="0"/>
              </a:rPr>
              <a:t>6</a:t>
            </a:r>
            <a:r>
              <a:rPr lang="en-US" sz="2600" baseline="30000" dirty="0">
                <a:solidFill>
                  <a:prstClr val="black"/>
                </a:solidFill>
                <a:latin typeface="+mn-lt"/>
                <a:cs typeface="Calibri" pitchFamily="34" charset="0"/>
              </a:rPr>
              <a:t>th</a:t>
            </a:r>
            <a:r>
              <a:rPr lang="en-US" sz="2600" dirty="0">
                <a:solidFill>
                  <a:prstClr val="black"/>
                </a:solidFill>
                <a:latin typeface="+mn-lt"/>
                <a:cs typeface="Calibri" pitchFamily="34" charset="0"/>
              </a:rPr>
              <a:t> Feb </a:t>
            </a:r>
            <a:r>
              <a:rPr lang="en-US" sz="2600" dirty="0" smtClean="0">
                <a:solidFill>
                  <a:prstClr val="black"/>
                </a:solidFill>
                <a:latin typeface="+mn-lt"/>
                <a:cs typeface="Calibri" pitchFamily="34" charset="0"/>
              </a:rPr>
              <a:t>2013. </a:t>
            </a:r>
            <a:endParaRPr lang="en-US" sz="2600" dirty="0" smtClean="0">
              <a:latin typeface="+mn-lt"/>
              <a:cs typeface="Calibri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575"/>
              </a:spcBef>
              <a:spcAft>
                <a:spcPts val="1800"/>
              </a:spcAft>
              <a:buClr>
                <a:srgbClr val="C00000"/>
              </a:buClr>
              <a:buSzPct val="85000"/>
              <a:buFontTx/>
              <a:buBlip>
                <a:blip r:embed="rId2"/>
              </a:buBlip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C4F656-840D-4501-AFD5-F1A6DF6D4C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366" name="Picture 2" descr="C:\Users\lenovo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lenovo\Desktop\photos\DSC_2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06" y="2387600"/>
            <a:ext cx="2897394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153400" cy="990600"/>
          </a:xfrm>
        </p:spPr>
        <p:txBody>
          <a:bodyPr/>
          <a:lstStyle/>
          <a:p>
            <a:r>
              <a:rPr lang="en-US" sz="4000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Launch of RBSK... </a:t>
            </a:r>
            <a:endParaRPr lang="en-US" sz="40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6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846379" cy="5181600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600" dirty="0" smtClean="0">
                <a:latin typeface="+mj-lt"/>
                <a:ea typeface="Calibri" pitchFamily="34" charset="0"/>
                <a:cs typeface="Calibri" pitchFamily="34" charset="0"/>
              </a:rPr>
              <a:t>Formal launching done by Hon Guardian Minister in ALL Districts on 1</a:t>
            </a:r>
            <a:r>
              <a:rPr lang="en-US" sz="2600" baseline="30000" dirty="0" smtClean="0">
                <a:latin typeface="+mj-lt"/>
                <a:ea typeface="Calibri" pitchFamily="34" charset="0"/>
                <a:cs typeface="Calibri" pitchFamily="34" charset="0"/>
              </a:rPr>
              <a:t>st</a:t>
            </a:r>
            <a:r>
              <a:rPr lang="en-US" sz="2600" dirty="0" smtClean="0">
                <a:latin typeface="+mj-lt"/>
                <a:ea typeface="Calibri" pitchFamily="34" charset="0"/>
                <a:cs typeface="Calibri" pitchFamily="34" charset="0"/>
              </a:rPr>
              <a:t> May 2013.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600" dirty="0" smtClean="0">
                <a:latin typeface="+mj-lt"/>
                <a:ea typeface="Calibri" pitchFamily="34" charset="0"/>
                <a:cs typeface="Calibri" pitchFamily="34" charset="0"/>
              </a:rPr>
              <a:t>1130 teams appointed consisting of 2 </a:t>
            </a:r>
            <a:r>
              <a:rPr lang="en-US" sz="2600" dirty="0" err="1" smtClean="0">
                <a:latin typeface="+mj-lt"/>
                <a:ea typeface="Calibri" pitchFamily="34" charset="0"/>
                <a:cs typeface="Calibri" pitchFamily="34" charset="0"/>
              </a:rPr>
              <a:t>Mos</a:t>
            </a:r>
            <a:r>
              <a:rPr lang="en-US" sz="2600" dirty="0" smtClean="0">
                <a:latin typeface="+mj-lt"/>
                <a:ea typeface="Calibri" pitchFamily="34" charset="0"/>
                <a:cs typeface="Calibri" pitchFamily="34" charset="0"/>
              </a:rPr>
              <a:t> ( One Male &amp; One Female),1 Pharmacist and 1 ANM.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latin typeface="+mj-lt"/>
                <a:ea typeface="Calibri" pitchFamily="34" charset="0"/>
                <a:cs typeface="Calibri" pitchFamily="34" charset="0"/>
              </a:rPr>
              <a:t>All schools will be screened </a:t>
            </a:r>
            <a:r>
              <a:rPr lang="en-US" sz="2600" dirty="0">
                <a:solidFill>
                  <a:srgbClr val="C00000"/>
                </a:solidFill>
                <a:latin typeface="+mj-lt"/>
                <a:ea typeface="Calibri" pitchFamily="34" charset="0"/>
                <a:cs typeface="Calibri" pitchFamily="34" charset="0"/>
              </a:rPr>
              <a:t>ONCE</a:t>
            </a:r>
            <a:r>
              <a:rPr lang="en-US" sz="2600" dirty="0"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600" dirty="0" err="1">
                <a:latin typeface="+mj-lt"/>
                <a:ea typeface="Calibri" pitchFamily="34" charset="0"/>
                <a:cs typeface="Calibri" pitchFamily="34" charset="0"/>
              </a:rPr>
              <a:t>Anganwadi</a:t>
            </a:r>
            <a:r>
              <a:rPr lang="en-US" sz="2600" dirty="0">
                <a:latin typeface="+mj-lt"/>
                <a:ea typeface="Calibri" pitchFamily="34" charset="0"/>
                <a:cs typeface="Calibri" pitchFamily="34" charset="0"/>
              </a:rPr>
              <a:t> Centers </a:t>
            </a:r>
            <a:r>
              <a:rPr lang="en-US" sz="2600" dirty="0">
                <a:solidFill>
                  <a:srgbClr val="C00000"/>
                </a:solidFill>
                <a:latin typeface="+mj-lt"/>
                <a:ea typeface="Calibri" pitchFamily="34" charset="0"/>
                <a:cs typeface="Calibri" pitchFamily="34" charset="0"/>
              </a:rPr>
              <a:t>TWICE</a:t>
            </a:r>
            <a:r>
              <a:rPr lang="en-US" sz="2600" dirty="0">
                <a:latin typeface="+mj-lt"/>
                <a:ea typeface="Calibri" pitchFamily="34" charset="0"/>
                <a:cs typeface="Calibri" pitchFamily="34" charset="0"/>
              </a:rPr>
              <a:t> and Ashram Schools </a:t>
            </a:r>
            <a:r>
              <a:rPr lang="en-US" sz="26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Calibri" pitchFamily="34" charset="0"/>
              </a:rPr>
              <a:t>QUARTERLY</a:t>
            </a:r>
            <a:r>
              <a:rPr lang="en-US" sz="2600" dirty="0" smtClean="0">
                <a:latin typeface="+mj-lt"/>
                <a:ea typeface="Calibri" pitchFamily="34" charset="0"/>
                <a:cs typeface="Calibri" pitchFamily="34" charset="0"/>
              </a:rPr>
              <a:t>  </a:t>
            </a:r>
            <a:r>
              <a:rPr lang="en-US" sz="2600" dirty="0">
                <a:latin typeface="+mj-lt"/>
                <a:ea typeface="Calibri" pitchFamily="34" charset="0"/>
                <a:cs typeface="Calibri" pitchFamily="34" charset="0"/>
              </a:rPr>
              <a:t>in a year.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latin typeface="+mj-lt"/>
                <a:ea typeface="Calibri" pitchFamily="34" charset="0"/>
                <a:cs typeface="Calibri" pitchFamily="34" charset="0"/>
              </a:rPr>
              <a:t>Approximately 200 lakhs children will be screened in 2013-14.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56052A-06AB-4F6D-9603-93C7049F27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2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lenovo\Desktop\Pics for ppt\RBSK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E:\Chandru\RBSK PHOTO\DSC00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1"/>
            <a:ext cx="3200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of 4 D’s </a:t>
            </a:r>
            <a:endParaRPr lang="en-US" sz="54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500062" y="1676400"/>
            <a:ext cx="8066691" cy="1219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n-lt"/>
                <a:cs typeface="Calibri" pitchFamily="34" charset="0"/>
              </a:rPr>
              <a:t>Screening of children with respect to 4 “D” namely Birth Defects, Diseases, Deficiencies, Developmental </a:t>
            </a:r>
            <a:r>
              <a:rPr lang="en-US" sz="2400" dirty="0">
                <a:latin typeface="+mn-lt"/>
                <a:cs typeface="Calibri" pitchFamily="34" charset="0"/>
              </a:rPr>
              <a:t>delays </a:t>
            </a:r>
            <a:r>
              <a:rPr lang="en-US" sz="2400" dirty="0" smtClean="0">
                <a:latin typeface="+mn-lt"/>
                <a:cs typeface="Calibri" pitchFamily="34" charset="0"/>
              </a:rPr>
              <a:t>and Disabilities. </a:t>
            </a:r>
          </a:p>
          <a:p>
            <a:pPr marL="0" indent="0" fontAlgn="auto">
              <a:spcBef>
                <a:spcPts val="575"/>
              </a:spcBef>
              <a:spcAft>
                <a:spcPts val="1800"/>
              </a:spcAft>
              <a:buClr>
                <a:srgbClr val="C00000"/>
              </a:buClr>
              <a:buSzPct val="85000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575"/>
              </a:spcBef>
              <a:spcAft>
                <a:spcPts val="1800"/>
              </a:spcAft>
              <a:buClr>
                <a:srgbClr val="C00000"/>
              </a:buClr>
              <a:buSzPct val="85000"/>
              <a:buFontTx/>
              <a:buBlip>
                <a:blip r:embed="rId2"/>
              </a:buBlip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5B16C4-138C-4652-9BF4-D265E030A8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7414" name="Picture 2" descr="C:\Users\lenovo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7207"/>
            <a:ext cx="568518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104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under RBSK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7BF3AB-83B2-4DE6-80B6-44E6B79716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5438"/>
            <a:ext cx="6888281" cy="51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enovo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47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81000"/>
            <a:ext cx="7991475" cy="771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F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Process</a:t>
            </a:r>
            <a:endParaRPr lang="en-US" sz="5400" dirty="0">
              <a:solidFill>
                <a:srgbClr val="AF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Text Box 49"/>
          <p:cNvSpPr txBox="1">
            <a:spLocks noChangeArrowheads="1"/>
          </p:cNvSpPr>
          <p:nvPr/>
        </p:nvSpPr>
        <p:spPr bwMode="auto">
          <a:xfrm>
            <a:off x="1431925" y="1987550"/>
            <a:ext cx="519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latin typeface="Tahoma" pitchFamily="34" charset="0"/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152400" y="1676400"/>
            <a:ext cx="8839200" cy="5105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  <a:cs typeface="Calibri" pitchFamily="34" charset="0"/>
              </a:rPr>
              <a:t>Recruitment was done as follows –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Calibri" pitchFamily="34" charset="0"/>
              </a:rPr>
              <a:t>Advertisement issued from State level on </a:t>
            </a:r>
            <a:r>
              <a:rPr lang="en-US" sz="2400" b="1" dirty="0">
                <a:solidFill>
                  <a:srgbClr val="990000"/>
                </a:solidFill>
                <a:latin typeface="+mj-lt"/>
                <a:cs typeface="Calibri" pitchFamily="34" charset="0"/>
              </a:rPr>
              <a:t>17 February 2013.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Calibri" pitchFamily="34" charset="0"/>
              </a:rPr>
              <a:t>Guidelines about the recruitment procedure were issued to the districts and also advertised in newspaper.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Calibri" pitchFamily="34" charset="0"/>
              </a:rPr>
              <a:t>Information about recruitment also given to districts through V.C on </a:t>
            </a:r>
            <a:r>
              <a:rPr lang="en-US" sz="2400" b="1" dirty="0">
                <a:solidFill>
                  <a:srgbClr val="990000"/>
                </a:solidFill>
                <a:latin typeface="+mj-lt"/>
                <a:cs typeface="Calibri" pitchFamily="34" charset="0"/>
              </a:rPr>
              <a:t>21 February 2013.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Calibri" pitchFamily="34" charset="0"/>
              </a:rPr>
              <a:t>Walk-in-Interviews conducted at district during </a:t>
            </a:r>
            <a:r>
              <a:rPr lang="en-US" sz="2400" b="1" dirty="0">
                <a:solidFill>
                  <a:srgbClr val="990000"/>
                </a:solidFill>
                <a:latin typeface="+mj-lt"/>
                <a:cs typeface="Calibri" pitchFamily="34" charset="0"/>
              </a:rPr>
              <a:t>25</a:t>
            </a:r>
            <a:r>
              <a:rPr lang="en-US" sz="2400" b="1" baseline="30000" dirty="0">
                <a:solidFill>
                  <a:srgbClr val="990000"/>
                </a:solidFill>
                <a:latin typeface="+mj-lt"/>
                <a:cs typeface="Calibri" pitchFamily="34" charset="0"/>
              </a:rPr>
              <a:t>th</a:t>
            </a:r>
            <a:r>
              <a:rPr lang="en-US" sz="2400" b="1" dirty="0">
                <a:solidFill>
                  <a:srgbClr val="990000"/>
                </a:solidFill>
                <a:latin typeface="+mj-lt"/>
                <a:cs typeface="Calibri" pitchFamily="34" charset="0"/>
              </a:rPr>
              <a:t> February to 28</a:t>
            </a:r>
            <a:r>
              <a:rPr lang="en-US" sz="2400" b="1" baseline="30000" dirty="0">
                <a:solidFill>
                  <a:srgbClr val="990000"/>
                </a:solidFill>
                <a:latin typeface="+mj-lt"/>
                <a:cs typeface="Calibri" pitchFamily="34" charset="0"/>
              </a:rPr>
              <a:t>th</a:t>
            </a:r>
            <a:r>
              <a:rPr lang="en-US" sz="2400" b="1" dirty="0">
                <a:solidFill>
                  <a:srgbClr val="990000"/>
                </a:solidFill>
                <a:latin typeface="+mj-lt"/>
                <a:cs typeface="Calibri" pitchFamily="34" charset="0"/>
              </a:rPr>
              <a:t> February 2013 </a:t>
            </a:r>
            <a:r>
              <a:rPr lang="en-US" sz="2400" dirty="0">
                <a:latin typeface="+mj-lt"/>
                <a:cs typeface="Calibri" pitchFamily="34" charset="0"/>
              </a:rPr>
              <a:t>for all </a:t>
            </a:r>
            <a:r>
              <a:rPr lang="en-US" sz="2400" dirty="0" smtClean="0">
                <a:latin typeface="+mj-lt"/>
                <a:cs typeface="Calibri" pitchFamily="34" charset="0"/>
              </a:rPr>
              <a:t>post 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simultaneously in all districts</a:t>
            </a:r>
            <a:r>
              <a:rPr lang="en-US" sz="2400" dirty="0" smtClean="0">
                <a:latin typeface="+mj-lt"/>
                <a:cs typeface="Calibri" pitchFamily="34" charset="0"/>
              </a:rPr>
              <a:t>.</a:t>
            </a:r>
            <a:endParaRPr lang="en-US" sz="2400" dirty="0">
              <a:latin typeface="+mj-lt"/>
              <a:cs typeface="Calibri" pitchFamily="34" charset="0"/>
            </a:endParaRPr>
          </a:p>
          <a:p>
            <a:pPr marL="457200" lvl="1" indent="-45720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  <a:cs typeface="Calibri" pitchFamily="34" charset="0"/>
              </a:rPr>
              <a:t>Selected </a:t>
            </a:r>
            <a:r>
              <a:rPr lang="en-US" sz="2400" dirty="0">
                <a:latin typeface="+mj-lt"/>
                <a:cs typeface="Calibri" pitchFamily="34" charset="0"/>
              </a:rPr>
              <a:t>candidates were provided specialized training in the month of March and the teams started working on </a:t>
            </a:r>
            <a:r>
              <a:rPr lang="en-US" sz="2400" b="1" dirty="0">
                <a:solidFill>
                  <a:srgbClr val="990000"/>
                </a:solidFill>
                <a:latin typeface="+mj-lt"/>
                <a:cs typeface="Calibri" pitchFamily="34" charset="0"/>
              </a:rPr>
              <a:t>1</a:t>
            </a:r>
            <a:r>
              <a:rPr lang="en-US" sz="2400" b="1" baseline="30000" dirty="0">
                <a:solidFill>
                  <a:srgbClr val="990000"/>
                </a:solidFill>
                <a:latin typeface="+mj-lt"/>
                <a:cs typeface="Calibri" pitchFamily="34" charset="0"/>
              </a:rPr>
              <a:t>st</a:t>
            </a:r>
            <a:r>
              <a:rPr lang="en-US" sz="2400" b="1" dirty="0">
                <a:solidFill>
                  <a:srgbClr val="990000"/>
                </a:solidFill>
                <a:latin typeface="+mj-lt"/>
                <a:cs typeface="Calibri" pitchFamily="34" charset="0"/>
              </a:rPr>
              <a:t> April 2013</a:t>
            </a:r>
            <a:r>
              <a:rPr lang="en-US" sz="2400" dirty="0">
                <a:latin typeface="+mj-lt"/>
                <a:cs typeface="Calibri" pitchFamily="34" charset="0"/>
              </a:rPr>
              <a:t>. 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 marL="0" indent="0" fontAlgn="auto">
              <a:spcBef>
                <a:spcPts val="575"/>
              </a:spcBef>
              <a:spcAft>
                <a:spcPts val="1800"/>
              </a:spcAft>
              <a:buClr>
                <a:srgbClr val="C00000"/>
              </a:buClr>
              <a:buSzPct val="85000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575"/>
              </a:spcBef>
              <a:spcAft>
                <a:spcPts val="1800"/>
              </a:spcAft>
              <a:buClr>
                <a:srgbClr val="C00000"/>
              </a:buClr>
              <a:buSzPct val="85000"/>
              <a:buFontTx/>
              <a:buBlip>
                <a:blip r:embed="rId2"/>
              </a:buBlip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891F3EC-DC03-49E6-9B13-AA76642C57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8438" name="Picture 2" descr="C:\Users\lenovo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4673</TotalTime>
  <Words>1069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Theme1</vt:lpstr>
      <vt:lpstr>Microsoft Excel Chart</vt:lpstr>
      <vt:lpstr>PowerPoint Presentation</vt:lpstr>
      <vt:lpstr> School Health</vt:lpstr>
      <vt:lpstr>6617 Heart surgeries performed  from 2008  to 2013</vt:lpstr>
      <vt:lpstr>Visit of Hon. Smt. Anuradha Gupta, Mission Director, Health Ministry &amp; FW, GOI to Zilla Parishad School, Thane dist.</vt:lpstr>
      <vt:lpstr> Towards Comprehensive Child Health Care National Launch of RBSK </vt:lpstr>
      <vt:lpstr>District Launch of RBSK... </vt:lpstr>
      <vt:lpstr>Screening of 4 D’s </vt:lpstr>
      <vt:lpstr>Screening under RBSK</vt:lpstr>
      <vt:lpstr>Recruitment Process</vt:lpstr>
      <vt:lpstr>Recruitment Process</vt:lpstr>
      <vt:lpstr>Training </vt:lpstr>
      <vt:lpstr>Micro-planning For Screening </vt:lpstr>
      <vt:lpstr>Program Implementation…</vt:lpstr>
      <vt:lpstr>Referrals…</vt:lpstr>
      <vt:lpstr>Referrals…                 </vt:lpstr>
      <vt:lpstr>District Early Intervention Cell (DEIC)</vt:lpstr>
      <vt:lpstr>RBSK Performance in Anganwadis  April-May 2013</vt:lpstr>
      <vt:lpstr>Morbidity Profile of Children covered in RBSK (April-May 2013)</vt:lpstr>
      <vt:lpstr>Way Forward…</vt:lpstr>
      <vt:lpstr>To conclude…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Child Health Care Initiatives</dc:title>
  <dc:creator>Manasi</dc:creator>
  <cp:lastModifiedBy>lenovo</cp:lastModifiedBy>
  <cp:revision>440</cp:revision>
  <cp:lastPrinted>2013-01-29T11:56:42Z</cp:lastPrinted>
  <dcterms:created xsi:type="dcterms:W3CDTF">2013-01-19T04:57:14Z</dcterms:created>
  <dcterms:modified xsi:type="dcterms:W3CDTF">2013-07-03T03:59:05Z</dcterms:modified>
</cp:coreProperties>
</file>