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34"/>
  </p:notesMasterIdLst>
  <p:sldIdLst>
    <p:sldId id="256" r:id="rId2"/>
    <p:sldId id="306" r:id="rId3"/>
    <p:sldId id="336" r:id="rId4"/>
    <p:sldId id="294" r:id="rId5"/>
    <p:sldId id="339" r:id="rId6"/>
    <p:sldId id="337" r:id="rId7"/>
    <p:sldId id="340" r:id="rId8"/>
    <p:sldId id="334" r:id="rId9"/>
    <p:sldId id="343" r:id="rId10"/>
    <p:sldId id="330" r:id="rId11"/>
    <p:sldId id="341" r:id="rId12"/>
    <p:sldId id="331" r:id="rId13"/>
    <p:sldId id="335" r:id="rId14"/>
    <p:sldId id="332" r:id="rId15"/>
    <p:sldId id="295" r:id="rId16"/>
    <p:sldId id="312" r:id="rId17"/>
    <p:sldId id="317" r:id="rId18"/>
    <p:sldId id="319" r:id="rId19"/>
    <p:sldId id="318" r:id="rId20"/>
    <p:sldId id="323" r:id="rId21"/>
    <p:sldId id="321" r:id="rId22"/>
    <p:sldId id="329" r:id="rId23"/>
    <p:sldId id="322" r:id="rId24"/>
    <p:sldId id="296" r:id="rId25"/>
    <p:sldId id="303" r:id="rId26"/>
    <p:sldId id="342" r:id="rId27"/>
    <p:sldId id="301" r:id="rId28"/>
    <p:sldId id="338" r:id="rId29"/>
    <p:sldId id="333" r:id="rId30"/>
    <p:sldId id="315" r:id="rId31"/>
    <p:sldId id="316" r:id="rId32"/>
    <p:sldId id="305" r:id="rId33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55" autoAdjust="0"/>
    <p:restoredTop sz="94660"/>
  </p:normalViewPr>
  <p:slideViewPr>
    <p:cSldViewPr>
      <p:cViewPr varScale="1">
        <p:scale>
          <a:sx n="91" d="100"/>
          <a:sy n="91" d="100"/>
        </p:scale>
        <p:origin x="-1448" y="-10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Documents%20and%20Settings\Administrator\Desktop\RAPID%202\Revised_RAPID_Sheet_Panipat%20Final%20after%20Nishtha.xlsx" TargetMode="External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radarChart>
        <c:radarStyle val="filled"/>
        <c:varyColors val="0"/>
        <c:ser>
          <c:idx val="2"/>
          <c:order val="0"/>
          <c:tx>
            <c:strRef>
              <c:f>'Health Center Graphs'!$AA$260</c:f>
              <c:strCache>
                <c:ptCount val="1"/>
                <c:pt idx="0">
                  <c:v>Round 3</c:v>
                </c:pt>
              </c:strCache>
            </c:strRef>
          </c:tx>
          <c:cat>
            <c:strRef>
              <c:f>'Health Center Graphs'!$K$270:$O$278</c:f>
              <c:strCache>
                <c:ptCount val="9"/>
                <c:pt idx="0">
                  <c:v>Supervisory visits </c:v>
                </c:pt>
                <c:pt idx="1">
                  <c:v>ILRs &amp; DFs away from walls and other equipment</c:v>
                </c:pt>
                <c:pt idx="2">
                  <c:v>ILRs &amp; DFs away from direct exposure</c:v>
                </c:pt>
                <c:pt idx="3">
                  <c:v>ILRs &amp; DFs connected through Stabilizers</c:v>
                </c:pt>
                <c:pt idx="4">
                  <c:v>Temperature Log Books for all ILRs &amp; DFs</c:v>
                </c:pt>
                <c:pt idx="5">
                  <c:v>Twice daily monitoring of temperature</c:v>
                </c:pt>
                <c:pt idx="6">
                  <c:v>Record of power failures/cuts </c:v>
                </c:pt>
                <c:pt idx="7">
                  <c:v>Record of Defrosting ILRs &amp; DFs</c:v>
                </c:pt>
                <c:pt idx="8">
                  <c:v>Periodic checks of Temperature Log Books </c:v>
                </c:pt>
              </c:strCache>
            </c:strRef>
          </c:cat>
          <c:val>
            <c:numRef>
              <c:f>'Health Center Graphs'!$AA$270:$AA$278</c:f>
              <c:numCache>
                <c:formatCode>0%</c:formatCode>
                <c:ptCount val="9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9646136"/>
        <c:axId val="2118628808"/>
      </c:radarChart>
      <c:catAx>
        <c:axId val="-2109646136"/>
        <c:scaling>
          <c:orientation val="minMax"/>
        </c:scaling>
        <c:delete val="1"/>
        <c:axPos val="b"/>
        <c:majorGridlines/>
        <c:numFmt formatCode="General" sourceLinked="1"/>
        <c:majorTickMark val="none"/>
        <c:minorTickMark val="none"/>
        <c:tickLblPos val="nextTo"/>
        <c:crossAx val="2118628808"/>
        <c:crosses val="autoZero"/>
        <c:auto val="0"/>
        <c:lblAlgn val="ctr"/>
        <c:lblOffset val="100"/>
        <c:noMultiLvlLbl val="0"/>
      </c:catAx>
      <c:valAx>
        <c:axId val="2118628808"/>
        <c:scaling>
          <c:orientation val="minMax"/>
          <c:max val="1.0"/>
        </c:scaling>
        <c:delete val="1"/>
        <c:axPos val="l"/>
        <c:numFmt formatCode="0%" sourceLinked="0"/>
        <c:majorTickMark val="none"/>
        <c:minorTickMark val="none"/>
        <c:tickLblPos val="nextTo"/>
        <c:crossAx val="-2109646136"/>
        <c:crosses val="autoZero"/>
        <c:crossBetween val="between"/>
        <c:majorUnit val="0.2"/>
        <c:minorUnit val="0.04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  <c:userShapes r:id="rId3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Picture 1"/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 cstate="print"/>
        <a:srcRect xmlns:a="http://schemas.openxmlformats.org/drawingml/2006/main" l="-242" t="12339" r="-1"/>
        <a:stretch xmlns:a="http://schemas.openxmlformats.org/drawingml/2006/main"/>
      </cdr:blipFill>
      <cdr:spPr bwMode="auto">
        <a:xfrm xmlns:a="http://schemas.openxmlformats.org/drawingml/2006/main">
          <a:off x="0" y="0"/>
          <a:ext cx="9036496" cy="432048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FF561-FE1A-4143-A151-5E4B85C68BBA}" type="datetimeFigureOut">
              <a:rPr lang="en-US" smtClean="0"/>
              <a:t>04/07/13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2388F-25B0-2B47-ABEF-B998C44054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142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90501"/>
            <a:ext cx="7772400" cy="3809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000500"/>
            <a:ext cx="6858000" cy="7620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FB42-232F-4BF1-ACB3-8119CA0C93FC}" type="datetimeFigureOut">
              <a:rPr lang="en-IN" smtClean="0"/>
              <a:t>04/07/13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Rectangle 8"/>
          <p:cNvSpPr/>
          <p:nvPr/>
        </p:nvSpPr>
        <p:spPr>
          <a:xfrm>
            <a:off x="9001124" y="4038600"/>
            <a:ext cx="142876" cy="1676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03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4E30D3C-FAA4-4605-B9EF-BA351142AA10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FB42-232F-4BF1-ACB3-8119CA0C93FC}" type="datetimeFigureOut">
              <a:rPr lang="en-IN" smtClean="0"/>
              <a:t>04/07/13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0D3C-FAA4-4605-B9EF-BA351142AA10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FB42-232F-4BF1-ACB3-8119CA0C93FC}" type="datetimeFigureOut">
              <a:rPr lang="en-IN" smtClean="0"/>
              <a:t>04/07/13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0D3C-FAA4-4605-B9EF-BA351142AA10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FB42-232F-4BF1-ACB3-8119CA0C93FC}" type="datetimeFigureOut">
              <a:rPr lang="en-IN" smtClean="0"/>
              <a:t>04/07/13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0D3C-FAA4-4605-B9EF-BA351142AA10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-10183"/>
            <a:ext cx="1403648" cy="951716"/>
          </a:xfrm>
          <a:prstGeom prst="rect">
            <a:avLst/>
          </a:prstGeom>
        </p:spPr>
      </p:pic>
      <p:pic>
        <p:nvPicPr>
          <p:cNvPr id="8" name="Picture 2" descr="C:\Users\Dr. Bhrigu Kapuria\Desktop\TEMP\visiting card\documents\ITSU_LOGO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" y="24546"/>
            <a:ext cx="1512670" cy="93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6502"/>
            <a:ext cx="7772400" cy="360097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501"/>
            <a:ext cx="7772400" cy="8890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FB42-232F-4BF1-ACB3-8119CA0C93FC}" type="datetimeFigureOut">
              <a:rPr lang="en-IN" smtClean="0"/>
              <a:t>04/07/13</a:t>
            </a:fld>
            <a:endParaRPr lang="en-I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E30D3C-FAA4-4605-B9EF-BA351142AA10}" type="slidenum">
              <a:rPr lang="en-IN" smtClean="0"/>
              <a:t>‹#›</a:t>
            </a:fld>
            <a:endParaRPr lang="en-I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312334"/>
            <a:ext cx="329184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312334"/>
            <a:ext cx="329184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FB42-232F-4BF1-ACB3-8119CA0C93FC}" type="datetimeFigureOut">
              <a:rPr lang="en-IN" smtClean="0"/>
              <a:t>04/07/13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0D3C-FAA4-4605-B9EF-BA351142AA10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310641"/>
            <a:ext cx="3291840" cy="533135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1882805"/>
            <a:ext cx="32918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310641"/>
            <a:ext cx="3291840" cy="533135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1882805"/>
            <a:ext cx="32918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FB42-232F-4BF1-ACB3-8119CA0C93FC}" type="datetimeFigureOut">
              <a:rPr lang="en-IN" smtClean="0"/>
              <a:t>04/07/13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0D3C-FAA4-4605-B9EF-BA351142AA10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FB42-232F-4BF1-ACB3-8119CA0C93FC}" type="datetimeFigureOut">
              <a:rPr lang="en-IN" smtClean="0"/>
              <a:t>04/07/13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0D3C-FAA4-4605-B9EF-BA351142AA10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FB42-232F-4BF1-ACB3-8119CA0C93FC}" type="datetimeFigureOut">
              <a:rPr lang="en-IN" smtClean="0"/>
              <a:t>04/07/13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0D3C-FAA4-4605-B9EF-BA351142AA10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33500"/>
            <a:ext cx="5111750" cy="3733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333500"/>
            <a:ext cx="3008313" cy="3733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FB42-232F-4BF1-ACB3-8119CA0C93FC}" type="datetimeFigureOut">
              <a:rPr lang="en-IN" smtClean="0"/>
              <a:t>04/07/13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0D3C-FAA4-4605-B9EF-BA351142AA10}" type="slidenum">
              <a:rPr lang="en-IN" smtClean="0"/>
              <a:t>‹#›</a:t>
            </a:fld>
            <a:endParaRPr lang="en-I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038600"/>
            <a:ext cx="142876" cy="1676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0386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762500"/>
            <a:ext cx="8153400" cy="381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FB42-232F-4BF1-ACB3-8119CA0C93FC}" type="datetimeFigureOut">
              <a:rPr lang="en-IN" smtClean="0"/>
              <a:t>04/07/13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4E30D3C-FAA4-4605-B9EF-BA351142AA10}" type="slidenum">
              <a:rPr lang="en-IN" smtClean="0"/>
              <a:t>‹#›</a:t>
            </a:fld>
            <a:endParaRPr lang="en-I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127500"/>
            <a:ext cx="8153400" cy="635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03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579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60500"/>
            <a:ext cx="7620000" cy="3644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143501"/>
            <a:ext cx="3429000" cy="2540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0CAFB42-232F-4BF1-ACB3-8119CA0C93FC}" type="datetimeFigureOut">
              <a:rPr lang="en-IN" smtClean="0"/>
              <a:t>04/07/13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410729"/>
            <a:ext cx="3429000" cy="23653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337022" y="4874155"/>
            <a:ext cx="1096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F4E30D3C-FAA4-4605-B9EF-BA351142AA10}" type="slidenum">
              <a:rPr lang="en-IN" smtClean="0"/>
              <a:t>‹#›</a:t>
            </a:fld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14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001124" y="1143000"/>
            <a:ext cx="142876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2" descr="C:\Users\Dr. Bhrigu Kapuria\Desktop\TEMP\visiting card\documents\ITSU_LOG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" y="24546"/>
            <a:ext cx="1512670" cy="93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-10183"/>
            <a:ext cx="1403648" cy="9517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20.jpe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6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jpeg"/><Relationship Id="rId8" Type="http://schemas.openxmlformats.org/officeDocument/2006/relationships/image" Target="../media/image7.pn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6.png"/><Relationship Id="rId5" Type="http://schemas.openxmlformats.org/officeDocument/2006/relationships/image" Target="../media/image33.png"/><Relationship Id="rId6" Type="http://schemas.openxmlformats.org/officeDocument/2006/relationships/image" Target="../media/image34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1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9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49.jpeg"/><Relationship Id="rId7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7" Type="http://schemas.openxmlformats.org/officeDocument/2006/relationships/image" Target="../media/image9.emf"/><Relationship Id="rId8" Type="http://schemas.openxmlformats.org/officeDocument/2006/relationships/image" Target="../media/image10.jpeg"/><Relationship Id="rId9" Type="http://schemas.openxmlformats.org/officeDocument/2006/relationships/image" Target="../media/image11.emf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57300"/>
            <a:ext cx="9144000" cy="2736304"/>
          </a:xfrm>
          <a:solidFill>
            <a:srgbClr val="3366FF"/>
          </a:solidFill>
        </p:spPr>
        <p:txBody>
          <a:bodyPr>
            <a:noAutofit/>
          </a:bodyPr>
          <a:lstStyle/>
          <a:p>
            <a:pPr algn="ctr"/>
            <a:r>
              <a:rPr lang="en-IN" sz="2000" dirty="0">
                <a:solidFill>
                  <a:srgbClr val="FFFF00"/>
                </a:solidFill>
              </a:rPr>
              <a:t>National summit on best </a:t>
            </a:r>
            <a:r>
              <a:rPr lang="en-IN" sz="2000" dirty="0" smtClean="0">
                <a:solidFill>
                  <a:srgbClr val="FFFF00"/>
                </a:solidFill>
              </a:rPr>
              <a:t>practices </a:t>
            </a:r>
            <a:r>
              <a:rPr lang="en-IN" sz="2000" dirty="0">
                <a:solidFill>
                  <a:srgbClr val="FFFF00"/>
                </a:solidFill>
              </a:rPr>
              <a:t>&amp; innovations in public healthcare systems</a:t>
            </a:r>
            <a:br>
              <a:rPr lang="en-IN" sz="2000" dirty="0">
                <a:solidFill>
                  <a:srgbClr val="FFFF00"/>
                </a:solidFill>
              </a:rPr>
            </a:br>
            <a:r>
              <a:rPr lang="en-IN" sz="2000" dirty="0">
                <a:solidFill>
                  <a:srgbClr val="FFFF00"/>
                </a:solidFill>
              </a:rPr>
              <a:t>3-6 July 2013</a:t>
            </a:r>
            <a:br>
              <a:rPr lang="en-IN" sz="2000" dirty="0">
                <a:solidFill>
                  <a:srgbClr val="FFFF00"/>
                </a:solidFill>
              </a:rPr>
            </a:br>
            <a:r>
              <a:rPr lang="en-IN" sz="2000" dirty="0">
                <a:solidFill>
                  <a:srgbClr val="FFFF00"/>
                </a:solidFill>
              </a:rPr>
              <a:t>SKICC </a:t>
            </a:r>
            <a:r>
              <a:rPr lang="en-IN" sz="2000" dirty="0" smtClean="0">
                <a:solidFill>
                  <a:srgbClr val="FFFF00"/>
                </a:solidFill>
              </a:rPr>
              <a:t>Srinagar</a:t>
            </a:r>
            <a:r>
              <a:rPr lang="en-IN" sz="2400" dirty="0" smtClean="0"/>
              <a:t/>
            </a:r>
            <a:br>
              <a:rPr lang="en-IN" sz="2400" dirty="0" smtClean="0"/>
            </a:br>
            <a:r>
              <a:rPr lang="en-IN" sz="2000" dirty="0" smtClean="0">
                <a:latin typeface="+mn-lt"/>
              </a:rPr>
              <a:t/>
            </a:r>
            <a:br>
              <a:rPr lang="en-IN" sz="2000" dirty="0" smtClean="0">
                <a:latin typeface="+mn-lt"/>
              </a:rPr>
            </a:br>
            <a:r>
              <a:rPr lang="en-IN" sz="2000" b="1" dirty="0" smtClean="0">
                <a:latin typeface="+mn-lt"/>
              </a:rPr>
              <a:t/>
            </a:r>
            <a:br>
              <a:rPr lang="en-IN" sz="2000" b="1" dirty="0" smtClean="0">
                <a:latin typeface="+mn-lt"/>
              </a:rPr>
            </a:br>
            <a:r>
              <a:rPr lang="en-IN" sz="2400" b="1" dirty="0" smtClean="0">
                <a:solidFill>
                  <a:srgbClr val="FFFF00"/>
                </a:solidFill>
              </a:rPr>
              <a:t>TEMPERATURE DATA LOGGERS:  </a:t>
            </a:r>
            <a:r>
              <a:rPr lang="en-IN" sz="2400" dirty="0" smtClean="0">
                <a:solidFill>
                  <a:srgbClr val="FFFF00"/>
                </a:solidFill>
              </a:rPr>
              <a:t/>
            </a:r>
            <a:br>
              <a:rPr lang="en-IN" sz="2400" dirty="0" smtClean="0">
                <a:solidFill>
                  <a:srgbClr val="FFFF00"/>
                </a:solidFill>
              </a:rPr>
            </a:br>
            <a:r>
              <a:rPr lang="en-IN" sz="2400" b="1" dirty="0" smtClean="0">
                <a:solidFill>
                  <a:srgbClr val="FFFF00"/>
                </a:solidFill>
              </a:rPr>
              <a:t>Piloting in DISTRICT Kurukshtra </a:t>
            </a:r>
            <a:r>
              <a:rPr lang="en-IN" sz="2400" b="1" dirty="0">
                <a:solidFill>
                  <a:srgbClr val="FFFF00"/>
                </a:solidFill>
              </a:rPr>
              <a:t>(</a:t>
            </a:r>
            <a:r>
              <a:rPr lang="en-IN" sz="2400" b="1" dirty="0" smtClean="0">
                <a:solidFill>
                  <a:srgbClr val="FFFF00"/>
                </a:solidFill>
              </a:rPr>
              <a:t>Haryana)</a:t>
            </a:r>
            <a:endParaRPr lang="en-IN" sz="2400" dirty="0">
              <a:solidFill>
                <a:srgbClr val="FFFF00"/>
              </a:solidFill>
            </a:endParaRPr>
          </a:p>
        </p:txBody>
      </p:sp>
      <p:pic>
        <p:nvPicPr>
          <p:cNvPr id="9" name="Picture 8" descr="G:\Hry logo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5732"/>
            <a:ext cx="899592" cy="769268"/>
          </a:xfrm>
          <a:prstGeom prst="rect">
            <a:avLst/>
          </a:prstGeom>
          <a:noFill/>
        </p:spPr>
      </p:pic>
      <p:pic>
        <p:nvPicPr>
          <p:cNvPr id="14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4945733"/>
            <a:ext cx="3312368" cy="7480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2200" y="3793604"/>
            <a:ext cx="2664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Dr Suresh Dalpath</a:t>
            </a:r>
          </a:p>
          <a:p>
            <a:pPr algn="ctr"/>
            <a:r>
              <a:rPr lang="en-US" sz="1400" i="1" dirty="0" smtClean="0"/>
              <a:t>DDCH/SEPIO </a:t>
            </a:r>
          </a:p>
          <a:p>
            <a:pPr algn="ctr"/>
            <a:r>
              <a:rPr lang="en-US" sz="1400" i="1" dirty="0" smtClean="0"/>
              <a:t>Government of Haryana</a:t>
            </a:r>
            <a:endParaRPr lang="en-US" sz="1400" i="1" dirty="0"/>
          </a:p>
        </p:txBody>
      </p:sp>
      <p:pic>
        <p:nvPicPr>
          <p:cNvPr id="11" name="Picture 3" descr="C:\Users\admin\Pictures\NRHMLOGO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884368" y="5153741"/>
            <a:ext cx="864096" cy="47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76245"/>
            <a:ext cx="9036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200" b="1" dirty="0"/>
              <a:t>AFFORDABLE HEALTH TECHNOLOGIES (PHFI</a:t>
            </a:r>
            <a:r>
              <a:rPr lang="en-IN" sz="1200" b="1" dirty="0" smtClean="0"/>
              <a:t>) &amp;</a:t>
            </a:r>
            <a:r>
              <a:rPr lang="en-US" sz="1200" dirty="0" smtClean="0"/>
              <a:t> </a:t>
            </a:r>
            <a:r>
              <a:rPr lang="en-IN" sz="1200" b="1" dirty="0" smtClean="0"/>
              <a:t>IMMUNIZATION TECHNICAL SUPPORT UNIT (ITSU)- MOHFW, GOI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19889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3904" y="1021550"/>
            <a:ext cx="2304256" cy="51120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91" y="481236"/>
            <a:ext cx="3994450" cy="18722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541" y="2353445"/>
            <a:ext cx="4027462" cy="237626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-22820"/>
            <a:ext cx="9036496" cy="523220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Some </a:t>
            </a:r>
            <a:r>
              <a:rPr lang="en-US" sz="2800" dirty="0">
                <a:solidFill>
                  <a:srgbClr val="FFFF00"/>
                </a:solidFill>
              </a:rPr>
              <a:t>o</a:t>
            </a:r>
            <a:r>
              <a:rPr lang="en-US" sz="2800" dirty="0" smtClean="0">
                <a:solidFill>
                  <a:srgbClr val="FFFF00"/>
                </a:solidFill>
              </a:rPr>
              <a:t>bservations during field visits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9898" y="-868661"/>
            <a:ext cx="2304256" cy="5004049"/>
          </a:xfrm>
          <a:prstGeom prst="rect">
            <a:avLst/>
          </a:prstGeom>
        </p:spPr>
      </p:pic>
      <p:pic>
        <p:nvPicPr>
          <p:cNvPr id="11" name="Picture 10" descr="G:\Hry logo.bmp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17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7864" y="4945733"/>
            <a:ext cx="3528392" cy="748026"/>
          </a:xfrm>
          <a:prstGeom prst="rect">
            <a:avLst/>
          </a:prstGeom>
        </p:spPr>
      </p:pic>
      <p:pic>
        <p:nvPicPr>
          <p:cNvPr id="20" name="Picture 3" descr="C:\Users\admin\Pictures\NRHMLOGO.gif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089748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03648" y="913285"/>
            <a:ext cx="2160240" cy="158417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699792" y="3073525"/>
            <a:ext cx="2160240" cy="158417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6300192" y="1201316"/>
            <a:ext cx="1224136" cy="43204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/>
          <p:cNvSpPr/>
          <p:nvPr/>
        </p:nvSpPr>
        <p:spPr>
          <a:xfrm>
            <a:off x="6084168" y="3073524"/>
            <a:ext cx="1224136" cy="43204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03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6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-22820"/>
            <a:ext cx="9036496" cy="52322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Some </a:t>
            </a:r>
            <a:r>
              <a:rPr lang="en-US" sz="2800" dirty="0"/>
              <a:t>o</a:t>
            </a:r>
            <a:r>
              <a:rPr lang="en-US" sz="2800" dirty="0" smtClean="0"/>
              <a:t>bservations during field visits</a:t>
            </a:r>
            <a:endParaRPr lang="en-US" sz="2800" dirty="0"/>
          </a:p>
        </p:txBody>
      </p:sp>
      <p:pic>
        <p:nvPicPr>
          <p:cNvPr id="11" name="Picture 10" descr="G:\Hry logo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17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4945733"/>
            <a:ext cx="3528392" cy="748026"/>
          </a:xfrm>
          <a:prstGeom prst="rect">
            <a:avLst/>
          </a:prstGeom>
        </p:spPr>
      </p:pic>
      <p:pic>
        <p:nvPicPr>
          <p:cNvPr id="20" name="Picture 3" descr="C:\Users\admin\Pictures\NRHMLOGO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089748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Content Placeholder 7" descr="bhojawas (3).jpg"/>
          <p:cNvPicPr>
            <a:picLocks noChangeAspect="1"/>
          </p:cNvPicPr>
          <p:nvPr/>
        </p:nvPicPr>
        <p:blipFill rotWithShape="1">
          <a:blip r:embed="rId6" cstate="print"/>
          <a:srcRect b="42356"/>
          <a:stretch/>
        </p:blipFill>
        <p:spPr>
          <a:xfrm>
            <a:off x="2771800" y="511036"/>
            <a:ext cx="2880320" cy="2562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2120" y="481236"/>
            <a:ext cx="3312368" cy="24482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36" y="481236"/>
            <a:ext cx="2882280" cy="259228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27584" y="1489349"/>
            <a:ext cx="2160240" cy="158417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131840" y="1273325"/>
            <a:ext cx="2160240" cy="158417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Arrow 26"/>
          <p:cNvSpPr/>
          <p:nvPr/>
        </p:nvSpPr>
        <p:spPr>
          <a:xfrm rot="16200000">
            <a:off x="7920373" y="1309328"/>
            <a:ext cx="1224136" cy="43204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96" y="3073524"/>
            <a:ext cx="2808312" cy="18722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3311862" y="2533464"/>
            <a:ext cx="1872208" cy="2952328"/>
          </a:xfrm>
          <a:prstGeom prst="rect">
            <a:avLst/>
          </a:prstGeom>
        </p:spPr>
      </p:pic>
      <p:sp>
        <p:nvSpPr>
          <p:cNvPr id="29" name="Left Arrow 28"/>
          <p:cNvSpPr/>
          <p:nvPr/>
        </p:nvSpPr>
        <p:spPr>
          <a:xfrm>
            <a:off x="2123728" y="4081636"/>
            <a:ext cx="1224136" cy="43204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4128" y="2857500"/>
            <a:ext cx="3240360" cy="2089752"/>
          </a:xfrm>
          <a:prstGeom prst="rect">
            <a:avLst/>
          </a:prstGeom>
        </p:spPr>
      </p:pic>
      <p:sp>
        <p:nvSpPr>
          <p:cNvPr id="30" name="Left Arrow 29"/>
          <p:cNvSpPr/>
          <p:nvPr/>
        </p:nvSpPr>
        <p:spPr>
          <a:xfrm>
            <a:off x="4932040" y="3433564"/>
            <a:ext cx="1224136" cy="43204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Arrow 31"/>
          <p:cNvSpPr/>
          <p:nvPr/>
        </p:nvSpPr>
        <p:spPr>
          <a:xfrm>
            <a:off x="7020272" y="3361556"/>
            <a:ext cx="1224136" cy="43204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0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29" grpId="0" animBg="1"/>
      <p:bldP spid="30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" y="481407"/>
            <a:ext cx="9035059" cy="4176123"/>
          </a:xfrm>
          <a:prstGeom prst="rect">
            <a:avLst/>
          </a:prstGeom>
        </p:spPr>
      </p:pic>
      <p:pic>
        <p:nvPicPr>
          <p:cNvPr id="11" name="Picture 10" descr="G:\Hry logo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12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4945733"/>
            <a:ext cx="3528392" cy="748026"/>
          </a:xfrm>
          <a:prstGeom prst="rect">
            <a:avLst/>
          </a:prstGeom>
        </p:spPr>
      </p:pic>
      <p:pic>
        <p:nvPicPr>
          <p:cNvPr id="18" name="Picture 3" descr="C:\Users\admin\Pictures\NRHMLOGO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089748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-22820"/>
            <a:ext cx="9036496" cy="523220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Some observations during field visits </a:t>
            </a:r>
            <a:r>
              <a:rPr lang="en-US" sz="2800" dirty="0" err="1" smtClean="0">
                <a:solidFill>
                  <a:srgbClr val="FFFF00"/>
                </a:solidFill>
              </a:rPr>
              <a:t>cntd</a:t>
            </a:r>
            <a:r>
              <a:rPr lang="en-US" sz="2800" dirty="0" smtClean="0">
                <a:solidFill>
                  <a:srgbClr val="FFFF00"/>
                </a:solidFill>
              </a:rPr>
              <a:t>..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2411760" y="1345332"/>
            <a:ext cx="1224136" cy="36004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2555776" y="3217540"/>
            <a:ext cx="1224136" cy="43204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2065412"/>
            <a:ext cx="2483768" cy="10801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12-Point Star 14"/>
          <p:cNvSpPr/>
          <p:nvPr/>
        </p:nvSpPr>
        <p:spPr>
          <a:xfrm>
            <a:off x="323528" y="481236"/>
            <a:ext cx="8136904" cy="4176464"/>
          </a:xfrm>
          <a:prstGeom prst="star12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How can we be sure that vaccines given to beneficiaries in immunization </a:t>
            </a:r>
            <a:r>
              <a:rPr lang="en-US" sz="2800" dirty="0" err="1"/>
              <a:t>programme</a:t>
            </a:r>
            <a:r>
              <a:rPr lang="en-US" sz="2800" dirty="0"/>
              <a:t> </a:t>
            </a:r>
            <a:r>
              <a:rPr lang="en-US" sz="2800" dirty="0" smtClean="0"/>
              <a:t>is of good quality?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72576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7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:\Hry logo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12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4945733"/>
            <a:ext cx="3528392" cy="748026"/>
          </a:xfrm>
          <a:prstGeom prst="rect">
            <a:avLst/>
          </a:prstGeom>
        </p:spPr>
      </p:pic>
      <p:pic>
        <p:nvPicPr>
          <p:cNvPr id="18" name="Picture 3" descr="C:\Users\admin\Pictures\NRHMLOGO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089748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1633365"/>
            <a:ext cx="9036496" cy="1569660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Use of SIM enabled temperature data logger: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A</a:t>
            </a:r>
            <a:r>
              <a:rPr lang="en-US" sz="3200" dirty="0" smtClean="0">
                <a:solidFill>
                  <a:srgbClr val="FFFF00"/>
                </a:solidFill>
              </a:rPr>
              <a:t>n innovative yet simple technique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218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693192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Real time visibility </a:t>
            </a:r>
            <a:r>
              <a:rPr lang="en-US" sz="2400" dirty="0" smtClean="0"/>
              <a:t>of Temperature at cold chain equipment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Use of information for timely response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Accountable and vigilant </a:t>
            </a:r>
            <a:r>
              <a:rPr lang="en-US" sz="2400" dirty="0" smtClean="0"/>
              <a:t>system with proper trail.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Functional in limited resource setting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22820"/>
            <a:ext cx="8964488" cy="523220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OBJECTIVE OF USE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785493"/>
            <a:ext cx="8999984" cy="138499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800" dirty="0"/>
              <a:t>The Ultimate objective is </a:t>
            </a:r>
          </a:p>
          <a:p>
            <a:pPr algn="ctr"/>
            <a:r>
              <a:rPr lang="en-IN" sz="2800" dirty="0"/>
              <a:t>        </a:t>
            </a:r>
            <a:r>
              <a:rPr lang="en-IN" sz="2800" b="1" i="1" dirty="0"/>
              <a:t>“ Safe and Potent Vaccine For Each Child</a:t>
            </a:r>
            <a:r>
              <a:rPr lang="en-IN" sz="2800" b="1" i="1" dirty="0" smtClean="0"/>
              <a:t>”</a:t>
            </a:r>
          </a:p>
          <a:p>
            <a:pPr algn="ctr"/>
            <a:endParaRPr lang="en-IN" sz="2800" b="1" i="1" dirty="0"/>
          </a:p>
        </p:txBody>
      </p:sp>
      <p:pic>
        <p:nvPicPr>
          <p:cNvPr id="11" name="Picture 10" descr="G:\Hry logo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12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4945733"/>
            <a:ext cx="3528392" cy="748026"/>
          </a:xfrm>
          <a:prstGeom prst="rect">
            <a:avLst/>
          </a:prstGeom>
        </p:spPr>
      </p:pic>
      <p:pic>
        <p:nvPicPr>
          <p:cNvPr id="16" name="Picture 3" descr="C:\Users\admin\Pictures\NRHMLOGO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089748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58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483768" y="193204"/>
            <a:ext cx="4176464" cy="4572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4642880" y="985293"/>
            <a:ext cx="4177592" cy="3372375"/>
            <a:chOff x="-1" y="0"/>
            <a:chExt cx="5072423" cy="399446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3375" y="977588"/>
              <a:ext cx="3914775" cy="3016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Line Callout 2 16"/>
            <p:cNvSpPr/>
            <p:nvPr/>
          </p:nvSpPr>
          <p:spPr>
            <a:xfrm>
              <a:off x="3524250" y="0"/>
              <a:ext cx="1548172" cy="1115313"/>
            </a:xfrm>
            <a:prstGeom prst="borderCallout2">
              <a:avLst>
                <a:gd name="adj1" fmla="val 42500"/>
                <a:gd name="adj2" fmla="val -4109"/>
                <a:gd name="adj3" fmla="val 66250"/>
                <a:gd name="adj4" fmla="val -20891"/>
                <a:gd name="adj5" fmla="val 171601"/>
                <a:gd name="adj6" fmla="val -8048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IN" sz="2000" kern="1200" dirty="0">
                  <a:solidFill>
                    <a:srgbClr val="FFFFFF"/>
                  </a:solidFill>
                  <a:effectLst/>
                  <a:ea typeface="Calibri"/>
                  <a:cs typeface="Times New Roman"/>
                </a:rPr>
                <a:t>Control</a:t>
              </a:r>
              <a:endParaRPr lang="en-IN" sz="2000" dirty="0">
                <a:effectLst/>
                <a:latin typeface="Times New Roman"/>
                <a:ea typeface="Calibri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IN" sz="2000" kern="1200" dirty="0">
                  <a:solidFill>
                    <a:srgbClr val="FFFFFF"/>
                  </a:solidFill>
                  <a:effectLst/>
                  <a:ea typeface="Calibri"/>
                  <a:cs typeface="Times New Roman"/>
                </a:rPr>
                <a:t>Buttons</a:t>
              </a:r>
              <a:endParaRPr lang="en-IN" sz="2000" dirty="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8" name="Line Callout 2 17"/>
            <p:cNvSpPr/>
            <p:nvPr/>
          </p:nvSpPr>
          <p:spPr>
            <a:xfrm flipH="1">
              <a:off x="-1" y="158586"/>
              <a:ext cx="1548172" cy="1118800"/>
            </a:xfrm>
            <a:prstGeom prst="borderCallout2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IN" sz="2000" kern="1200" dirty="0">
                  <a:solidFill>
                    <a:srgbClr val="FFFFFF"/>
                  </a:solidFill>
                  <a:effectLst/>
                  <a:ea typeface="Calibri"/>
                  <a:cs typeface="Times New Roman"/>
                </a:rPr>
                <a:t>Monitor</a:t>
              </a:r>
              <a:endParaRPr lang="en-IN" sz="2000" dirty="0">
                <a:effectLst/>
                <a:latin typeface="Times New Roman"/>
                <a:ea typeface="Calibri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IN" sz="2000" kern="1200" dirty="0">
                  <a:solidFill>
                    <a:srgbClr val="FFFFFF"/>
                  </a:solidFill>
                  <a:effectLst/>
                  <a:ea typeface="Calibri"/>
                  <a:cs typeface="Times New Roman"/>
                </a:rPr>
                <a:t>Screen</a:t>
              </a:r>
              <a:endParaRPr lang="en-IN" sz="2000" dirty="0">
                <a:effectLst/>
                <a:latin typeface="Times New Roman"/>
                <a:ea typeface="Calibri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23528" y="1129309"/>
            <a:ext cx="39604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IN" sz="2000" dirty="0"/>
              <a:t>A special electronic device designed by </a:t>
            </a:r>
            <a:r>
              <a:rPr lang="en-IN" sz="2000" dirty="0" smtClean="0"/>
              <a:t>PHFI</a:t>
            </a:r>
          </a:p>
          <a:p>
            <a:pPr marL="285750" indent="-285750" algn="just">
              <a:buFont typeface="Arial"/>
              <a:buChar char="•"/>
            </a:pPr>
            <a:endParaRPr lang="en-IN" sz="2000" dirty="0" smtClean="0"/>
          </a:p>
          <a:p>
            <a:pPr marL="285750" indent="-285750" algn="just">
              <a:buFont typeface="Arial"/>
              <a:buChar char="•"/>
            </a:pPr>
            <a:r>
              <a:rPr lang="en-IN" sz="2000" dirty="0" smtClean="0"/>
              <a:t>Developed to </a:t>
            </a:r>
            <a:r>
              <a:rPr lang="en-IN" sz="2000" dirty="0"/>
              <a:t>m</a:t>
            </a:r>
            <a:r>
              <a:rPr lang="en-IN" sz="2000" dirty="0" smtClean="0"/>
              <a:t>onitor </a:t>
            </a:r>
            <a:r>
              <a:rPr lang="en-IN" sz="2000" dirty="0"/>
              <a:t>temperature of cold chain equipment </a:t>
            </a:r>
          </a:p>
          <a:p>
            <a:pPr marL="285750" indent="-285750" algn="just">
              <a:buFont typeface="Arial"/>
              <a:buChar char="•"/>
            </a:pPr>
            <a:endParaRPr lang="en-IN" sz="2000" dirty="0"/>
          </a:p>
          <a:p>
            <a:pPr marL="285750" indent="-285750" algn="just">
              <a:buFont typeface="Arial"/>
              <a:buChar char="•"/>
            </a:pPr>
            <a:r>
              <a:rPr lang="en-IN" sz="2000" dirty="0" smtClean="0"/>
              <a:t>Has an In</a:t>
            </a:r>
            <a:r>
              <a:rPr lang="en-IN" sz="2000" dirty="0"/>
              <a:t>-built </a:t>
            </a:r>
            <a:r>
              <a:rPr lang="en-IN" sz="2000" dirty="0" smtClean="0"/>
              <a:t>SIM to send out </a:t>
            </a:r>
            <a:r>
              <a:rPr lang="en-IN" sz="2000" dirty="0" smtClean="0">
                <a:solidFill>
                  <a:srgbClr val="FF0000"/>
                </a:solidFill>
              </a:rPr>
              <a:t>real time temperature readings </a:t>
            </a:r>
            <a:r>
              <a:rPr lang="en-IN" sz="2000" dirty="0" smtClean="0"/>
              <a:t>and alerts at calibrated time interval </a:t>
            </a:r>
            <a:endParaRPr lang="en-IN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22820"/>
            <a:ext cx="8964488" cy="584776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200" dirty="0">
                <a:solidFill>
                  <a:srgbClr val="FFFF00"/>
                </a:solidFill>
              </a:rPr>
              <a:t>Temperature Data Logger: </a:t>
            </a:r>
            <a:r>
              <a:rPr lang="en-IN" sz="3200" dirty="0" smtClean="0">
                <a:solidFill>
                  <a:srgbClr val="FFFF00"/>
                </a:solidFill>
              </a:rPr>
              <a:t> The Device</a:t>
            </a:r>
            <a:endParaRPr lang="en-IN" sz="3200" dirty="0">
              <a:solidFill>
                <a:srgbClr val="FFFF00"/>
              </a:solidFill>
            </a:endParaRPr>
          </a:p>
        </p:txBody>
      </p:sp>
      <p:pic>
        <p:nvPicPr>
          <p:cNvPr id="20" name="Picture 19" descr="G:\Hry logo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21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4945733"/>
            <a:ext cx="3528392" cy="748026"/>
          </a:xfrm>
          <a:prstGeom prst="rect">
            <a:avLst/>
          </a:prstGeom>
        </p:spPr>
      </p:pic>
      <p:pic>
        <p:nvPicPr>
          <p:cNvPr id="23" name="Picture 3" descr="C:\Users\admin\Pictures\NRHMLOGO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089748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850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:\Hry logo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9265"/>
            <a:ext cx="1152128" cy="1005736"/>
          </a:xfrm>
          <a:prstGeom prst="rect">
            <a:avLst/>
          </a:prstGeom>
          <a:noFill/>
        </p:spPr>
      </p:pic>
      <p:pic>
        <p:nvPicPr>
          <p:cNvPr id="14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58511"/>
            <a:ext cx="1296144" cy="90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4883669"/>
            <a:ext cx="3240360" cy="810089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483768" y="193204"/>
            <a:ext cx="4176464" cy="4572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b="1" dirty="0"/>
          </a:p>
        </p:txBody>
      </p:sp>
      <p:pic>
        <p:nvPicPr>
          <p:cNvPr id="22" name="Picture 6" descr="C:\Users\Utsav.Sharma\Desktop\vaccinecarrier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6" y="2292255"/>
            <a:ext cx="2355291" cy="207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Utsav.Sharma\Desktop\il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687" y="337221"/>
            <a:ext cx="2926811" cy="235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entagon 23"/>
          <p:cNvSpPr/>
          <p:nvPr/>
        </p:nvSpPr>
        <p:spPr>
          <a:xfrm flipH="1">
            <a:off x="4932041" y="625252"/>
            <a:ext cx="1080117" cy="432048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Deep Freezer</a:t>
            </a:r>
            <a:endParaRPr lang="en-I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Pentagon 24"/>
          <p:cNvSpPr/>
          <p:nvPr/>
        </p:nvSpPr>
        <p:spPr>
          <a:xfrm>
            <a:off x="3275856" y="2641476"/>
            <a:ext cx="1368152" cy="288032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Box Type</a:t>
            </a:r>
            <a:endParaRPr lang="en-I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5148064" y="1273325"/>
            <a:ext cx="1008112" cy="216024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ILR Type</a:t>
            </a:r>
            <a:endParaRPr lang="en-I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Content Placeholder 3"/>
          <p:cNvSpPr txBox="1">
            <a:spLocks/>
          </p:cNvSpPr>
          <p:nvPr/>
        </p:nvSpPr>
        <p:spPr>
          <a:xfrm>
            <a:off x="6397717" y="2785493"/>
            <a:ext cx="2782795" cy="1944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50000"/>
              </a:lnSpc>
              <a:spcAft>
                <a:spcPts val="1200"/>
              </a:spcAft>
              <a:buFont typeface="Arial"/>
              <a:buChar char="•"/>
            </a:pPr>
            <a:endParaRPr lang="en-US" sz="1100" b="1" dirty="0" smtClean="0"/>
          </a:p>
          <a:p>
            <a:pPr marL="171450" indent="-171450">
              <a:lnSpc>
                <a:spcPct val="5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1100" b="1" dirty="0" smtClean="0"/>
              <a:t>Walk in Cooler</a:t>
            </a:r>
          </a:p>
          <a:p>
            <a:pPr marL="171450" indent="-171450">
              <a:lnSpc>
                <a:spcPct val="5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1100" b="1" dirty="0" smtClean="0"/>
              <a:t>Walk in Freezer</a:t>
            </a:r>
          </a:p>
          <a:p>
            <a:pPr marL="171450" indent="-171450">
              <a:lnSpc>
                <a:spcPct val="5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1100" b="1" dirty="0" smtClean="0"/>
              <a:t>Ice Lined Refrigerator</a:t>
            </a:r>
          </a:p>
          <a:p>
            <a:pPr marL="171450" indent="-171450">
              <a:lnSpc>
                <a:spcPct val="5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1100" b="1" dirty="0" smtClean="0"/>
              <a:t>Deep Freezer</a:t>
            </a:r>
          </a:p>
          <a:p>
            <a:pPr marL="171450" indent="-171450">
              <a:lnSpc>
                <a:spcPct val="5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1100" b="1" dirty="0" smtClean="0"/>
              <a:t>Cold Boxes</a:t>
            </a:r>
          </a:p>
          <a:p>
            <a:pPr marL="171450" indent="-171450">
              <a:lnSpc>
                <a:spcPct val="5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1100" b="1" dirty="0" smtClean="0"/>
              <a:t>Vaccine carriers</a:t>
            </a:r>
            <a:endParaRPr lang="en-US" sz="1100" b="1" dirty="0"/>
          </a:p>
        </p:txBody>
      </p:sp>
      <p:pic>
        <p:nvPicPr>
          <p:cNvPr id="15" name="Picture 14" descr="C:\Users\Lenovo\Desktop\NRHM Panipat 27-29.1.13\pics panipat\DSC004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2248" y="553244"/>
            <a:ext cx="2483768" cy="1872208"/>
          </a:xfrm>
          <a:prstGeom prst="rect">
            <a:avLst/>
          </a:prstGeom>
          <a:noFill/>
        </p:spPr>
      </p:pic>
      <p:pic>
        <p:nvPicPr>
          <p:cNvPr id="16" name="Picture 3" descr="C:\Users\admin\Pictures\NRHMLOGO.gi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573090" y="4905879"/>
            <a:ext cx="1391398" cy="72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-36512" y="-22820"/>
            <a:ext cx="9115560" cy="584776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200" dirty="0">
                <a:solidFill>
                  <a:srgbClr val="FFFF00"/>
                </a:solidFill>
              </a:rPr>
              <a:t>Temperature Data Logger: </a:t>
            </a:r>
            <a:r>
              <a:rPr lang="en-IN" sz="3200" dirty="0" smtClean="0">
                <a:solidFill>
                  <a:srgbClr val="FFFF00"/>
                </a:solidFill>
              </a:rPr>
              <a:t> Where it can be used</a:t>
            </a:r>
            <a:endParaRPr lang="en-IN" sz="32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080" y="2353444"/>
            <a:ext cx="2699792" cy="2311648"/>
          </a:xfrm>
          <a:prstGeom prst="rect">
            <a:avLst/>
          </a:prstGeom>
        </p:spPr>
      </p:pic>
      <p:sp>
        <p:nvSpPr>
          <p:cNvPr id="18" name="Pentagon 17"/>
          <p:cNvSpPr/>
          <p:nvPr/>
        </p:nvSpPr>
        <p:spPr>
          <a:xfrm rot="2569426">
            <a:off x="-52413" y="1724275"/>
            <a:ext cx="1512168" cy="216024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WIC</a:t>
            </a:r>
            <a:endParaRPr lang="en-I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731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:\Hry logo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3725"/>
            <a:ext cx="971600" cy="841276"/>
          </a:xfrm>
          <a:prstGeom prst="rect">
            <a:avLst/>
          </a:prstGeom>
          <a:noFill/>
        </p:spPr>
      </p:pic>
      <p:pic>
        <p:nvPicPr>
          <p:cNvPr id="14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01716"/>
            <a:ext cx="129614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4873725"/>
            <a:ext cx="3528392" cy="820034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483768" y="193204"/>
            <a:ext cx="4176464" cy="4572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b="1" dirty="0"/>
          </a:p>
        </p:txBody>
      </p:sp>
      <p:pic>
        <p:nvPicPr>
          <p:cNvPr id="16" name="Picture 15" descr="C:\Users\Utsav.Sharma\Desktop\vi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81236"/>
            <a:ext cx="1944216" cy="162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prem.singh\AppData\Local\Microsoft\Windows\Temporary Internet Files\Content.Outlook\43BBLBK8\WP_000299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93404"/>
            <a:ext cx="468052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841276"/>
            <a:ext cx="4248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2400" dirty="0"/>
              <a:t>Sensor </a:t>
            </a:r>
            <a:r>
              <a:rPr lang="en-US" sz="2400" dirty="0" smtClean="0"/>
              <a:t>are placed </a:t>
            </a:r>
            <a:r>
              <a:rPr lang="en-US" sz="2400" dirty="0"/>
              <a:t>with vaccine and attached to a vaccine </a:t>
            </a:r>
            <a:r>
              <a:rPr lang="en-US" sz="2400" dirty="0" smtClean="0"/>
              <a:t>vial</a:t>
            </a:r>
          </a:p>
          <a:p>
            <a:pPr marL="171450" indent="-171450">
              <a:buFont typeface="Arial"/>
              <a:buChar char="•"/>
            </a:pPr>
            <a:endParaRPr lang="en-US" sz="2400" dirty="0"/>
          </a:p>
          <a:p>
            <a:pPr marL="171450" indent="-171450">
              <a:buFont typeface="Arial"/>
              <a:buChar char="•"/>
            </a:pPr>
            <a:endParaRPr lang="en-US" sz="2400" dirty="0"/>
          </a:p>
          <a:p>
            <a:pPr marL="171450" indent="-171450">
              <a:buFont typeface="Arial"/>
              <a:buChar char="•"/>
            </a:pPr>
            <a:r>
              <a:rPr lang="en-US" sz="2400" dirty="0"/>
              <a:t>Wire of sensor is very thin and can enter the equipment without </a:t>
            </a:r>
            <a:r>
              <a:rPr lang="en-US" sz="2400" dirty="0" smtClean="0"/>
              <a:t>effecting </a:t>
            </a:r>
            <a:r>
              <a:rPr lang="en-US" sz="2400" dirty="0"/>
              <a:t>closing and opening of </a:t>
            </a:r>
            <a:r>
              <a:rPr lang="en-US" sz="2400" dirty="0" smtClean="0"/>
              <a:t>door</a:t>
            </a:r>
            <a:endParaRPr lang="en-US" sz="2400" dirty="0"/>
          </a:p>
        </p:txBody>
      </p:sp>
      <p:sp>
        <p:nvSpPr>
          <p:cNvPr id="19" name="Pentagon 18"/>
          <p:cNvSpPr/>
          <p:nvPr/>
        </p:nvSpPr>
        <p:spPr>
          <a:xfrm flipH="1">
            <a:off x="5940151" y="913284"/>
            <a:ext cx="2880321" cy="720080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IN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temperature sensor is attached to vial itself for accurate measurements</a:t>
            </a:r>
          </a:p>
        </p:txBody>
      </p:sp>
      <p:pic>
        <p:nvPicPr>
          <p:cNvPr id="12" name="Picture 3" descr="C:\Users\admin\Pictures\NRHMLOGO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668344" y="4949721"/>
            <a:ext cx="1296144" cy="68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-22820"/>
            <a:ext cx="9036496" cy="523220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800" dirty="0">
                <a:solidFill>
                  <a:srgbClr val="FFFF00"/>
                </a:solidFill>
              </a:rPr>
              <a:t>Temperature Data Logger: </a:t>
            </a:r>
            <a:r>
              <a:rPr lang="en-IN" sz="2800" dirty="0" smtClean="0">
                <a:solidFill>
                  <a:srgbClr val="FFFF00"/>
                </a:solidFill>
              </a:rPr>
              <a:t> How it cn be used</a:t>
            </a:r>
            <a:endParaRPr lang="en-IN" sz="2800" dirty="0">
              <a:solidFill>
                <a:srgbClr val="FFFF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92280" y="3361556"/>
            <a:ext cx="576064" cy="5760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020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483768" y="193204"/>
            <a:ext cx="4176464" cy="4572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b="1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8" y="409228"/>
            <a:ext cx="4860032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697261"/>
            <a:ext cx="396044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-22820"/>
            <a:ext cx="9036496" cy="553998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000" dirty="0">
                <a:solidFill>
                  <a:srgbClr val="FFFF00"/>
                </a:solidFill>
              </a:rPr>
              <a:t>Temperature Data Logger: </a:t>
            </a:r>
            <a:r>
              <a:rPr lang="en-IN" sz="3000" dirty="0" smtClean="0">
                <a:solidFill>
                  <a:srgbClr val="FFFF00"/>
                </a:solidFill>
              </a:rPr>
              <a:t> In ILR &amp; DF</a:t>
            </a:r>
            <a:endParaRPr lang="en-IN" sz="3000" dirty="0">
              <a:solidFill>
                <a:srgbClr val="FFFF00"/>
              </a:solidFill>
            </a:endParaRPr>
          </a:p>
        </p:txBody>
      </p:sp>
      <p:pic>
        <p:nvPicPr>
          <p:cNvPr id="10" name="Picture 9" descr="G:\Hry logo.bm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16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4945733"/>
            <a:ext cx="3528392" cy="748026"/>
          </a:xfrm>
          <a:prstGeom prst="rect">
            <a:avLst/>
          </a:prstGeom>
        </p:spPr>
      </p:pic>
      <p:pic>
        <p:nvPicPr>
          <p:cNvPr id="19" name="Picture 3" descr="C:\Users\admin\Pictures\NRHMLOGO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089748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691680" y="1777381"/>
            <a:ext cx="1296144" cy="129614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092280" y="2641476"/>
            <a:ext cx="1512168" cy="158417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12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483768" y="193204"/>
            <a:ext cx="4176464" cy="4572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b="1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6097" y="697260"/>
            <a:ext cx="3526056" cy="18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6097" y="2641476"/>
            <a:ext cx="352822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337" y="1921396"/>
            <a:ext cx="492075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481237"/>
            <a:ext cx="3240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2</a:t>
            </a:r>
            <a:r>
              <a:rPr lang="en-US" sz="2000" dirty="0"/>
              <a:t>-3 sensors inside the WIC &amp; WIF </a:t>
            </a:r>
            <a:r>
              <a:rPr lang="en-US" sz="2000" dirty="0" smtClean="0"/>
              <a:t> are placed to </a:t>
            </a:r>
            <a:r>
              <a:rPr lang="en-US" sz="2000" dirty="0"/>
              <a:t>measure temperature of different </a:t>
            </a:r>
            <a:r>
              <a:rPr lang="en-US" sz="2000" dirty="0" smtClean="0"/>
              <a:t>corners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-41984"/>
            <a:ext cx="8964488" cy="523220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800" dirty="0">
                <a:solidFill>
                  <a:srgbClr val="FFFF00"/>
                </a:solidFill>
              </a:rPr>
              <a:t>Temperature Data Logger: </a:t>
            </a:r>
            <a:r>
              <a:rPr lang="en-IN" sz="2800" dirty="0" smtClean="0">
                <a:solidFill>
                  <a:srgbClr val="FFFF00"/>
                </a:solidFill>
              </a:rPr>
              <a:t> In WIC &amp; WIF</a:t>
            </a:r>
            <a:endParaRPr lang="en-IN" sz="2800" dirty="0">
              <a:solidFill>
                <a:srgbClr val="FFFF00"/>
              </a:solidFill>
            </a:endParaRPr>
          </a:p>
        </p:txBody>
      </p:sp>
      <p:pic>
        <p:nvPicPr>
          <p:cNvPr id="19" name="Picture 18" descr="G:\Hry logo.bmp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22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888" y="4945733"/>
            <a:ext cx="3024336" cy="748026"/>
          </a:xfrm>
          <a:prstGeom prst="rect">
            <a:avLst/>
          </a:prstGeom>
        </p:spPr>
      </p:pic>
      <p:pic>
        <p:nvPicPr>
          <p:cNvPr id="24" name="Picture 3" descr="C:\Users\admin\Pictures\NRHMLOGO.gi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089748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475656" y="2497460"/>
            <a:ext cx="1296144" cy="129614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164288" y="2497461"/>
            <a:ext cx="1296144" cy="129614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516216" y="697261"/>
            <a:ext cx="1296144" cy="129614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0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481236"/>
            <a:ext cx="864096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Universal Immunization Programme </a:t>
            </a:r>
            <a:r>
              <a:rPr lang="en-US" sz="2000" dirty="0"/>
              <a:t>(</a:t>
            </a:r>
            <a:r>
              <a:rPr lang="en-US" sz="2000" dirty="0" smtClean="0"/>
              <a:t>UIP) was launched in 1985 and has completed 2.5 decades of successful implementation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Each Year, &gt;12 </a:t>
            </a:r>
            <a:r>
              <a:rPr lang="en-US" sz="2000" dirty="0" err="1" smtClean="0"/>
              <a:t>crore</a:t>
            </a:r>
            <a:r>
              <a:rPr lang="en-US" sz="2000" dirty="0" smtClean="0"/>
              <a:t> children and 4 </a:t>
            </a:r>
            <a:r>
              <a:rPr lang="en-US" sz="2000" dirty="0" err="1" smtClean="0"/>
              <a:t>crore</a:t>
            </a:r>
            <a:r>
              <a:rPr lang="en-US" sz="2000" dirty="0" smtClean="0"/>
              <a:t> pregnant mothers in India are targeted for vaccination with various antigens including 20 lakh children in Haryana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As per CES-2009, 71.6 % children in Haryana &amp; 61% children Nationally are fully immunized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India has introduced </a:t>
            </a:r>
            <a:r>
              <a:rPr lang="en-US" sz="2000" dirty="0"/>
              <a:t>P</a:t>
            </a:r>
            <a:r>
              <a:rPr lang="en-US" sz="2000" dirty="0" smtClean="0"/>
              <a:t>entavalent vaccine in 8 states including Haryana and many other potential vaccines are currently available. 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0" y="-22820"/>
            <a:ext cx="9036496" cy="523220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Background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0" name="Picture 9" descr="G:\Hry logo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12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4945733"/>
            <a:ext cx="3240360" cy="748026"/>
          </a:xfrm>
          <a:prstGeom prst="rect">
            <a:avLst/>
          </a:prstGeom>
        </p:spPr>
      </p:pic>
      <p:pic>
        <p:nvPicPr>
          <p:cNvPr id="16" name="Picture 3" descr="C:\Users\admin\Pictures\NRHMLOGO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089748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96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5004048" y="481236"/>
            <a:ext cx="4032448" cy="19442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Rounded Rectangle 20"/>
          <p:cNvSpPr/>
          <p:nvPr/>
        </p:nvSpPr>
        <p:spPr>
          <a:xfrm>
            <a:off x="5004048" y="2605472"/>
            <a:ext cx="4032448" cy="20522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Rectangle 21"/>
          <p:cNvSpPr/>
          <p:nvPr/>
        </p:nvSpPr>
        <p:spPr>
          <a:xfrm>
            <a:off x="6228184" y="481236"/>
            <a:ext cx="1997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600" b="1" dirty="0" smtClean="0">
                <a:solidFill>
                  <a:schemeClr val="bg1"/>
                </a:solidFill>
              </a:rPr>
              <a:t>SENSOR MODULE</a:t>
            </a:r>
            <a:endParaRPr lang="en-IN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76056" y="697260"/>
            <a:ext cx="388843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dirty="0" smtClean="0">
                <a:solidFill>
                  <a:srgbClr val="FFFFFF"/>
                </a:solidFill>
              </a:rPr>
              <a:t>The temperature sensing module constantly monitors the temperature of the CC equipment. When the temperature goes beyond recommended range, the SMS module is activated.</a:t>
            </a:r>
            <a:endParaRPr lang="en-IN" dirty="0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72202" y="2641476"/>
            <a:ext cx="1630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solidFill>
                  <a:schemeClr val="bg1"/>
                </a:solidFill>
              </a:rPr>
              <a:t>SMS</a:t>
            </a:r>
            <a:r>
              <a:rPr lang="en-IN" sz="1600" b="1" dirty="0" smtClean="0">
                <a:solidFill>
                  <a:schemeClr val="bg1"/>
                </a:solidFill>
              </a:rPr>
              <a:t> MODULE</a:t>
            </a:r>
            <a:endParaRPr lang="en-IN" sz="16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76058" y="3169339"/>
            <a:ext cx="389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dirty="0" smtClean="0">
                <a:solidFill>
                  <a:srgbClr val="FFFFFF"/>
                </a:solidFill>
              </a:rPr>
              <a:t>The SMS module sends out an SMS to a pre-fed mobile number about the temperature status of the CC Equipmenty</a:t>
            </a:r>
            <a:endParaRPr lang="en-IN" dirty="0">
              <a:solidFill>
                <a:srgbClr val="FFFFFF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76" y="625252"/>
            <a:ext cx="496517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-22820"/>
            <a:ext cx="9144000" cy="553998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000" dirty="0">
                <a:solidFill>
                  <a:srgbClr val="FFFF00"/>
                </a:solidFill>
              </a:rPr>
              <a:t>Temperature Data Logger: </a:t>
            </a:r>
            <a:r>
              <a:rPr lang="en-IN" sz="3000" dirty="0" smtClean="0">
                <a:solidFill>
                  <a:srgbClr val="FFFF00"/>
                </a:solidFill>
              </a:rPr>
              <a:t> How the system works</a:t>
            </a:r>
            <a:endParaRPr lang="en-IN" sz="3000" dirty="0">
              <a:solidFill>
                <a:srgbClr val="FFFF00"/>
              </a:solidFill>
            </a:endParaRPr>
          </a:p>
        </p:txBody>
      </p:sp>
      <p:pic>
        <p:nvPicPr>
          <p:cNvPr id="17" name="Picture 16" descr="G:\Hry logo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18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4945733"/>
            <a:ext cx="3240360" cy="748026"/>
          </a:xfrm>
          <a:prstGeom prst="rect">
            <a:avLst/>
          </a:prstGeom>
        </p:spPr>
      </p:pic>
      <p:pic>
        <p:nvPicPr>
          <p:cNvPr id="26" name="Picture 3" descr="C:\Users\admin\Pictures\NRHMLOGO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121872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22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:\Hry logo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3725"/>
            <a:ext cx="971600" cy="841276"/>
          </a:xfrm>
          <a:prstGeom prst="rect">
            <a:avLst/>
          </a:prstGeom>
          <a:noFill/>
        </p:spPr>
      </p:pic>
      <p:pic>
        <p:nvPicPr>
          <p:cNvPr id="10" name="Picture 3" descr="C:\Users\admin\Pictures\NRHM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945733"/>
            <a:ext cx="1440160" cy="75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801716"/>
            <a:ext cx="136815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16" y="4989795"/>
            <a:ext cx="4032448" cy="74802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483768" y="193204"/>
            <a:ext cx="4176464" cy="4572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55258"/>
            <a:ext cx="8964488" cy="569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sz="2400" b="1" dirty="0">
              <a:solidFill>
                <a:srgbClr val="256C8F"/>
              </a:solidFill>
              <a:latin typeface="Century Gothic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-22820"/>
            <a:ext cx="9036496" cy="584776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200" dirty="0">
                <a:solidFill>
                  <a:srgbClr val="FFFF00"/>
                </a:solidFill>
              </a:rPr>
              <a:t>The </a:t>
            </a:r>
            <a:r>
              <a:rPr lang="en-IN" sz="3200" dirty="0" smtClean="0">
                <a:solidFill>
                  <a:srgbClr val="FFFF00"/>
                </a:solidFill>
              </a:rPr>
              <a:t>Temprature logger Pilot : Haryana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04" y="625252"/>
            <a:ext cx="8784976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IN" sz="2200" dirty="0" smtClean="0"/>
              <a:t>Haryana initiated the pilot project </a:t>
            </a:r>
            <a:r>
              <a:rPr lang="en-IN" sz="2200" dirty="0" smtClean="0">
                <a:solidFill>
                  <a:srgbClr val="FF0000"/>
                </a:solidFill>
              </a:rPr>
              <a:t>throughout the compete Cold Chain system </a:t>
            </a:r>
            <a:r>
              <a:rPr lang="en-IN" sz="2200" dirty="0" smtClean="0"/>
              <a:t>i.e. from </a:t>
            </a:r>
            <a:r>
              <a:rPr lang="en-IN" sz="2200" dirty="0"/>
              <a:t>State Vaccine Store upto last cold chain </a:t>
            </a:r>
            <a:r>
              <a:rPr lang="en-IN" sz="2200" dirty="0" smtClean="0"/>
              <a:t>point in </a:t>
            </a:r>
            <a:r>
              <a:rPr lang="en-IN" sz="2200" dirty="0" smtClean="0">
                <a:solidFill>
                  <a:srgbClr val="FF0000"/>
                </a:solidFill>
              </a:rPr>
              <a:t>Kurukshetra</a:t>
            </a:r>
            <a:r>
              <a:rPr lang="en-IN" sz="2200" dirty="0" smtClean="0"/>
              <a:t> district </a:t>
            </a:r>
          </a:p>
          <a:p>
            <a:pPr marL="285750" indent="-285750" algn="just">
              <a:buFont typeface="Arial"/>
              <a:buChar char="•"/>
            </a:pPr>
            <a:r>
              <a:rPr lang="en-IN" sz="2200" dirty="0" smtClean="0"/>
              <a:t>Supported by  PHFI/ITSU-GOI </a:t>
            </a:r>
          </a:p>
          <a:p>
            <a:pPr marL="285750" indent="-285750" algn="just">
              <a:buFont typeface="Arial"/>
              <a:buChar char="•"/>
            </a:pPr>
            <a:r>
              <a:rPr lang="en-IN" sz="2200" dirty="0" smtClean="0"/>
              <a:t>The Pilot was launched in April 2013. </a:t>
            </a:r>
          </a:p>
          <a:p>
            <a:pPr marL="285750" indent="-285750" algn="just">
              <a:buFont typeface="Arial"/>
              <a:buChar char="•"/>
            </a:pPr>
            <a:r>
              <a:rPr lang="en-IN" sz="2200" dirty="0" smtClean="0">
                <a:solidFill>
                  <a:srgbClr val="FF0000"/>
                </a:solidFill>
              </a:rPr>
              <a:t>31 Temperature </a:t>
            </a:r>
            <a:r>
              <a:rPr lang="en-IN" sz="2200" dirty="0">
                <a:solidFill>
                  <a:srgbClr val="FF0000"/>
                </a:solidFill>
              </a:rPr>
              <a:t>Loggers </a:t>
            </a:r>
            <a:r>
              <a:rPr lang="en-IN" sz="2200" dirty="0" smtClean="0">
                <a:solidFill>
                  <a:srgbClr val="FF0000"/>
                </a:solidFill>
              </a:rPr>
              <a:t>installed</a:t>
            </a:r>
            <a:r>
              <a:rPr lang="en-IN" sz="2200" dirty="0" smtClean="0"/>
              <a:t>, </a:t>
            </a:r>
          </a:p>
          <a:p>
            <a:pPr marL="742950" lvl="1" indent="-285750" algn="just">
              <a:buFont typeface="Arial"/>
              <a:buChar char="•"/>
            </a:pPr>
            <a:r>
              <a:rPr lang="en-IN" sz="2200" dirty="0" smtClean="0"/>
              <a:t>2 </a:t>
            </a:r>
            <a:r>
              <a:rPr lang="en-US" sz="2200" dirty="0" smtClean="0"/>
              <a:t>I</a:t>
            </a:r>
            <a:r>
              <a:rPr lang="en-IN" sz="2200" dirty="0" smtClean="0"/>
              <a:t>n State Vaccine Store </a:t>
            </a:r>
            <a:r>
              <a:rPr lang="en-IN" sz="2200" dirty="0"/>
              <a:t>at </a:t>
            </a:r>
            <a:r>
              <a:rPr lang="en-IN" sz="2200" dirty="0" smtClean="0"/>
              <a:t>Panchkula, </a:t>
            </a:r>
          </a:p>
          <a:p>
            <a:pPr marL="742950" lvl="1" indent="-285750" algn="just">
              <a:buFont typeface="Arial"/>
              <a:buChar char="•"/>
            </a:pPr>
            <a:r>
              <a:rPr lang="en-IN" sz="2200" dirty="0" smtClean="0"/>
              <a:t>4 at regional vaccine store KKR </a:t>
            </a:r>
            <a:endParaRPr lang="en-IN" sz="2200" dirty="0"/>
          </a:p>
          <a:p>
            <a:pPr marL="742950" lvl="1" indent="-285750" algn="just">
              <a:buFont typeface="Arial"/>
              <a:buChar char="•"/>
            </a:pPr>
            <a:r>
              <a:rPr lang="en-IN" sz="2200" dirty="0" smtClean="0"/>
              <a:t>25 </a:t>
            </a:r>
            <a:r>
              <a:rPr lang="en-IN" sz="2200" dirty="0"/>
              <a:t>in </a:t>
            </a:r>
            <a:r>
              <a:rPr lang="en-IN" sz="2200" dirty="0" smtClean="0"/>
              <a:t>PHC/ CHC cold chain points of KKR dist. </a:t>
            </a:r>
          </a:p>
          <a:p>
            <a:pPr marL="285750" indent="-285750" algn="just">
              <a:buFont typeface="Arial"/>
              <a:buChar char="•"/>
            </a:pPr>
            <a:r>
              <a:rPr lang="en-IN" sz="2200" dirty="0" smtClean="0"/>
              <a:t>Initial </a:t>
            </a:r>
            <a:r>
              <a:rPr lang="en-IN" sz="2200" dirty="0"/>
              <a:t>troubleshooting and stabilization of devices </a:t>
            </a:r>
            <a:r>
              <a:rPr lang="en-IN" sz="2200" dirty="0" smtClean="0"/>
              <a:t>going on.</a:t>
            </a:r>
          </a:p>
          <a:p>
            <a:pPr marL="285750" indent="-285750" algn="just">
              <a:buFont typeface="Arial"/>
              <a:buChar char="•"/>
            </a:pPr>
            <a:r>
              <a:rPr lang="en-IN" sz="2200" dirty="0"/>
              <a:t>Contingency and Response </a:t>
            </a:r>
            <a:r>
              <a:rPr lang="en-IN" sz="2200" dirty="0" smtClean="0"/>
              <a:t>Plan </a:t>
            </a:r>
            <a:r>
              <a:rPr lang="en-IN" sz="2200" dirty="0"/>
              <a:t>developed for responding to </a:t>
            </a:r>
            <a:r>
              <a:rPr lang="en-IN" sz="2200" dirty="0" smtClean="0"/>
              <a:t>temperature </a:t>
            </a:r>
            <a:r>
              <a:rPr lang="en-IN" sz="2200" dirty="0"/>
              <a:t>f</a:t>
            </a:r>
            <a:r>
              <a:rPr lang="en-IN" sz="2200" dirty="0" smtClean="0"/>
              <a:t>ailures</a:t>
            </a:r>
            <a:endParaRPr lang="en-IN" sz="2200" dirty="0"/>
          </a:p>
        </p:txBody>
      </p:sp>
    </p:spTree>
    <p:extLst>
      <p:ext uri="{BB962C8B-B14F-4D97-AF65-F5344CB8AC3E}">
        <p14:creationId xmlns:p14="http://schemas.microsoft.com/office/powerpoint/2010/main" val="3360420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7583" y="697262"/>
            <a:ext cx="6288629" cy="403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0" y="-22820"/>
            <a:ext cx="9036496" cy="584776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200" dirty="0">
                <a:solidFill>
                  <a:srgbClr val="FFFF00"/>
                </a:solidFill>
              </a:rPr>
              <a:t>The </a:t>
            </a:r>
            <a:r>
              <a:rPr lang="en-IN" sz="3200" dirty="0" smtClean="0">
                <a:solidFill>
                  <a:srgbClr val="FFFF00"/>
                </a:solidFill>
              </a:rPr>
              <a:t>Temprature Logger Pilot : Haryana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8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335" y="697260"/>
            <a:ext cx="266263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2051720" y="1921396"/>
            <a:ext cx="4248472" cy="1368152"/>
          </a:xfrm>
          <a:prstGeom prst="line">
            <a:avLst/>
          </a:prstGeom>
          <a:ln w="63500"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7504" y="697260"/>
            <a:ext cx="1152128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State Vaccine store</a:t>
            </a:r>
            <a:endParaRPr lang="en-US" sz="14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259632" y="985292"/>
            <a:ext cx="792088" cy="216024"/>
          </a:xfrm>
          <a:prstGeom prst="line">
            <a:avLst/>
          </a:prstGeom>
          <a:ln w="63500"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G:\Hry logo.bm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21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4945733"/>
            <a:ext cx="3528392" cy="748026"/>
          </a:xfrm>
          <a:prstGeom prst="rect">
            <a:avLst/>
          </a:prstGeom>
        </p:spPr>
      </p:pic>
      <p:pic>
        <p:nvPicPr>
          <p:cNvPr id="23" name="Picture 3" descr="C:\Users\admin\Pictures\NRHMLOGO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089748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84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483768" y="193204"/>
            <a:ext cx="4176464" cy="4572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55258"/>
            <a:ext cx="8964488" cy="569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sz="2400" b="1" dirty="0">
              <a:solidFill>
                <a:srgbClr val="256C8F"/>
              </a:solidFill>
              <a:latin typeface="Century Gothic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-22820"/>
            <a:ext cx="9036496" cy="584776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3200" dirty="0">
                <a:solidFill>
                  <a:srgbClr val="FFFF00"/>
                </a:solidFill>
              </a:rPr>
              <a:t>The </a:t>
            </a:r>
            <a:r>
              <a:rPr lang="en-IN" sz="3200" dirty="0" smtClean="0">
                <a:solidFill>
                  <a:srgbClr val="FFFF00"/>
                </a:solidFill>
              </a:rPr>
              <a:t>Temprature logger Pilot : Haryana Contd..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3528" y="769268"/>
            <a:ext cx="8064896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IN" sz="2500" dirty="0"/>
              <a:t>State Level orientation on response plan competed </a:t>
            </a:r>
            <a:endParaRPr lang="en-IN" sz="2500" dirty="0" smtClean="0"/>
          </a:p>
          <a:p>
            <a:pPr marL="342900" indent="-342900" algn="just">
              <a:buFont typeface="Arial"/>
              <a:buChar char="•"/>
            </a:pPr>
            <a:r>
              <a:rPr lang="en-IN" sz="2500" dirty="0"/>
              <a:t>C</a:t>
            </a:r>
            <a:r>
              <a:rPr lang="en-IN" sz="2500" dirty="0" smtClean="0"/>
              <a:t>onducted </a:t>
            </a:r>
            <a:r>
              <a:rPr lang="en-IN" sz="2500" dirty="0"/>
              <a:t>an inspection drill exercise for all machines initially reporting faulty temperature</a:t>
            </a:r>
          </a:p>
          <a:p>
            <a:pPr marL="342900" indent="-342900" algn="just">
              <a:buFont typeface="Arial"/>
              <a:buChar char="•"/>
            </a:pPr>
            <a:r>
              <a:rPr lang="en-IN" sz="2500" dirty="0" smtClean="0"/>
              <a:t>Caliberation issues resolves and troubleshooting done</a:t>
            </a:r>
          </a:p>
          <a:p>
            <a:pPr marL="342900" indent="-342900" algn="just">
              <a:buFont typeface="Arial"/>
              <a:buChar char="•"/>
            </a:pPr>
            <a:r>
              <a:rPr lang="en-IN" sz="2500" smtClean="0"/>
              <a:t>Identified </a:t>
            </a:r>
            <a:r>
              <a:rPr lang="en-IN" sz="2500"/>
              <a:t>nodal person for each cold chain point </a:t>
            </a:r>
            <a:endParaRPr lang="en-IN" sz="2500" dirty="0" smtClean="0"/>
          </a:p>
          <a:p>
            <a:pPr marL="342900" indent="-342900" algn="just">
              <a:buFont typeface="Arial"/>
              <a:buChar char="•"/>
            </a:pPr>
            <a:r>
              <a:rPr lang="en-IN" sz="2500" dirty="0"/>
              <a:t>Nodal </a:t>
            </a:r>
            <a:r>
              <a:rPr lang="en-IN" sz="2500" dirty="0" smtClean="0"/>
              <a:t>person</a:t>
            </a:r>
            <a:r>
              <a:rPr lang="en-IN" sz="2500" dirty="0"/>
              <a:t> </a:t>
            </a:r>
            <a:r>
              <a:rPr lang="en-IN" sz="2500" dirty="0" smtClean="0"/>
              <a:t>will </a:t>
            </a:r>
            <a:r>
              <a:rPr lang="en-IN" sz="2500" dirty="0"/>
              <a:t>receive an SMS alert whenever there is a temperature </a:t>
            </a:r>
            <a:r>
              <a:rPr lang="en-IN" sz="2500" dirty="0" smtClean="0"/>
              <a:t>violation</a:t>
            </a:r>
          </a:p>
          <a:p>
            <a:pPr marL="342900" indent="-342900" algn="just">
              <a:buFont typeface="Arial"/>
              <a:buChar char="•"/>
            </a:pPr>
            <a:r>
              <a:rPr lang="en-IN" sz="2500" dirty="0"/>
              <a:t>District level orientation scheduled in July 2013</a:t>
            </a:r>
            <a:r>
              <a:rPr lang="en-IN" sz="2500" dirty="0" smtClean="0"/>
              <a:t>.</a:t>
            </a:r>
            <a:endParaRPr lang="en-IN" sz="2500" dirty="0"/>
          </a:p>
        </p:txBody>
      </p:sp>
      <p:pic>
        <p:nvPicPr>
          <p:cNvPr id="10" name="Picture 9" descr="G:\Hry logo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15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4945733"/>
            <a:ext cx="3528392" cy="748026"/>
          </a:xfrm>
          <a:prstGeom prst="rect">
            <a:avLst/>
          </a:prstGeom>
        </p:spPr>
      </p:pic>
      <p:pic>
        <p:nvPicPr>
          <p:cNvPr id="17" name="Picture 3" descr="C:\Users\admin\Pictures\NRHMLOGO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089748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10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483768" y="193204"/>
            <a:ext cx="4176464" cy="4572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b="1" dirty="0"/>
          </a:p>
        </p:txBody>
      </p:sp>
      <p:pic>
        <p:nvPicPr>
          <p:cNvPr id="15" name="Picture 14"/>
          <p:cNvPicPr/>
          <p:nvPr/>
        </p:nvPicPr>
        <p:blipFill rotWithShape="1">
          <a:blip r:embed="rId2" cstate="print"/>
          <a:srcRect l="2222" t="8980" r="4452" b="5892"/>
          <a:stretch/>
        </p:blipFill>
        <p:spPr bwMode="auto">
          <a:xfrm>
            <a:off x="4248472" y="625252"/>
            <a:ext cx="4716016" cy="40324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-22820"/>
            <a:ext cx="9144000" cy="584776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200" dirty="0">
                <a:solidFill>
                  <a:srgbClr val="FFFF00"/>
                </a:solidFill>
              </a:rPr>
              <a:t>Temperature Data Logger: </a:t>
            </a:r>
            <a:r>
              <a:rPr lang="en-IN" sz="3200" dirty="0" smtClean="0">
                <a:solidFill>
                  <a:srgbClr val="FFFF00"/>
                </a:solidFill>
              </a:rPr>
              <a:t> Monitoring Portal</a:t>
            </a:r>
            <a:endParaRPr lang="en-IN" sz="32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496" y="625253"/>
            <a:ext cx="41764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IN" dirty="0" smtClean="0">
                <a:solidFill>
                  <a:srgbClr val="0D0D0D"/>
                </a:solidFill>
              </a:rPr>
              <a:t>Temperature Loggers installed  are mapped on a </a:t>
            </a:r>
            <a:r>
              <a:rPr lang="en-IN" dirty="0" smtClean="0">
                <a:solidFill>
                  <a:srgbClr val="FF0000"/>
                </a:solidFill>
              </a:rPr>
              <a:t>central monitoring portal </a:t>
            </a:r>
          </a:p>
          <a:p>
            <a:pPr marL="285750" indent="-285750" algn="just">
              <a:buFont typeface="Arial"/>
              <a:buChar char="•"/>
            </a:pPr>
            <a:r>
              <a:rPr lang="en-IN" dirty="0" smtClean="0">
                <a:solidFill>
                  <a:srgbClr val="0D0D0D"/>
                </a:solidFill>
              </a:rPr>
              <a:t>Monitoring Portal have details about the logger device like </a:t>
            </a:r>
          </a:p>
          <a:p>
            <a:pPr marL="742950" lvl="1" indent="-285750" algn="just">
              <a:buFont typeface="Arial"/>
              <a:buChar char="•"/>
            </a:pPr>
            <a:r>
              <a:rPr lang="en-IN" dirty="0" smtClean="0">
                <a:solidFill>
                  <a:srgbClr val="FF0000"/>
                </a:solidFill>
              </a:rPr>
              <a:t>GPS Location, </a:t>
            </a:r>
          </a:p>
          <a:p>
            <a:pPr marL="742950" lvl="1" indent="-285750" algn="just">
              <a:buFont typeface="Arial"/>
              <a:buChar char="•"/>
            </a:pPr>
            <a:r>
              <a:rPr lang="en-IN" dirty="0" smtClean="0">
                <a:solidFill>
                  <a:srgbClr val="FF0000"/>
                </a:solidFill>
              </a:rPr>
              <a:t>Centre In charge, </a:t>
            </a:r>
          </a:p>
          <a:p>
            <a:pPr marL="742950" lvl="1" indent="-285750" algn="just">
              <a:buFont typeface="Arial"/>
              <a:buChar char="•"/>
            </a:pPr>
            <a:r>
              <a:rPr lang="en-IN" dirty="0" smtClean="0">
                <a:solidFill>
                  <a:srgbClr val="FF0000"/>
                </a:solidFill>
              </a:rPr>
              <a:t>Contact Details, </a:t>
            </a:r>
          </a:p>
          <a:p>
            <a:pPr marL="742950" lvl="1" indent="-285750" algn="just">
              <a:buFont typeface="Arial"/>
              <a:buChar char="•"/>
            </a:pPr>
            <a:r>
              <a:rPr lang="en-IN" dirty="0" smtClean="0">
                <a:solidFill>
                  <a:srgbClr val="FF0000"/>
                </a:solidFill>
              </a:rPr>
              <a:t>History of carrier temperature data, </a:t>
            </a:r>
          </a:p>
          <a:p>
            <a:pPr marL="742950" lvl="1" indent="-285750" algn="just">
              <a:buFont typeface="Arial"/>
              <a:buChar char="•"/>
            </a:pPr>
            <a:r>
              <a:rPr lang="en-IN" dirty="0" smtClean="0">
                <a:solidFill>
                  <a:srgbClr val="FF0000"/>
                </a:solidFill>
              </a:rPr>
              <a:t>graphical representation </a:t>
            </a:r>
            <a:r>
              <a:rPr lang="en-IN" dirty="0" smtClean="0">
                <a:solidFill>
                  <a:srgbClr val="0D0D0D"/>
                </a:solidFill>
              </a:rPr>
              <a:t>etc..</a:t>
            </a:r>
            <a:endParaRPr lang="en-IN" dirty="0">
              <a:solidFill>
                <a:srgbClr val="0D0D0D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en-IN" dirty="0" smtClean="0">
                <a:solidFill>
                  <a:srgbClr val="0D0D0D"/>
                </a:solidFill>
              </a:rPr>
              <a:t>Centre In Charges are given access to the portal so that they can monitor the carrier temperature.</a:t>
            </a:r>
          </a:p>
          <a:p>
            <a:pPr marL="285750" indent="-285750" algn="just">
              <a:buFont typeface="Arial"/>
              <a:buChar char="•"/>
            </a:pPr>
            <a:endParaRPr lang="en-IN" dirty="0">
              <a:solidFill>
                <a:srgbClr val="0D0D0D"/>
              </a:solidFill>
            </a:endParaRPr>
          </a:p>
        </p:txBody>
      </p:sp>
      <p:pic>
        <p:nvPicPr>
          <p:cNvPr id="10" name="Picture 9" descr="G:\Hry logo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16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4945733"/>
            <a:ext cx="3528392" cy="748026"/>
          </a:xfrm>
          <a:prstGeom prst="rect">
            <a:avLst/>
          </a:prstGeom>
        </p:spPr>
      </p:pic>
      <p:pic>
        <p:nvPicPr>
          <p:cNvPr id="20" name="Picture 3" descr="C:\Users\admin\Pictures\NRHMLOGO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089748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70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483768" y="193204"/>
            <a:ext cx="4176464" cy="4572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55258"/>
            <a:ext cx="8964488" cy="569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sz="2400" b="1" dirty="0">
              <a:solidFill>
                <a:srgbClr val="256C8F"/>
              </a:solidFill>
              <a:latin typeface="Century Gothic" pitchFamily="34" charset="0"/>
            </a:endParaRPr>
          </a:p>
        </p:txBody>
      </p:sp>
      <p:sp>
        <p:nvSpPr>
          <p:cNvPr id="18" name="Curved Down Arrow 17"/>
          <p:cNvSpPr/>
          <p:nvPr/>
        </p:nvSpPr>
        <p:spPr>
          <a:xfrm rot="16200000">
            <a:off x="3599892" y="3037520"/>
            <a:ext cx="864096" cy="216024"/>
          </a:xfrm>
          <a:prstGeom prst="curved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9" name="Curved Down Arrow 18"/>
          <p:cNvSpPr/>
          <p:nvPr/>
        </p:nvSpPr>
        <p:spPr>
          <a:xfrm rot="16200000">
            <a:off x="3498543" y="1914734"/>
            <a:ext cx="1066796" cy="216024"/>
          </a:xfrm>
          <a:prstGeom prst="curved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805932" y="7915275"/>
            <a:ext cx="141414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958332" y="8067675"/>
            <a:ext cx="141414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110730" y="8220075"/>
            <a:ext cx="141414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263132" y="8372475"/>
            <a:ext cx="141414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415532" y="8524875"/>
            <a:ext cx="141414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515862" y="6940550"/>
            <a:ext cx="112077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820662" y="7245350"/>
            <a:ext cx="112077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973062" y="7397750"/>
            <a:ext cx="112077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8125462" y="7550150"/>
            <a:ext cx="112077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8277862" y="7702550"/>
            <a:ext cx="112077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8430262" y="7854950"/>
            <a:ext cx="112077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7048502" y="8191500"/>
            <a:ext cx="141414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" name="Picture 3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4" y="483398"/>
            <a:ext cx="4464495" cy="4172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Picture 4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21" y="481236"/>
            <a:ext cx="4389859" cy="41764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0" y="-22820"/>
            <a:ext cx="9036496" cy="523220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800" dirty="0">
                <a:solidFill>
                  <a:srgbClr val="FFFF00"/>
                </a:solidFill>
              </a:rPr>
              <a:t>Temperature Data Logger: </a:t>
            </a:r>
            <a:r>
              <a:rPr lang="en-IN" sz="2800" dirty="0" smtClean="0">
                <a:solidFill>
                  <a:srgbClr val="FFFF00"/>
                </a:solidFill>
              </a:rPr>
              <a:t> Monitoring Portal</a:t>
            </a:r>
            <a:endParaRPr lang="en-IN" sz="2800" dirty="0">
              <a:solidFill>
                <a:srgbClr val="FFFF00"/>
              </a:solidFill>
            </a:endParaRPr>
          </a:p>
        </p:txBody>
      </p:sp>
      <p:pic>
        <p:nvPicPr>
          <p:cNvPr id="37" name="Picture 36" descr="G:\Hry logo.bm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42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4945733"/>
            <a:ext cx="3528392" cy="748026"/>
          </a:xfrm>
          <a:prstGeom prst="rect">
            <a:avLst/>
          </a:prstGeom>
        </p:spPr>
      </p:pic>
      <p:pic>
        <p:nvPicPr>
          <p:cNvPr id="45" name="Picture 3" descr="C:\Users\admin\Pictures\NRHMLOGO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089748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483768" y="193204"/>
            <a:ext cx="4176464" cy="4572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2819"/>
            <a:ext cx="9144000" cy="569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sz="2400" dirty="0"/>
          </a:p>
        </p:txBody>
      </p:sp>
      <p:pic>
        <p:nvPicPr>
          <p:cNvPr id="10" name="Picture 9"/>
          <p:cNvPicPr/>
          <p:nvPr/>
        </p:nvPicPr>
        <p:blipFill rotWithShape="1">
          <a:blip r:embed="rId2" cstate="print"/>
          <a:srcRect l="2020" t="20038" r="3444" b="8047"/>
          <a:stretch/>
        </p:blipFill>
        <p:spPr bwMode="auto">
          <a:xfrm>
            <a:off x="0" y="553244"/>
            <a:ext cx="9036496" cy="43924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-22820"/>
            <a:ext cx="9036496" cy="523220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800" dirty="0">
                <a:solidFill>
                  <a:srgbClr val="FFFF00"/>
                </a:solidFill>
              </a:rPr>
              <a:t>Temperature Data Logger: </a:t>
            </a:r>
            <a:r>
              <a:rPr lang="en-IN" sz="2800" dirty="0" smtClean="0">
                <a:solidFill>
                  <a:srgbClr val="FFFF00"/>
                </a:solidFill>
              </a:rPr>
              <a:t> Monitoring Portal</a:t>
            </a:r>
            <a:endParaRPr lang="en-IN" sz="2800" dirty="0">
              <a:solidFill>
                <a:srgbClr val="FFFF00"/>
              </a:solidFill>
            </a:endParaRPr>
          </a:p>
        </p:txBody>
      </p:sp>
      <p:pic>
        <p:nvPicPr>
          <p:cNvPr id="15" name="Picture 14" descr="G:\Hry logo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17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4945733"/>
            <a:ext cx="3528392" cy="748026"/>
          </a:xfrm>
          <a:prstGeom prst="rect">
            <a:avLst/>
          </a:prstGeom>
        </p:spPr>
      </p:pic>
      <p:pic>
        <p:nvPicPr>
          <p:cNvPr id="19" name="Picture 3" descr="C:\Users\admin\Pictures\NRHMLOGO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089748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eft Arrow 11"/>
          <p:cNvSpPr/>
          <p:nvPr/>
        </p:nvSpPr>
        <p:spPr>
          <a:xfrm>
            <a:off x="6444208" y="1273325"/>
            <a:ext cx="1224136" cy="2160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6660232" y="3865612"/>
            <a:ext cx="1224136" cy="2160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45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483768" y="193204"/>
            <a:ext cx="4176464" cy="4572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55258"/>
            <a:ext cx="8964488" cy="569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sz="2400" b="1" dirty="0">
              <a:solidFill>
                <a:srgbClr val="256C8F"/>
              </a:solidFill>
              <a:latin typeface="Century Gothic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0024"/>
            <a:ext cx="9036496" cy="523220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800" dirty="0" smtClean="0">
                <a:solidFill>
                  <a:srgbClr val="FFFF00"/>
                </a:solidFill>
              </a:rPr>
              <a:t>Monitoring &amp; Feedback Mechanism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13284"/>
            <a:ext cx="7416824" cy="3672408"/>
          </a:xfrm>
          <a:prstGeom prst="rect">
            <a:avLst/>
          </a:prstGeom>
        </p:spPr>
      </p:pic>
      <p:sp>
        <p:nvSpPr>
          <p:cNvPr id="18" name="Curved Down Arrow 17"/>
          <p:cNvSpPr/>
          <p:nvPr/>
        </p:nvSpPr>
        <p:spPr>
          <a:xfrm rot="16200000">
            <a:off x="3527883" y="3109528"/>
            <a:ext cx="720080" cy="216025"/>
          </a:xfrm>
          <a:prstGeom prst="curved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9" name="Curved Down Arrow 18"/>
          <p:cNvSpPr/>
          <p:nvPr/>
        </p:nvSpPr>
        <p:spPr>
          <a:xfrm rot="16200000">
            <a:off x="3570551" y="2058750"/>
            <a:ext cx="706756" cy="144016"/>
          </a:xfrm>
          <a:prstGeom prst="curved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555778" y="3721596"/>
            <a:ext cx="141414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1275092" y="3566780"/>
            <a:ext cx="1224915" cy="3708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IN" sz="1400" b="1">
                <a:effectLst/>
                <a:latin typeface="Calibri"/>
                <a:ea typeface="Calibri"/>
                <a:cs typeface="Times New Roman"/>
              </a:rPr>
              <a:t>Intervention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2555776" y="2137420"/>
            <a:ext cx="1296144" cy="68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1331640" y="1928376"/>
            <a:ext cx="1224915" cy="35306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IN" sz="1400" b="1" dirty="0">
                <a:effectLst/>
                <a:latin typeface="Calibri"/>
                <a:ea typeface="Calibri"/>
                <a:cs typeface="Times New Roman"/>
              </a:rPr>
              <a:t>Monitoring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5" name="Picture 24" descr="G:\Hry logo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26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4945733"/>
            <a:ext cx="3528392" cy="748026"/>
          </a:xfrm>
          <a:prstGeom prst="rect">
            <a:avLst/>
          </a:prstGeom>
        </p:spPr>
      </p:pic>
      <p:pic>
        <p:nvPicPr>
          <p:cNvPr id="28" name="Picture 3" descr="C:\Users\admin\Pictures\NRHMLOGO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089748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279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483768" y="193204"/>
            <a:ext cx="4176464" cy="4572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2819"/>
            <a:ext cx="9144000" cy="569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-22820"/>
            <a:ext cx="9036496" cy="523220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800" dirty="0" smtClean="0">
                <a:solidFill>
                  <a:srgbClr val="FFFF00"/>
                </a:solidFill>
              </a:rPr>
              <a:t>Response Plan in event of Temp Failure</a:t>
            </a:r>
            <a:endParaRPr lang="en-IN" sz="2800" dirty="0">
              <a:solidFill>
                <a:srgbClr val="FFFF00"/>
              </a:solidFill>
            </a:endParaRPr>
          </a:p>
        </p:txBody>
      </p:sp>
      <p:pic>
        <p:nvPicPr>
          <p:cNvPr id="15" name="Picture 14" descr="G:\Hry logo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17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4945733"/>
            <a:ext cx="3528392" cy="748026"/>
          </a:xfrm>
          <a:prstGeom prst="rect">
            <a:avLst/>
          </a:prstGeom>
        </p:spPr>
      </p:pic>
      <p:pic>
        <p:nvPicPr>
          <p:cNvPr id="19" name="Picture 3" descr="C:\Users\admin\Pictures\NRHMLOGO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089748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All My Docs\Google Drive\My Zone\Immunization\Vaccine Logistics\Temprature data logger\Temprature logger _7_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5332"/>
            <a:ext cx="3796404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4099" name="Picture 3" descr="C:\All My Docs\Google Drive\My Zone\Immunization\Vaccine Logistics\Temprature data logger\above 8 degree plan_3_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24" y="1345331"/>
            <a:ext cx="3187764" cy="32403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683568" y="625252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Temp more than recommended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64088" y="481236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Temp less than recommended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115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483768" y="193204"/>
            <a:ext cx="4176464" cy="4572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2819"/>
            <a:ext cx="9144000" cy="569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-22820"/>
            <a:ext cx="9036496" cy="523220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800" dirty="0" smtClean="0">
                <a:solidFill>
                  <a:srgbClr val="FFFF00"/>
                </a:solidFill>
              </a:rPr>
              <a:t>SMS Alerts</a:t>
            </a:r>
            <a:endParaRPr lang="en-IN" sz="2800" dirty="0">
              <a:solidFill>
                <a:srgbClr val="FFFF0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148479"/>
              </p:ext>
            </p:extLst>
          </p:nvPr>
        </p:nvGraphicFramePr>
        <p:xfrm>
          <a:off x="251520" y="557565"/>
          <a:ext cx="8568952" cy="4396931"/>
        </p:xfrm>
        <a:graphic>
          <a:graphicData uri="http://schemas.openxmlformats.org/drawingml/2006/table">
            <a:tbl>
              <a:tblPr/>
              <a:tblGrid>
                <a:gridCol w="1203902"/>
                <a:gridCol w="1133085"/>
                <a:gridCol w="3272240"/>
                <a:gridCol w="2959725"/>
              </a:tblGrid>
              <a:tr h="32131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SMS Alert Protocol</a:t>
                      </a:r>
                      <a:endParaRPr lang="en-IN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482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Level</a:t>
                      </a:r>
                      <a:endParaRPr lang="en-IN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Equipment</a:t>
                      </a:r>
                      <a:endParaRPr lang="en-IN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Condition </a:t>
                      </a:r>
                      <a:endParaRPr lang="en-IN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Alert to be Sent to</a:t>
                      </a:r>
                      <a:endParaRPr lang="en-IN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457224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PHC/Other Sub District Cold Chain Points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/>
                          <a:ea typeface="Calibri"/>
                          <a:cs typeface="Times New Roman"/>
                        </a:rPr>
                        <a:t>ILR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 2 Degree  and below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 8 Degree  and above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Cold Chain Handler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MO In-charge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3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If no correction at local level for 12 hour (or </a:t>
                      </a:r>
                      <a:r>
                        <a:rPr lang="en-US" sz="1200" u="sng" dirty="0">
                          <a:latin typeface="Calibri"/>
                          <a:ea typeface="Calibri"/>
                          <a:cs typeface="Times New Roman"/>
                        </a:rPr>
                        <a:t>&gt;</a:t>
                      </a: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2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outlier </a:t>
                      </a: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readings in 24 hrs), alert for individual equipment will be sent to-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District Cold Chain Technician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Dist. CC Handler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DIO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24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District Cold Chain Points</a:t>
                      </a:r>
                      <a:endParaRPr lang="en-IN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/>
                          <a:ea typeface="Calibri"/>
                          <a:cs typeface="Times New Roman"/>
                        </a:rPr>
                        <a:t>ILR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2 Degree  and below</a:t>
                      </a:r>
                      <a:endParaRPr lang="en-IN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 8 Degree  and above</a:t>
                      </a:r>
                      <a:endParaRPr lang="en-IN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/>
                        <a:buAutoNum type="arabicPeriod"/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District Cold Chain Technician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/>
                        <a:buAutoNum type="arabicPeriod"/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Dist. CC Handler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/>
                        <a:buAutoNum type="arabicPeriod"/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DIO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11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/>
                          <a:ea typeface="Calibri"/>
                          <a:cs typeface="Times New Roman"/>
                        </a:rPr>
                        <a:t>DF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&gt; ( - 15) Degree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457224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Regional Cold Chain Point</a:t>
                      </a:r>
                      <a:endParaRPr lang="en-IN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WIC</a:t>
                      </a:r>
                      <a:endParaRPr lang="en-IN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2 Degree  and below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 8 Degree  and above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/>
                        <a:buAutoNum type="arabicPeriod"/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Reg. CC Handler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/>
                        <a:buAutoNum type="arabicPeriod"/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DIO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/>
                        <a:buAutoNum type="arabicPeriod"/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Dist. CC Technician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/>
                        <a:buAutoNum type="arabicPeriod"/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State CCO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/>
                        <a:buAutoNum type="arabicPeriod"/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State CC Tech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/>
                        <a:buAutoNum type="arabicPeriod"/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SIO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187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WIF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&gt; - 15 Degree 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457224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State Cold Chain Point</a:t>
                      </a:r>
                      <a:endParaRPr lang="en-IN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WIC</a:t>
                      </a:r>
                      <a:endParaRPr lang="en-IN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2 Degree  and below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 8 Degree  and above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/>
                        <a:buAutoNum type="arabicPeriod"/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State CCO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/>
                        <a:buAutoNum type="arabicPeriod"/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State CC Tech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/>
                        <a:buAutoNum type="arabicPeriod"/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SIO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1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WIF</a:t>
                      </a:r>
                      <a:endParaRPr lang="en-IN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&gt; - 15 Degree </a:t>
                      </a: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312" marR="3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14" descr="G:\Hry logo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17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4945733"/>
            <a:ext cx="3528392" cy="748026"/>
          </a:xfrm>
          <a:prstGeom prst="rect">
            <a:avLst/>
          </a:prstGeom>
        </p:spPr>
      </p:pic>
      <p:pic>
        <p:nvPicPr>
          <p:cNvPr id="19" name="Picture 3" descr="C:\Users\admin\Pictures\NRHMLOGO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089748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394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81237"/>
            <a:ext cx="896448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Under national immunization </a:t>
            </a:r>
            <a:r>
              <a:rPr lang="en-US" sz="2000" dirty="0" err="1" smtClean="0"/>
              <a:t>programme</a:t>
            </a:r>
            <a:r>
              <a:rPr lang="en-US" sz="2000" dirty="0" smtClean="0"/>
              <a:t> BCG, DPT, Hepatitis B, Polio, Measles and TT vaccines are universally provided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In addition, JE and Pentavalent vaccines are provided in limited geographical areas</a:t>
            </a:r>
            <a:endParaRPr lang="en-US" sz="2000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All vaccines under Immunization Programme are temperature sensitive ( both high and low) and need to be stored at +2 to + 8 </a:t>
            </a:r>
            <a:r>
              <a:rPr lang="en-US" sz="2000" dirty="0" err="1" smtClean="0">
                <a:solidFill>
                  <a:srgbClr val="FF0000"/>
                </a:solidFill>
              </a:rPr>
              <a:t>deg</a:t>
            </a:r>
            <a:r>
              <a:rPr lang="en-US" sz="2000" dirty="0" smtClean="0">
                <a:solidFill>
                  <a:srgbClr val="FF0000"/>
                </a:solidFill>
              </a:rPr>
              <a:t> C or -20 </a:t>
            </a:r>
            <a:r>
              <a:rPr lang="en-US" sz="2000" dirty="0" err="1" smtClean="0">
                <a:solidFill>
                  <a:srgbClr val="FF0000"/>
                </a:solidFill>
              </a:rPr>
              <a:t>deg</a:t>
            </a:r>
            <a:r>
              <a:rPr lang="en-US" sz="2000" dirty="0" smtClean="0">
                <a:solidFill>
                  <a:srgbClr val="FF0000"/>
                </a:solidFill>
              </a:rPr>
              <a:t> C depending upon type of vaccine and storage level</a:t>
            </a: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0" y="-22820"/>
            <a:ext cx="9036496" cy="523220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Background…2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0" name="Picture 9" descr="G:\Hry logo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12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4945733"/>
            <a:ext cx="3528392" cy="748026"/>
          </a:xfrm>
          <a:prstGeom prst="rect">
            <a:avLst/>
          </a:prstGeom>
        </p:spPr>
      </p:pic>
      <p:pic>
        <p:nvPicPr>
          <p:cNvPr id="16" name="Picture 3" descr="C:\Users\admin\Pictures\NRHMLOGO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089748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694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:\Hry logo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3725"/>
            <a:ext cx="971600" cy="841276"/>
          </a:xfrm>
          <a:prstGeom prst="rect">
            <a:avLst/>
          </a:prstGeom>
          <a:noFill/>
        </p:spPr>
      </p:pic>
      <p:pic>
        <p:nvPicPr>
          <p:cNvPr id="14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945732"/>
            <a:ext cx="1296144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4945733"/>
            <a:ext cx="4320480" cy="74802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483768" y="193204"/>
            <a:ext cx="4176464" cy="4572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55258"/>
            <a:ext cx="8964488" cy="569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sz="2400" b="1" dirty="0">
              <a:solidFill>
                <a:srgbClr val="256C8F"/>
              </a:solidFill>
              <a:latin typeface="Century Gothic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96" y="49188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</p:txBody>
      </p:sp>
      <p:sp>
        <p:nvSpPr>
          <p:cNvPr id="18" name="Curved Down Arrow 17"/>
          <p:cNvSpPr/>
          <p:nvPr/>
        </p:nvSpPr>
        <p:spPr>
          <a:xfrm rot="16200000">
            <a:off x="3599892" y="3037520"/>
            <a:ext cx="864096" cy="216024"/>
          </a:xfrm>
          <a:prstGeom prst="curved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9" name="Curved Down Arrow 18"/>
          <p:cNvSpPr/>
          <p:nvPr/>
        </p:nvSpPr>
        <p:spPr>
          <a:xfrm rot="16200000">
            <a:off x="3498543" y="1914734"/>
            <a:ext cx="1066796" cy="216024"/>
          </a:xfrm>
          <a:prstGeom prst="curved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22820"/>
            <a:ext cx="9036496" cy="523220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Conclusion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37" name="Picture 3" descr="C:\Users\admin\Pictures\NRHMLOGO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452320" y="4945732"/>
            <a:ext cx="1512168" cy="68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574725"/>
            <a:ext cx="8424936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IN" sz="2200" dirty="0" smtClean="0"/>
              <a:t>Temprature monitoring is very important to ensure delivery of safe vaccine to beneficiary</a:t>
            </a:r>
          </a:p>
          <a:p>
            <a:pPr marL="342900" indent="-342900">
              <a:buFont typeface="Arial"/>
              <a:buChar char="•"/>
            </a:pPr>
            <a:endParaRPr lang="en-IN" sz="2200" dirty="0" smtClean="0"/>
          </a:p>
          <a:p>
            <a:pPr marL="342900" indent="-342900">
              <a:buFont typeface="Arial"/>
              <a:buChar char="•"/>
            </a:pPr>
            <a:r>
              <a:rPr lang="en-IN" sz="2200" dirty="0" smtClean="0"/>
              <a:t>System </a:t>
            </a:r>
            <a:r>
              <a:rPr lang="en-IN" sz="2200" dirty="0"/>
              <a:t>has started recording the temperature for the cold chain equipment and transmitting in real time to the </a:t>
            </a:r>
            <a:r>
              <a:rPr lang="en-IN" sz="2200" dirty="0" smtClean="0"/>
              <a:t>website</a:t>
            </a:r>
            <a:endParaRPr lang="en-IN" sz="2200" dirty="0"/>
          </a:p>
          <a:p>
            <a:endParaRPr lang="en-IN" sz="2200" dirty="0" smtClean="0"/>
          </a:p>
          <a:p>
            <a:pPr marL="342900" indent="-342900">
              <a:buFont typeface="Arial"/>
              <a:buChar char="•"/>
            </a:pPr>
            <a:r>
              <a:rPr lang="en-IN" sz="2200" dirty="0" smtClean="0">
                <a:solidFill>
                  <a:srgbClr val="FF0000"/>
                </a:solidFill>
              </a:rPr>
              <a:t>It helped in sensitising the health staff for prompt action. </a:t>
            </a:r>
          </a:p>
          <a:p>
            <a:pPr marL="342900" indent="-342900">
              <a:buFont typeface="Arial"/>
              <a:buChar char="•"/>
            </a:pPr>
            <a:endParaRPr lang="en-IN" sz="2200" dirty="0" smtClean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IN" sz="2200" dirty="0" smtClean="0">
                <a:solidFill>
                  <a:srgbClr val="FF0000"/>
                </a:solidFill>
              </a:rPr>
              <a:t>Initial respon</a:t>
            </a:r>
            <a:r>
              <a:rPr lang="en-US" sz="2200" dirty="0" smtClean="0">
                <a:solidFill>
                  <a:srgbClr val="FF0000"/>
                </a:solidFill>
              </a:rPr>
              <a:t>s</a:t>
            </a:r>
            <a:r>
              <a:rPr lang="en-IN" sz="2200" dirty="0" smtClean="0">
                <a:solidFill>
                  <a:srgbClr val="FF0000"/>
                </a:solidFill>
              </a:rPr>
              <a:t>e has been very encouraging</a:t>
            </a:r>
          </a:p>
          <a:p>
            <a:pPr marL="342900" indent="-342900">
              <a:buFont typeface="Arial"/>
              <a:buChar char="•"/>
            </a:pPr>
            <a:endParaRPr lang="en-IN" sz="2200" dirty="0" smtClean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IN" sz="2200" dirty="0" smtClean="0">
                <a:solidFill>
                  <a:srgbClr val="FF0000"/>
                </a:solidFill>
              </a:rPr>
              <a:t>Scaling up appears to be very much feasible as well as utterly desirable. </a:t>
            </a:r>
            <a:endParaRPr lang="en-IN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546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483768" y="193204"/>
            <a:ext cx="4176464" cy="4572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55258"/>
            <a:ext cx="8964488" cy="569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sz="2400" b="1" dirty="0">
              <a:solidFill>
                <a:srgbClr val="256C8F"/>
              </a:solidFill>
              <a:latin typeface="Century Gothic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96" y="49188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</p:txBody>
      </p:sp>
      <p:sp>
        <p:nvSpPr>
          <p:cNvPr id="18" name="Curved Down Arrow 17"/>
          <p:cNvSpPr/>
          <p:nvPr/>
        </p:nvSpPr>
        <p:spPr>
          <a:xfrm rot="16200000">
            <a:off x="3599892" y="3037520"/>
            <a:ext cx="864096" cy="216024"/>
          </a:xfrm>
          <a:prstGeom prst="curved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9" name="Curved Down Arrow 18"/>
          <p:cNvSpPr/>
          <p:nvPr/>
        </p:nvSpPr>
        <p:spPr>
          <a:xfrm rot="16200000">
            <a:off x="3498543" y="1914734"/>
            <a:ext cx="1066796" cy="216024"/>
          </a:xfrm>
          <a:prstGeom prst="curved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22820"/>
            <a:ext cx="9036496" cy="523220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Way forward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67544" y="481236"/>
            <a:ext cx="8280920" cy="4493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endParaRPr lang="en-IN" sz="2200" dirty="0" smtClean="0"/>
          </a:p>
          <a:p>
            <a:pPr marL="342900" indent="-342900">
              <a:buFont typeface="Arial"/>
              <a:buChar char="•"/>
            </a:pPr>
            <a:r>
              <a:rPr lang="en-IN" sz="2200" dirty="0" smtClean="0"/>
              <a:t>This </a:t>
            </a:r>
            <a:r>
              <a:rPr lang="en-IN" sz="2200" dirty="0"/>
              <a:t>Pilot has been recently launched with installation of Temperature monitoring </a:t>
            </a:r>
            <a:r>
              <a:rPr lang="en-IN" sz="2200" dirty="0" smtClean="0"/>
              <a:t>devices</a:t>
            </a:r>
            <a:endParaRPr lang="en-IN" sz="22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IN" sz="2200" dirty="0" smtClean="0">
                <a:solidFill>
                  <a:srgbClr val="000000"/>
                </a:solidFill>
              </a:rPr>
              <a:t>A </a:t>
            </a:r>
            <a:r>
              <a:rPr lang="en-IN" sz="2200" dirty="0">
                <a:solidFill>
                  <a:srgbClr val="000000"/>
                </a:solidFill>
              </a:rPr>
              <a:t>full scale monitoring and response will start in July </a:t>
            </a:r>
            <a:r>
              <a:rPr lang="en-IN" sz="2200" dirty="0" smtClean="0">
                <a:solidFill>
                  <a:srgbClr val="000000"/>
                </a:solidFill>
              </a:rPr>
              <a:t>2013 </a:t>
            </a:r>
            <a:r>
              <a:rPr lang="en-IN" sz="2200" dirty="0">
                <a:solidFill>
                  <a:srgbClr val="000000"/>
                </a:solidFill>
              </a:rPr>
              <a:t>in pilot </a:t>
            </a:r>
            <a:r>
              <a:rPr lang="en-IN" sz="2200" dirty="0" smtClean="0">
                <a:solidFill>
                  <a:srgbClr val="000000"/>
                </a:solidFill>
              </a:rPr>
              <a:t>areas.</a:t>
            </a:r>
          </a:p>
          <a:p>
            <a:pPr marL="342900" indent="-342900">
              <a:buFont typeface="Arial"/>
              <a:buChar char="•"/>
            </a:pPr>
            <a:r>
              <a:rPr lang="en-IN" sz="2200" dirty="0" smtClean="0">
                <a:solidFill>
                  <a:srgbClr val="000000"/>
                </a:solidFill>
              </a:rPr>
              <a:t>Contingency </a:t>
            </a:r>
            <a:r>
              <a:rPr lang="en-IN" sz="2200" dirty="0">
                <a:solidFill>
                  <a:srgbClr val="000000"/>
                </a:solidFill>
              </a:rPr>
              <a:t>plan is to be implemented with mechanism of prompt </a:t>
            </a:r>
            <a:r>
              <a:rPr lang="en-IN" sz="2200" dirty="0" smtClean="0">
                <a:solidFill>
                  <a:srgbClr val="000000"/>
                </a:solidFill>
              </a:rPr>
              <a:t>response </a:t>
            </a:r>
            <a:r>
              <a:rPr lang="en-IN" sz="2200" dirty="0">
                <a:solidFill>
                  <a:srgbClr val="000000"/>
                </a:solidFill>
              </a:rPr>
              <a:t>to cold chain break down &amp; temperature </a:t>
            </a:r>
            <a:r>
              <a:rPr lang="en-IN" sz="2200" dirty="0" smtClean="0">
                <a:solidFill>
                  <a:srgbClr val="000000"/>
                </a:solidFill>
              </a:rPr>
              <a:t>failure</a:t>
            </a:r>
            <a:endParaRPr lang="en-IN" sz="22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IN" sz="2200" dirty="0" smtClean="0">
                <a:solidFill>
                  <a:srgbClr val="FF0000"/>
                </a:solidFill>
              </a:rPr>
              <a:t>Improved </a:t>
            </a:r>
            <a:r>
              <a:rPr lang="en-IN" sz="2200" dirty="0">
                <a:solidFill>
                  <a:srgbClr val="FF0000"/>
                </a:solidFill>
              </a:rPr>
              <a:t>system performance from the pilot is expected only after 6 -12 months with scope of scale up to other areas.</a:t>
            </a:r>
          </a:p>
          <a:p>
            <a:pPr marL="342900" indent="-342900">
              <a:buFont typeface="Arial"/>
              <a:buChar char="•"/>
            </a:pPr>
            <a:endParaRPr lang="en-IN" sz="2200" dirty="0" smtClean="0"/>
          </a:p>
          <a:p>
            <a:pPr marL="342900" indent="-342900">
              <a:buFont typeface="Arial"/>
              <a:buChar char="•"/>
            </a:pPr>
            <a:endParaRPr lang="en-IN" sz="2200" dirty="0" smtClean="0"/>
          </a:p>
          <a:p>
            <a:r>
              <a:rPr lang="en-IN" sz="2200" dirty="0" smtClean="0"/>
              <a:t> </a:t>
            </a:r>
            <a:endParaRPr lang="en-IN" sz="2200" dirty="0"/>
          </a:p>
        </p:txBody>
      </p:sp>
      <p:pic>
        <p:nvPicPr>
          <p:cNvPr id="40" name="Picture 39" descr="G:\Hry logo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41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4945733"/>
            <a:ext cx="3528392" cy="748026"/>
          </a:xfrm>
          <a:prstGeom prst="rect">
            <a:avLst/>
          </a:prstGeom>
        </p:spPr>
      </p:pic>
      <p:pic>
        <p:nvPicPr>
          <p:cNvPr id="43" name="Picture 3" descr="C:\Users\admin\Pictures\NRHMLOGO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089748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181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7" y="3793603"/>
            <a:ext cx="8885262" cy="19213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76264" y="2089220"/>
            <a:ext cx="45720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400" b="1" dirty="0">
                <a:ln w="11430"/>
                <a:solidFill>
                  <a:srgbClr val="61604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Thanks </a:t>
            </a:r>
          </a:p>
          <a:p>
            <a:pPr algn="ctr"/>
            <a:r>
              <a:rPr lang="en-US" sz="2800" b="1" dirty="0">
                <a:ln w="11430"/>
                <a:solidFill>
                  <a:srgbClr val="61604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Team Haryana</a:t>
            </a:r>
          </a:p>
        </p:txBody>
      </p:sp>
    </p:spTree>
    <p:extLst>
      <p:ext uri="{BB962C8B-B14F-4D97-AF65-F5344CB8AC3E}">
        <p14:creationId xmlns:p14="http://schemas.microsoft.com/office/powerpoint/2010/main" val="1273119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553246"/>
            <a:ext cx="849694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Cold </a:t>
            </a:r>
            <a:r>
              <a:rPr lang="en-US" sz="2000" dirty="0"/>
              <a:t>chain needs to be maintained from Manufacture up to Session </a:t>
            </a:r>
            <a:r>
              <a:rPr lang="en-US" sz="2000" dirty="0" smtClean="0"/>
              <a:t>site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 </a:t>
            </a:r>
            <a:r>
              <a:rPr lang="en-US" sz="2000" dirty="0"/>
              <a:t>Variety of </a:t>
            </a:r>
            <a:r>
              <a:rPr lang="en-US" sz="2000" dirty="0">
                <a:solidFill>
                  <a:srgbClr val="FF0000"/>
                </a:solidFill>
              </a:rPr>
              <a:t>active</a:t>
            </a:r>
            <a:r>
              <a:rPr lang="en-US" sz="2000" dirty="0"/>
              <a:t> (ILR, DF, WIC, WIF) and </a:t>
            </a:r>
            <a:r>
              <a:rPr lang="en-US" sz="2000" dirty="0">
                <a:solidFill>
                  <a:srgbClr val="FF0000"/>
                </a:solidFill>
              </a:rPr>
              <a:t>passive</a:t>
            </a:r>
            <a:r>
              <a:rPr lang="en-US" sz="2000" dirty="0"/>
              <a:t> cold chain </a:t>
            </a:r>
            <a:r>
              <a:rPr lang="en-US" sz="2000" dirty="0" smtClean="0"/>
              <a:t>equipment </a:t>
            </a:r>
            <a:r>
              <a:rPr lang="en-US" sz="2000" dirty="0"/>
              <a:t>(Cold boxes, Vaccine Carriers) have been provided in the system to store and maintain vaccines at recommended temperature </a:t>
            </a:r>
          </a:p>
          <a:p>
            <a:endParaRPr lang="en-US" sz="2000" dirty="0"/>
          </a:p>
          <a:p>
            <a:pPr marL="285750" lvl="1" indent="-285750">
              <a:buFont typeface="Arial"/>
              <a:buChar char="•"/>
            </a:pPr>
            <a:r>
              <a:rPr lang="en-US" sz="2000" dirty="0"/>
              <a:t>All vaccines vials are provided with VVM ( Vaccine vial monitor) for monitoring heat exposure to vaccines. </a:t>
            </a:r>
          </a:p>
          <a:p>
            <a:endParaRPr lang="en-IN" sz="2000" dirty="0" smtClean="0"/>
          </a:p>
          <a:p>
            <a:pPr marL="285750" indent="-285750">
              <a:buFont typeface="Arial"/>
              <a:buChar char="•"/>
            </a:pPr>
            <a:r>
              <a:rPr lang="en-IN" sz="2000" dirty="0" smtClean="0">
                <a:solidFill>
                  <a:srgbClr val="FF0000"/>
                </a:solidFill>
              </a:rPr>
              <a:t>Violation </a:t>
            </a:r>
            <a:r>
              <a:rPr lang="en-IN" sz="2000" dirty="0">
                <a:solidFill>
                  <a:srgbClr val="FF0000"/>
                </a:solidFill>
              </a:rPr>
              <a:t>of temperature range leads to 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IN" sz="2000" dirty="0">
                <a:solidFill>
                  <a:srgbClr val="FF0000"/>
                </a:solidFill>
              </a:rPr>
              <a:t>loss of potency of vaccine 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IN" sz="2000" dirty="0">
                <a:solidFill>
                  <a:srgbClr val="FF0000"/>
                </a:solidFill>
              </a:rPr>
              <a:t>P</a:t>
            </a:r>
            <a:r>
              <a:rPr lang="en-IN" sz="2000" dirty="0" smtClean="0">
                <a:solidFill>
                  <a:srgbClr val="FF0000"/>
                </a:solidFill>
              </a:rPr>
              <a:t>robability </a:t>
            </a:r>
            <a:r>
              <a:rPr lang="en-IN" sz="2000" dirty="0">
                <a:solidFill>
                  <a:srgbClr val="FF0000"/>
                </a:solidFill>
              </a:rPr>
              <a:t>of an Adverse </a:t>
            </a:r>
            <a:r>
              <a:rPr lang="en-IN" sz="2000" dirty="0" smtClean="0">
                <a:solidFill>
                  <a:srgbClr val="FF0000"/>
                </a:solidFill>
              </a:rPr>
              <a:t>Effect</a:t>
            </a:r>
            <a:endParaRPr lang="en-IN" sz="2100" dirty="0">
              <a:solidFill>
                <a:srgbClr val="FF0000"/>
              </a:solidFill>
            </a:endParaRPr>
          </a:p>
          <a:p>
            <a:r>
              <a:rPr lang="en-IN" sz="2100" b="1" i="1" dirty="0" smtClean="0"/>
              <a:t> </a:t>
            </a:r>
          </a:p>
          <a:p>
            <a:endParaRPr lang="en-IN" sz="2100" b="1" i="1" dirty="0"/>
          </a:p>
        </p:txBody>
      </p:sp>
      <p:sp>
        <p:nvSpPr>
          <p:cNvPr id="2" name="Rectangle 1"/>
          <p:cNvSpPr/>
          <p:nvPr/>
        </p:nvSpPr>
        <p:spPr>
          <a:xfrm>
            <a:off x="0" y="-22820"/>
            <a:ext cx="9036496" cy="523220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Background…3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8" name="Picture 7" descr="G:\Hry logo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11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4945733"/>
            <a:ext cx="3528392" cy="748026"/>
          </a:xfrm>
          <a:prstGeom prst="rect">
            <a:avLst/>
          </a:prstGeom>
        </p:spPr>
      </p:pic>
      <p:pic>
        <p:nvPicPr>
          <p:cNvPr id="15" name="Picture 3" descr="C:\Users\admin\Pictures\NRHMLOGO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089748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1921396"/>
            <a:ext cx="9144000" cy="1152128"/>
          </a:xfrm>
          <a:prstGeom prst="rect">
            <a:avLst/>
          </a:prstGeom>
          <a:solidFill>
            <a:srgbClr val="F5C2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chemeClr val="tx1"/>
                </a:solidFill>
              </a:rPr>
              <a:t>Cardinal principal of immunization: “Don</a:t>
            </a:r>
            <a:r>
              <a:rPr lang="fr-FR" sz="3600" b="1" i="1" dirty="0">
                <a:solidFill>
                  <a:schemeClr val="tx1"/>
                </a:solidFill>
              </a:rPr>
              <a:t>’</a:t>
            </a:r>
            <a:r>
              <a:rPr lang="en-US" sz="3600" b="1" i="1" dirty="0">
                <a:solidFill>
                  <a:schemeClr val="tx1"/>
                </a:solidFill>
              </a:rPr>
              <a:t>t Harm”</a:t>
            </a:r>
          </a:p>
        </p:txBody>
      </p:sp>
    </p:spTree>
    <p:extLst>
      <p:ext uri="{BB962C8B-B14F-4D97-AF65-F5344CB8AC3E}">
        <p14:creationId xmlns:p14="http://schemas.microsoft.com/office/powerpoint/2010/main" val="1707033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71243"/>
            <a:ext cx="89644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As per guidelines, temperature of each cold chain equipment should be recorded minimum twice a day including Sundays </a:t>
            </a:r>
            <a:r>
              <a:rPr lang="en-US" sz="2000" dirty="0">
                <a:solidFill>
                  <a:srgbClr val="FF0000"/>
                </a:solidFill>
              </a:rPr>
              <a:t>&amp; holidays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Cold </a:t>
            </a:r>
            <a:r>
              <a:rPr lang="en-US" sz="2000" dirty="0"/>
              <a:t>chain handlers </a:t>
            </a:r>
            <a:r>
              <a:rPr lang="en-US" sz="2000" dirty="0" smtClean="0"/>
              <a:t>need to record </a:t>
            </a:r>
            <a:r>
              <a:rPr lang="en-US" sz="2000" dirty="0"/>
              <a:t>temp., monitoring by MO, DIO, CMO</a:t>
            </a:r>
          </a:p>
          <a:p>
            <a:endParaRPr lang="en-US" sz="2000" dirty="0" smtClean="0"/>
          </a:p>
          <a:p>
            <a:r>
              <a:rPr lang="en-US" sz="2000" u="sng" dirty="0" smtClean="0"/>
              <a:t>Manual Recording 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In temperature Log books using thermometers </a:t>
            </a:r>
          </a:p>
          <a:p>
            <a:endParaRPr lang="en-US" sz="2000" dirty="0" smtClean="0"/>
          </a:p>
          <a:p>
            <a:r>
              <a:rPr lang="en-US" sz="2000" u="sng" dirty="0" smtClean="0"/>
              <a:t>Automated/Semi-Automated</a:t>
            </a:r>
            <a:endParaRPr lang="en-US" sz="2000" u="sng" dirty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WIC/WIF are provided with 7 or 30 day temperature graph recorder and hooter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Few WIC/WIF also equipped with wireless data loggers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285750" indent="-285750" algn="ctr">
              <a:buFont typeface="Arial"/>
              <a:buChar char="•"/>
            </a:pPr>
            <a:endParaRPr lang="en-US" sz="2000" dirty="0" smtClean="0"/>
          </a:p>
          <a:p>
            <a:pPr marL="285750" indent="-285750" algn="ctr">
              <a:buFont typeface="Arial"/>
              <a:buChar char="•"/>
            </a:pPr>
            <a:endParaRPr lang="en-US" sz="2000" dirty="0" smtClean="0"/>
          </a:p>
          <a:p>
            <a:pPr marL="285750" indent="-285750" algn="ctr">
              <a:buFont typeface="Arial"/>
              <a:buChar char="•"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9952300" y="42246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-22820"/>
            <a:ext cx="9036496" cy="523220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Temperature Recording: </a:t>
            </a:r>
            <a:r>
              <a:rPr lang="en-US" sz="2800" u="sng" dirty="0" smtClean="0">
                <a:solidFill>
                  <a:srgbClr val="FFFF00"/>
                </a:solidFill>
              </a:rPr>
              <a:t>Current Practices </a:t>
            </a:r>
            <a:endParaRPr lang="en-US" sz="2800" u="sng" dirty="0">
              <a:solidFill>
                <a:srgbClr val="FFFF00"/>
              </a:solidFill>
            </a:endParaRPr>
          </a:p>
        </p:txBody>
      </p:sp>
      <p:pic>
        <p:nvPicPr>
          <p:cNvPr id="20" name="Picture 19" descr="G:\Hry logo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21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4945733"/>
            <a:ext cx="3528392" cy="748026"/>
          </a:xfrm>
          <a:prstGeom prst="rect">
            <a:avLst/>
          </a:prstGeom>
        </p:spPr>
      </p:pic>
      <p:pic>
        <p:nvPicPr>
          <p:cNvPr id="23" name="Picture 3" descr="C:\Users\admin\Pictures\NRHMLOGO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089748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Lenovo\Desktop\NRHM Panipat 27-29.1.13\pics panipat\DSC00504.JPG"/>
          <p:cNvPicPr>
            <a:picLocks noChangeAspect="1" noChangeArrowheads="1"/>
          </p:cNvPicPr>
          <p:nvPr/>
        </p:nvPicPr>
        <p:blipFill rotWithShape="1">
          <a:blip r:embed="rId6" cstate="print"/>
          <a:srcRect t="10772" r="6410"/>
          <a:stretch/>
        </p:blipFill>
        <p:spPr bwMode="auto">
          <a:xfrm>
            <a:off x="250354" y="1224612"/>
            <a:ext cx="2567930" cy="2232248"/>
          </a:xfrm>
          <a:prstGeom prst="rect">
            <a:avLst/>
          </a:prstGeom>
          <a:noFill/>
        </p:spPr>
      </p:pic>
      <p:pic>
        <p:nvPicPr>
          <p:cNvPr id="24" name="Picture 23"/>
          <p:cNvPicPr/>
          <p:nvPr/>
        </p:nvPicPr>
        <p:blipFill rotWithShape="1">
          <a:blip r:embed="rId7" cstate="print"/>
          <a:srcRect l="17729" t="13593" r="10286" b="7377"/>
          <a:stretch/>
        </p:blipFill>
        <p:spPr bwMode="auto">
          <a:xfrm>
            <a:off x="3779912" y="1849388"/>
            <a:ext cx="136815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C:\Users\Lenovo\Desktop\NRHM Panipat 27-29.1.13\pics panipat\DSC005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697260"/>
            <a:ext cx="2376265" cy="2232248"/>
          </a:xfrm>
          <a:prstGeom prst="rect">
            <a:avLst/>
          </a:prstGeom>
          <a:noFill/>
        </p:spPr>
      </p:pic>
      <p:pic>
        <p:nvPicPr>
          <p:cNvPr id="26" name="Picture 25"/>
          <p:cNvPicPr/>
          <p:nvPr/>
        </p:nvPicPr>
        <p:blipFill rotWithShape="1">
          <a:blip r:embed="rId9" cstate="print"/>
          <a:srcRect l="11785" t="13593" r="7504" b="20288"/>
          <a:stretch/>
        </p:blipFill>
        <p:spPr bwMode="auto">
          <a:xfrm>
            <a:off x="3258108" y="2641476"/>
            <a:ext cx="244827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4208" y="3073524"/>
            <a:ext cx="2520280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99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720775"/>
            <a:ext cx="849694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u="sng" dirty="0" smtClean="0"/>
              <a:t>Manual Recording: </a:t>
            </a:r>
            <a:r>
              <a:rPr lang="en-US" sz="2100" b="1" u="sng" dirty="0" smtClean="0">
                <a:solidFill>
                  <a:srgbClr val="FF0000"/>
                </a:solidFill>
              </a:rPr>
              <a:t>Compliance issues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 smtClean="0"/>
              <a:t>Failure to record temperature twice daily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 smtClean="0"/>
              <a:t>Non-recording of temperature on Holidays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 smtClean="0"/>
              <a:t>Details of power failure rarely documented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/>
              <a:t>Differential interpretation of thermometer readings by cold chain handlers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/>
              <a:t>Not a real time data and historic records cannot be verified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 smtClean="0"/>
              <a:t>Inadequate </a:t>
            </a:r>
            <a:r>
              <a:rPr lang="en-US" sz="2100" dirty="0"/>
              <a:t>sensitization of health staff</a:t>
            </a:r>
          </a:p>
          <a:p>
            <a:r>
              <a:rPr lang="en-US" sz="2100" b="1" u="sng" dirty="0" smtClean="0"/>
              <a:t>Automated/Semi-Automated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 smtClean="0"/>
              <a:t>Larger setup required/high investment </a:t>
            </a:r>
            <a:r>
              <a:rPr lang="en-US" sz="2100" dirty="0" smtClean="0">
                <a:solidFill>
                  <a:srgbClr val="FF0000"/>
                </a:solidFill>
              </a:rPr>
              <a:t>cost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 smtClean="0">
                <a:solidFill>
                  <a:srgbClr val="FF0000"/>
                </a:solidFill>
              </a:rPr>
              <a:t>Dependent</a:t>
            </a:r>
            <a:r>
              <a:rPr lang="en-US" sz="2100" dirty="0" smtClean="0"/>
              <a:t> of electricity supply and/or internet availability 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 smtClean="0"/>
              <a:t>Non-availability of usable </a:t>
            </a:r>
            <a:r>
              <a:rPr lang="en-US" sz="2100" dirty="0" smtClean="0">
                <a:solidFill>
                  <a:srgbClr val="FF0000"/>
                </a:solidFill>
              </a:rPr>
              <a:t>parts</a:t>
            </a:r>
            <a:r>
              <a:rPr lang="en-US" sz="2100" dirty="0" smtClean="0"/>
              <a:t> ( ink of graph recorder)</a:t>
            </a:r>
          </a:p>
          <a:p>
            <a:endParaRPr lang="en-IN" sz="2100" dirty="0"/>
          </a:p>
          <a:p>
            <a:endParaRPr lang="en-IN" sz="2100" b="1" i="1" dirty="0"/>
          </a:p>
        </p:txBody>
      </p:sp>
      <p:sp>
        <p:nvSpPr>
          <p:cNvPr id="2" name="Rectangle 1"/>
          <p:cNvSpPr/>
          <p:nvPr/>
        </p:nvSpPr>
        <p:spPr>
          <a:xfrm>
            <a:off x="0" y="-22820"/>
            <a:ext cx="9036496" cy="523220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IN" sz="2800" dirty="0" smtClean="0">
                <a:solidFill>
                  <a:srgbClr val="FFFF00"/>
                </a:solidFill>
              </a:rPr>
              <a:t>Limitation of Current Temperature Monitoring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8" name="Picture 7" descr="G:\Hry logo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11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4945733"/>
            <a:ext cx="3528392" cy="748026"/>
          </a:xfrm>
          <a:prstGeom prst="rect">
            <a:avLst/>
          </a:prstGeom>
        </p:spPr>
      </p:pic>
      <p:pic>
        <p:nvPicPr>
          <p:cNvPr id="15" name="Picture 3" descr="C:\Users\admin\Pictures\NRHMLOGO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089748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561356"/>
            <a:ext cx="9144000" cy="1728192"/>
          </a:xfrm>
          <a:prstGeom prst="rect">
            <a:avLst/>
          </a:prstGeom>
          <a:solidFill>
            <a:srgbClr val="F5C2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solidFill>
                  <a:srgbClr val="000000"/>
                </a:solidFill>
              </a:rPr>
              <a:t>ALL temperature monitoring is currently localized with No dynamic system to monitor cold chain </a:t>
            </a:r>
            <a:r>
              <a:rPr lang="en-IN" sz="2800" b="1" dirty="0" smtClean="0">
                <a:solidFill>
                  <a:srgbClr val="000000"/>
                </a:solidFill>
              </a:rPr>
              <a:t>performance</a:t>
            </a:r>
            <a:endParaRPr lang="en-IN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83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:\Hry logo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12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4945733"/>
            <a:ext cx="3528392" cy="748026"/>
          </a:xfrm>
          <a:prstGeom prst="rect">
            <a:avLst/>
          </a:prstGeom>
        </p:spPr>
      </p:pic>
      <p:pic>
        <p:nvPicPr>
          <p:cNvPr id="18" name="Picture 3" descr="C:\Users\admin\Pictures\NRHMLOGO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089748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1633365"/>
            <a:ext cx="9036496" cy="1200329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Cold Chain Maintenance: 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Studies and Field Visits Observations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86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22820"/>
            <a:ext cx="8964488" cy="584776"/>
          </a:xfrm>
          <a:prstGeom prst="rect">
            <a:avLst/>
          </a:prstGeom>
          <a:solidFill>
            <a:srgbClr val="3366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Unicef: Cold chain </a:t>
            </a:r>
            <a:r>
              <a:rPr lang="en-US" sz="3200" dirty="0" smtClean="0">
                <a:solidFill>
                  <a:srgbClr val="FFFF00"/>
                </a:solidFill>
              </a:rPr>
              <a:t>evaluation</a:t>
            </a:r>
            <a:r>
              <a:rPr lang="en-US" sz="2800" dirty="0" smtClean="0">
                <a:solidFill>
                  <a:srgbClr val="FFFF00"/>
                </a:solidFill>
              </a:rPr>
              <a:t> report 2008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8" name="Picture 7" descr="G:\Hry logo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12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4945733"/>
            <a:ext cx="3528392" cy="748026"/>
          </a:xfrm>
          <a:prstGeom prst="rect">
            <a:avLst/>
          </a:prstGeom>
        </p:spPr>
      </p:pic>
      <p:pic>
        <p:nvPicPr>
          <p:cNvPr id="17" name="Picture 3" descr="C:\Users\admin\Pictures\NRHMLOGO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089748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7652" t="28798" r="10718" b="21315"/>
          <a:stretch/>
        </p:blipFill>
        <p:spPr>
          <a:xfrm>
            <a:off x="3" y="553245"/>
            <a:ext cx="9036495" cy="41764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001516"/>
            <a:ext cx="9036496" cy="64807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355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1453197"/>
              </p:ext>
            </p:extLst>
          </p:nvPr>
        </p:nvGraphicFramePr>
        <p:xfrm>
          <a:off x="107504" y="625252"/>
          <a:ext cx="903649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Rectangle 14"/>
          <p:cNvSpPr/>
          <p:nvPr/>
        </p:nvSpPr>
        <p:spPr>
          <a:xfrm>
            <a:off x="0" y="-22820"/>
            <a:ext cx="8964488" cy="523220"/>
          </a:xfrm>
          <a:prstGeom prst="rect">
            <a:avLst/>
          </a:prstGeom>
          <a:solidFill>
            <a:srgbClr val="3366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Observations of  RAPID Visit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8" name="Picture 7" descr="G:\Hry logo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945732"/>
            <a:ext cx="899592" cy="769268"/>
          </a:xfrm>
          <a:prstGeom prst="rect">
            <a:avLst/>
          </a:prstGeom>
          <a:noFill/>
        </p:spPr>
      </p:pic>
      <p:pic>
        <p:nvPicPr>
          <p:cNvPr id="12" name="Picture 2" descr="C:\Users\Dr. Bhrigu Kapuria\Desktop\TEMP\visiting card\documents\ITSU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7740"/>
            <a:ext cx="122413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4945733"/>
            <a:ext cx="3528392" cy="748026"/>
          </a:xfrm>
          <a:prstGeom prst="rect">
            <a:avLst/>
          </a:prstGeom>
        </p:spPr>
      </p:pic>
      <p:pic>
        <p:nvPicPr>
          <p:cNvPr id="17" name="Picture 3" descr="C:\Users\admin\Pictures\NRHMLOGO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7740352" y="5089748"/>
            <a:ext cx="1224136" cy="5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67544" y="2137420"/>
            <a:ext cx="3024336" cy="64807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≈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220072" y="4009628"/>
            <a:ext cx="2592288" cy="50405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≈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619672" y="4009628"/>
            <a:ext cx="2376264" cy="50405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≈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331640" y="1057300"/>
            <a:ext cx="2520280" cy="86409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≈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71600" y="3289548"/>
            <a:ext cx="2376264" cy="50405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87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Essential">
    <a:dk1>
      <a:srgbClr val="000000"/>
    </a:dk1>
    <a:lt1>
      <a:srgbClr val="FFFFFF"/>
    </a:lt1>
    <a:dk2>
      <a:srgbClr val="D1282E"/>
    </a:dk2>
    <a:lt2>
      <a:srgbClr val="C8C8B1"/>
    </a:lt2>
    <a:accent1>
      <a:srgbClr val="7A7A7A"/>
    </a:accent1>
    <a:accent2>
      <a:srgbClr val="F5C201"/>
    </a:accent2>
    <a:accent3>
      <a:srgbClr val="526DB0"/>
    </a:accent3>
    <a:accent4>
      <a:srgbClr val="989AAC"/>
    </a:accent4>
    <a:accent5>
      <a:srgbClr val="DC5924"/>
    </a:accent5>
    <a:accent6>
      <a:srgbClr val="B4B392"/>
    </a:accent6>
    <a:hlink>
      <a:srgbClr val="CC9900"/>
    </a:hlink>
    <a:folHlink>
      <a:srgbClr val="969696"/>
    </a:folHlink>
  </a:clrScheme>
  <a:fontScheme name="Essential">
    <a:majorFont>
      <a:latin typeface="Arial Black"/>
      <a:ea typeface=""/>
      <a:cs typeface=""/>
      <a:font script="Jpan" typeface="ＭＳ Ｐゴシック"/>
      <a:font script="Hang" typeface="HY견고딕"/>
      <a:font script="Hans" typeface="微软雅黑"/>
      <a:font script="Hant" typeface="微軟正黑體"/>
      <a:font script="Arab" typeface="Tahoma"/>
      <a:font script="Hebr" typeface="Tahoma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sential">
    <a:fillStyleLst>
      <a:solidFill>
        <a:schemeClr val="phClr"/>
      </a:solidFill>
      <a:gradFill rotWithShape="1">
        <a:gsLst>
          <a:gs pos="0">
            <a:schemeClr val="phClr">
              <a:tint val="60000"/>
              <a:satMod val="250000"/>
            </a:schemeClr>
          </a:gs>
          <a:gs pos="35000">
            <a:schemeClr val="phClr">
              <a:tint val="47000"/>
              <a:satMod val="275000"/>
            </a:schemeClr>
          </a:gs>
          <a:gs pos="100000">
            <a:schemeClr val="phClr">
              <a:tint val="25000"/>
              <a:satMod val="300000"/>
            </a:schemeClr>
          </a:gs>
        </a:gsLst>
        <a:lin ang="16200000" scaled="1"/>
      </a:gradFill>
      <a:solidFill>
        <a:schemeClr val="phClr">
          <a:satMod val="110000"/>
        </a:schemeClr>
      </a:soli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4127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9999" dist="23000" algn="bl" rotWithShape="0">
            <a:srgbClr val="000000">
              <a:alpha val="40000"/>
            </a:srgbClr>
          </a:outerShdw>
        </a:effectLst>
      </a:effectStyle>
      <a:effectStyle>
        <a:effectLst>
          <a:outerShdw blurRad="38100" dist="1905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l"/>
        </a:scene3d>
        <a:sp3d prstMaterial="plastic">
          <a:bevelT w="38100" h="31750"/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6000"/>
            </a:schemeClr>
            <a:schemeClr val="phClr">
              <a:shade val="94000"/>
            </a:schemeClr>
          </a:duotone>
        </a:blip>
        <a:tile tx="0" ty="0" sx="100000" sy="100000" flip="none" algn="tl"/>
      </a:blipFill>
      <a:gradFill rotWithShape="1">
        <a:gsLst>
          <a:gs pos="0">
            <a:schemeClr val="phClr">
              <a:tint val="84000"/>
              <a:satMod val="110000"/>
            </a:schemeClr>
          </a:gs>
          <a:gs pos="44000">
            <a:schemeClr val="phClr">
              <a:tint val="93000"/>
              <a:satMod val="115000"/>
            </a:schemeClr>
          </a:gs>
          <a:gs pos="100000">
            <a:schemeClr val="phClr">
              <a:tint val="100000"/>
              <a:shade val="59000"/>
              <a:satMod val="120000"/>
            </a:schemeClr>
          </a:gs>
        </a:gsLst>
        <a:path path="circle">
          <a:fillToRect l="40000" t="60000" r="60000" b="4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2358</TotalTime>
  <Words>1388</Words>
  <Application>Microsoft Macintosh PowerPoint</Application>
  <PresentationFormat>On-screen Show (16:10)</PresentationFormat>
  <Paragraphs>218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Essential</vt:lpstr>
      <vt:lpstr>National summit on best practices &amp; innovations in public healthcare systems 3-6 July 2013 SKICC Srinagar   TEMPERATURE DATA LOGGERS:   Piloting in DISTRICT Kurukshtra (Haryana)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Temperature Data Loggers Implementation,</dc:title>
  <dc:creator>Dr. Bhrigu Kapuria</dc:creator>
  <cp:lastModifiedBy>suresh dalpath</cp:lastModifiedBy>
  <cp:revision>165</cp:revision>
  <dcterms:created xsi:type="dcterms:W3CDTF">2013-06-13T06:10:39Z</dcterms:created>
  <dcterms:modified xsi:type="dcterms:W3CDTF">2013-07-04T04:31:32Z</dcterms:modified>
</cp:coreProperties>
</file>