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51"/>
  </p:notesMasterIdLst>
  <p:sldIdLst>
    <p:sldId id="269" r:id="rId4"/>
    <p:sldId id="316" r:id="rId5"/>
    <p:sldId id="270" r:id="rId6"/>
    <p:sldId id="271" r:id="rId7"/>
    <p:sldId id="272" r:id="rId8"/>
    <p:sldId id="273" r:id="rId9"/>
    <p:sldId id="317" r:id="rId10"/>
    <p:sldId id="318" r:id="rId11"/>
    <p:sldId id="274" r:id="rId12"/>
    <p:sldId id="277" r:id="rId13"/>
    <p:sldId id="279" r:id="rId14"/>
    <p:sldId id="280" r:id="rId15"/>
    <p:sldId id="300" r:id="rId16"/>
    <p:sldId id="301" r:id="rId17"/>
    <p:sldId id="304" r:id="rId18"/>
    <p:sldId id="307" r:id="rId19"/>
    <p:sldId id="281" r:id="rId20"/>
    <p:sldId id="319" r:id="rId21"/>
    <p:sldId id="308" r:id="rId22"/>
    <p:sldId id="305" r:id="rId23"/>
    <p:sldId id="306" r:id="rId24"/>
    <p:sldId id="282" r:id="rId25"/>
    <p:sldId id="311" r:id="rId26"/>
    <p:sldId id="312" r:id="rId27"/>
    <p:sldId id="283" r:id="rId28"/>
    <p:sldId id="313" r:id="rId29"/>
    <p:sldId id="309" r:id="rId30"/>
    <p:sldId id="284" r:id="rId31"/>
    <p:sldId id="322" r:id="rId32"/>
    <p:sldId id="321" r:id="rId33"/>
    <p:sldId id="324" r:id="rId34"/>
    <p:sldId id="325" r:id="rId35"/>
    <p:sldId id="326" r:id="rId36"/>
    <p:sldId id="323" r:id="rId37"/>
    <p:sldId id="320" r:id="rId38"/>
    <p:sldId id="288" r:id="rId39"/>
    <p:sldId id="289" r:id="rId40"/>
    <p:sldId id="290" r:id="rId41"/>
    <p:sldId id="291" r:id="rId42"/>
    <p:sldId id="292" r:id="rId43"/>
    <p:sldId id="299" r:id="rId44"/>
    <p:sldId id="293" r:id="rId45"/>
    <p:sldId id="294" r:id="rId46"/>
    <p:sldId id="295" r:id="rId47"/>
    <p:sldId id="296" r:id="rId48"/>
    <p:sldId id="297" r:id="rId49"/>
    <p:sldId id="315" r:id="rId5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320"/>
    <a:srgbClr val="FDF8DB"/>
    <a:srgbClr val="FFDDDD"/>
    <a:srgbClr val="FF7171"/>
    <a:srgbClr val="F9CBE3"/>
  </p:clrMru>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36" y="-90"/>
      </p:cViewPr>
      <p:guideLst>
        <p:guide orient="horz" pos="2160"/>
        <p:guide pos="383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2007_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2007_Workboo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2007_Workbook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manualLayout>
          <c:layoutTarget val="inner"/>
          <c:xMode val="edge"/>
          <c:yMode val="edge"/>
          <c:x val="3.4636825904321412E-2"/>
          <c:y val="6.4617580697149929E-2"/>
          <c:w val="0.94450834006515816"/>
          <c:h val="0.6910811612292137"/>
        </c:manualLayout>
      </c:layout>
      <c:barChart>
        <c:barDir val="col"/>
        <c:grouping val="clustered"/>
        <c:ser>
          <c:idx val="1"/>
          <c:order val="1"/>
          <c:tx>
            <c:strRef>
              <c:f>Sheet3!$D$1</c:f>
              <c:strCache>
                <c:ptCount val="1"/>
                <c:pt idx="0">
                  <c:v>Nurse (Staff Nurse+ANM) per One lakh Population</c:v>
                </c:pt>
              </c:strCache>
            </c:strRef>
          </c:tx>
          <c:dLbls>
            <c:dLbl>
              <c:idx val="34"/>
              <c:layout>
                <c:manualLayout>
                  <c:x val="-3.7174721189591245E-3"/>
                  <c:y val="8.8691796008870311E-2"/>
                </c:manualLayout>
              </c:layout>
              <c:dLblPos val="outEnd"/>
              <c:showVal val="1"/>
            </c:dLbl>
            <c:dLbl>
              <c:idx val="35"/>
              <c:layout>
                <c:manualLayout>
                  <c:x val="1.2391573729863814E-3"/>
                  <c:y val="7.3909830007391014E-2"/>
                </c:manualLayout>
              </c:layout>
              <c:dLblPos val="outEnd"/>
              <c:showVal val="1"/>
            </c:dLbl>
            <c:dLbl>
              <c:idx val="36"/>
              <c:layout>
                <c:manualLayout>
                  <c:x val="0"/>
                  <c:y val="8.8691796008870311E-2"/>
                </c:manualLayout>
              </c:layout>
              <c:dLblPos val="outEnd"/>
              <c:showVal val="1"/>
            </c:dLbl>
            <c:dLbl>
              <c:idx val="37"/>
              <c:layout>
                <c:manualLayout>
                  <c:x val="0"/>
                  <c:y val="7.9822616407982938E-2"/>
                </c:manualLayout>
              </c:layout>
              <c:dLblPos val="outEnd"/>
              <c:showVal val="1"/>
            </c:dLbl>
            <c:dLbl>
              <c:idx val="38"/>
              <c:layout>
                <c:manualLayout>
                  <c:x val="-2.4783147459727828E-3"/>
                  <c:y val="4.1389504804139034E-2"/>
                </c:manualLayout>
              </c:layout>
              <c:dLblPos val="outEnd"/>
              <c:showVal val="1"/>
            </c:dLbl>
            <c:dLblPos val="outEnd"/>
            <c:showVal val="1"/>
          </c:dLbls>
          <c:cat>
            <c:strRef>
              <c:f>Sheet3!$B$2:$B$40</c:f>
              <c:strCache>
                <c:ptCount val="39"/>
                <c:pt idx="0">
                  <c:v>Sheohar</c:v>
                </c:pt>
                <c:pt idx="1">
                  <c:v>Sitamarhi</c:v>
                </c:pt>
                <c:pt idx="2">
                  <c:v>Araria</c:v>
                </c:pt>
                <c:pt idx="3">
                  <c:v>Banka</c:v>
                </c:pt>
                <c:pt idx="4">
                  <c:v>Jamui</c:v>
                </c:pt>
                <c:pt idx="5">
                  <c:v>Bhagalpur</c:v>
                </c:pt>
                <c:pt idx="6">
                  <c:v>Katihar</c:v>
                </c:pt>
                <c:pt idx="7">
                  <c:v>Kishanganj</c:v>
                </c:pt>
                <c:pt idx="8">
                  <c:v>Darbhanga</c:v>
                </c:pt>
                <c:pt idx="9">
                  <c:v>Nawada</c:v>
                </c:pt>
                <c:pt idx="10">
                  <c:v>Muzaffarpur</c:v>
                </c:pt>
                <c:pt idx="11">
                  <c:v>Begusarai</c:v>
                </c:pt>
                <c:pt idx="12">
                  <c:v>Kaimur</c:v>
                </c:pt>
                <c:pt idx="13">
                  <c:v>Madhubani</c:v>
                </c:pt>
                <c:pt idx="14">
                  <c:v>Bihar</c:v>
                </c:pt>
                <c:pt idx="15">
                  <c:v>Supaul</c:v>
                </c:pt>
                <c:pt idx="16">
                  <c:v>Saran</c:v>
                </c:pt>
                <c:pt idx="17">
                  <c:v>Bhojpur</c:v>
                </c:pt>
                <c:pt idx="18">
                  <c:v>Buxar</c:v>
                </c:pt>
                <c:pt idx="19">
                  <c:v>Saharsa</c:v>
                </c:pt>
                <c:pt idx="20">
                  <c:v>Jahanabad</c:v>
                </c:pt>
                <c:pt idx="21">
                  <c:v>Gopalganj</c:v>
                </c:pt>
                <c:pt idx="22">
                  <c:v>West Champaran</c:v>
                </c:pt>
                <c:pt idx="23">
                  <c:v>Munger</c:v>
                </c:pt>
                <c:pt idx="24">
                  <c:v>Arwal</c:v>
                </c:pt>
                <c:pt idx="25">
                  <c:v>Aurangabad</c:v>
                </c:pt>
                <c:pt idx="26">
                  <c:v>East Champaran</c:v>
                </c:pt>
                <c:pt idx="27">
                  <c:v>Sheikhpura</c:v>
                </c:pt>
                <c:pt idx="28">
                  <c:v>Samastipur</c:v>
                </c:pt>
                <c:pt idx="29">
                  <c:v>Gaya</c:v>
                </c:pt>
                <c:pt idx="30">
                  <c:v>Vaishali</c:v>
                </c:pt>
                <c:pt idx="31">
                  <c:v>Nalanda</c:v>
                </c:pt>
                <c:pt idx="32">
                  <c:v>Patna</c:v>
                </c:pt>
                <c:pt idx="33">
                  <c:v>Lakhisarai</c:v>
                </c:pt>
                <c:pt idx="34">
                  <c:v>Rohtas</c:v>
                </c:pt>
                <c:pt idx="35">
                  <c:v>Purnia</c:v>
                </c:pt>
                <c:pt idx="36">
                  <c:v>Siwan</c:v>
                </c:pt>
                <c:pt idx="37">
                  <c:v>Khagaria</c:v>
                </c:pt>
                <c:pt idx="38">
                  <c:v>Madhepura</c:v>
                </c:pt>
              </c:strCache>
            </c:strRef>
          </c:cat>
          <c:val>
            <c:numRef>
              <c:f>Sheet3!$D$2:$D$40</c:f>
              <c:numCache>
                <c:formatCode>0</c:formatCode>
                <c:ptCount val="39"/>
                <c:pt idx="0">
                  <c:v>61.033042937332546</c:v>
                </c:pt>
                <c:pt idx="1">
                  <c:v>58.737052675388838</c:v>
                </c:pt>
                <c:pt idx="2">
                  <c:v>48.652031121109559</c:v>
                </c:pt>
                <c:pt idx="3">
                  <c:v>48.200273633851559</c:v>
                </c:pt>
                <c:pt idx="4">
                  <c:v>39.998614221239578</c:v>
                </c:pt>
                <c:pt idx="5">
                  <c:v>38.73369751630171</c:v>
                </c:pt>
                <c:pt idx="6">
                  <c:v>35.861006955980528</c:v>
                </c:pt>
                <c:pt idx="7">
                  <c:v>34.721177662124113</c:v>
                </c:pt>
                <c:pt idx="8">
                  <c:v>33.932147473427975</c:v>
                </c:pt>
                <c:pt idx="9">
                  <c:v>32.702191618333039</c:v>
                </c:pt>
                <c:pt idx="10">
                  <c:v>30.929243959806328</c:v>
                </c:pt>
                <c:pt idx="11">
                  <c:v>30.109441273498454</c:v>
                </c:pt>
                <c:pt idx="12">
                  <c:v>27.992460994568752</c:v>
                </c:pt>
                <c:pt idx="13">
                  <c:v>27.128163691106856</c:v>
                </c:pt>
                <c:pt idx="14">
                  <c:v>26.902407847024687</c:v>
                </c:pt>
                <c:pt idx="15">
                  <c:v>26.779588938324689</c:v>
                </c:pt>
                <c:pt idx="16">
                  <c:v>23.210677995645064</c:v>
                </c:pt>
                <c:pt idx="17">
                  <c:v>22.241657720778591</c:v>
                </c:pt>
                <c:pt idx="18">
                  <c:v>21.798022859021689</c:v>
                </c:pt>
                <c:pt idx="19">
                  <c:v>19.714102654761021</c:v>
                </c:pt>
                <c:pt idx="20">
                  <c:v>19.481441992423985</c:v>
                </c:pt>
                <c:pt idx="21">
                  <c:v>19.252550963002598</c:v>
                </c:pt>
                <c:pt idx="22">
                  <c:v>19.137948442065561</c:v>
                </c:pt>
                <c:pt idx="23">
                  <c:v>19.05729047975063</c:v>
                </c:pt>
                <c:pt idx="24">
                  <c:v>18.479718508936429</c:v>
                </c:pt>
                <c:pt idx="25">
                  <c:v>17.963722560579409</c:v>
                </c:pt>
                <c:pt idx="26">
                  <c:v>17.691211624191791</c:v>
                </c:pt>
                <c:pt idx="27">
                  <c:v>17.666009443769216</c:v>
                </c:pt>
                <c:pt idx="28">
                  <c:v>16.160037433400142</c:v>
                </c:pt>
                <c:pt idx="29">
                  <c:v>15.237068639846067</c:v>
                </c:pt>
                <c:pt idx="30">
                  <c:v>14.03172284466697</c:v>
                </c:pt>
                <c:pt idx="31">
                  <c:v>12.45356339113607</c:v>
                </c:pt>
                <c:pt idx="32">
                  <c:v>11.229725082292797</c:v>
                </c:pt>
                <c:pt idx="33">
                  <c:v>10.397185481890048</c:v>
                </c:pt>
                <c:pt idx="34">
                  <c:v>8.9851686748035586</c:v>
                </c:pt>
                <c:pt idx="35">
                  <c:v>8.9300673667272505</c:v>
                </c:pt>
                <c:pt idx="36">
                  <c:v>8.8835288607008849</c:v>
                </c:pt>
                <c:pt idx="37">
                  <c:v>8.7810668087786468</c:v>
                </c:pt>
                <c:pt idx="38">
                  <c:v>6.0191899298952363</c:v>
                </c:pt>
              </c:numCache>
            </c:numRef>
          </c:val>
        </c:ser>
        <c:axId val="59994880"/>
        <c:axId val="59996416"/>
      </c:barChart>
      <c:lineChart>
        <c:grouping val="standard"/>
        <c:ser>
          <c:idx val="0"/>
          <c:order val="0"/>
          <c:tx>
            <c:strRef>
              <c:f>Sheet3!$C$1</c:f>
              <c:strCache>
                <c:ptCount val="1"/>
                <c:pt idx="0">
                  <c:v>Doctors Per One Lakh Population</c:v>
                </c:pt>
              </c:strCache>
            </c:strRef>
          </c:tx>
          <c:marker>
            <c:symbol val="diamond"/>
            <c:size val="9"/>
            <c:spPr>
              <a:solidFill>
                <a:srgbClr val="FF0000"/>
              </a:solidFill>
            </c:spPr>
          </c:marker>
          <c:dLbls>
            <c:dLbl>
              <c:idx val="33"/>
              <c:layout>
                <c:manualLayout>
                  <c:x val="5.3283767038414163E-4"/>
                  <c:y val="-1.1522484301435884E-2"/>
                </c:manualLayout>
              </c:layout>
              <c:dLblPos val="r"/>
              <c:showVal val="1"/>
            </c:dLbl>
            <c:dLbl>
              <c:idx val="34"/>
              <c:layout>
                <c:manualLayout>
                  <c:x val="-1.4913307769614303E-2"/>
                  <c:y val="-4.4042809504687773E-2"/>
                </c:manualLayout>
              </c:layout>
              <c:dLblPos val="r"/>
              <c:showVal val="1"/>
            </c:dLbl>
            <c:dLbl>
              <c:idx val="35"/>
              <c:layout>
                <c:manualLayout>
                  <c:x val="-1.4337050805452301E-2"/>
                  <c:y val="-3.5173862690667114E-2"/>
                </c:manualLayout>
              </c:layout>
              <c:dLblPos val="r"/>
              <c:showVal val="1"/>
            </c:dLbl>
            <c:dLbl>
              <c:idx val="36"/>
              <c:layout>
                <c:manualLayout>
                  <c:x val="-1.3674150396628093E-2"/>
                  <c:y val="-6.1781168706461456E-2"/>
                </c:manualLayout>
              </c:layout>
              <c:dLblPos val="r"/>
              <c:showVal val="1"/>
            </c:dLbl>
            <c:dLbl>
              <c:idx val="37"/>
              <c:layout>
                <c:manualLayout>
                  <c:x val="-1.9293680297397919E-2"/>
                  <c:y val="-3.22172367035055E-2"/>
                </c:manualLayout>
              </c:layout>
              <c:dLblPos val="r"/>
              <c:showVal val="1"/>
            </c:dLbl>
            <c:dLbl>
              <c:idx val="38"/>
              <c:layout>
                <c:manualLayout>
                  <c:x val="-1.0908097454360961E-2"/>
                  <c:y val="-5.2911989105574771E-2"/>
                </c:manualLayout>
              </c:layout>
              <c:dLblPos val="r"/>
              <c:showVal val="1"/>
            </c:dLbl>
            <c:dLblPos val="b"/>
            <c:showVal val="1"/>
          </c:dLbls>
          <c:cat>
            <c:strRef>
              <c:f>Sheet3!$B$2:$B$40</c:f>
              <c:strCache>
                <c:ptCount val="39"/>
                <c:pt idx="0">
                  <c:v>Sheohar</c:v>
                </c:pt>
                <c:pt idx="1">
                  <c:v>Sitamarhi</c:v>
                </c:pt>
                <c:pt idx="2">
                  <c:v>Araria</c:v>
                </c:pt>
                <c:pt idx="3">
                  <c:v>Banka</c:v>
                </c:pt>
                <c:pt idx="4">
                  <c:v>Jamui</c:v>
                </c:pt>
                <c:pt idx="5">
                  <c:v>Bhagalpur</c:v>
                </c:pt>
                <c:pt idx="6">
                  <c:v>Katihar</c:v>
                </c:pt>
                <c:pt idx="7">
                  <c:v>Kishanganj</c:v>
                </c:pt>
                <c:pt idx="8">
                  <c:v>Darbhanga</c:v>
                </c:pt>
                <c:pt idx="9">
                  <c:v>Nawada</c:v>
                </c:pt>
                <c:pt idx="10">
                  <c:v>Muzaffarpur</c:v>
                </c:pt>
                <c:pt idx="11">
                  <c:v>Begusarai</c:v>
                </c:pt>
                <c:pt idx="12">
                  <c:v>Kaimur</c:v>
                </c:pt>
                <c:pt idx="13">
                  <c:v>Madhubani</c:v>
                </c:pt>
                <c:pt idx="14">
                  <c:v>Bihar</c:v>
                </c:pt>
                <c:pt idx="15">
                  <c:v>Supaul</c:v>
                </c:pt>
                <c:pt idx="16">
                  <c:v>Saran</c:v>
                </c:pt>
                <c:pt idx="17">
                  <c:v>Bhojpur</c:v>
                </c:pt>
                <c:pt idx="18">
                  <c:v>Buxar</c:v>
                </c:pt>
                <c:pt idx="19">
                  <c:v>Saharsa</c:v>
                </c:pt>
                <c:pt idx="20">
                  <c:v>Jahanabad</c:v>
                </c:pt>
                <c:pt idx="21">
                  <c:v>Gopalganj</c:v>
                </c:pt>
                <c:pt idx="22">
                  <c:v>West Champaran</c:v>
                </c:pt>
                <c:pt idx="23">
                  <c:v>Munger</c:v>
                </c:pt>
                <c:pt idx="24">
                  <c:v>Arwal</c:v>
                </c:pt>
                <c:pt idx="25">
                  <c:v>Aurangabad</c:v>
                </c:pt>
                <c:pt idx="26">
                  <c:v>East Champaran</c:v>
                </c:pt>
                <c:pt idx="27">
                  <c:v>Sheikhpura</c:v>
                </c:pt>
                <c:pt idx="28">
                  <c:v>Samastipur</c:v>
                </c:pt>
                <c:pt idx="29">
                  <c:v>Gaya</c:v>
                </c:pt>
                <c:pt idx="30">
                  <c:v>Vaishali</c:v>
                </c:pt>
                <c:pt idx="31">
                  <c:v>Nalanda</c:v>
                </c:pt>
                <c:pt idx="32">
                  <c:v>Patna</c:v>
                </c:pt>
                <c:pt idx="33">
                  <c:v>Lakhisarai</c:v>
                </c:pt>
                <c:pt idx="34">
                  <c:v>Rohtas</c:v>
                </c:pt>
                <c:pt idx="35">
                  <c:v>Purnia</c:v>
                </c:pt>
                <c:pt idx="36">
                  <c:v>Siwan</c:v>
                </c:pt>
                <c:pt idx="37">
                  <c:v>Khagaria</c:v>
                </c:pt>
                <c:pt idx="38">
                  <c:v>Madhepura</c:v>
                </c:pt>
              </c:strCache>
            </c:strRef>
          </c:cat>
          <c:val>
            <c:numRef>
              <c:f>Sheet3!$C$2:$C$40</c:f>
              <c:numCache>
                <c:formatCode>0</c:formatCode>
                <c:ptCount val="39"/>
                <c:pt idx="0">
                  <c:v>23.15918076915333</c:v>
                </c:pt>
                <c:pt idx="1">
                  <c:v>9.1527267049645467</c:v>
                </c:pt>
                <c:pt idx="2">
                  <c:v>6.4761439096319</c:v>
                </c:pt>
                <c:pt idx="3">
                  <c:v>10.378526827992882</c:v>
                </c:pt>
                <c:pt idx="4">
                  <c:v>8.5873286716406199</c:v>
                </c:pt>
                <c:pt idx="5">
                  <c:v>19.828697297693402</c:v>
                </c:pt>
                <c:pt idx="6">
                  <c:v>10.143646141175331</c:v>
                </c:pt>
                <c:pt idx="7">
                  <c:v>9.6173965707483067</c:v>
                </c:pt>
                <c:pt idx="8">
                  <c:v>20.56869785222289</c:v>
                </c:pt>
                <c:pt idx="9">
                  <c:v>8.6854904933358608</c:v>
                </c:pt>
                <c:pt idx="10">
                  <c:v>14.144788049191547</c:v>
                </c:pt>
                <c:pt idx="11">
                  <c:v>16.706687911589189</c:v>
                </c:pt>
                <c:pt idx="12">
                  <c:v>8.3324104397719747</c:v>
                </c:pt>
                <c:pt idx="13">
                  <c:v>14.837144569316354</c:v>
                </c:pt>
                <c:pt idx="14">
                  <c:v>13.116320434907328</c:v>
                </c:pt>
                <c:pt idx="15">
                  <c:v>11.522739289660326</c:v>
                </c:pt>
                <c:pt idx="16">
                  <c:v>11.052352641956151</c:v>
                </c:pt>
                <c:pt idx="17">
                  <c:v>13.200333444039318</c:v>
                </c:pt>
                <c:pt idx="18">
                  <c:v>12.258723798203748</c:v>
                </c:pt>
                <c:pt idx="19">
                  <c:v>9.76838083660755</c:v>
                </c:pt>
                <c:pt idx="20">
                  <c:v>22.518904856839608</c:v>
                </c:pt>
                <c:pt idx="21">
                  <c:v>10.408857093425119</c:v>
                </c:pt>
                <c:pt idx="22">
                  <c:v>12.391412099235668</c:v>
                </c:pt>
                <c:pt idx="23">
                  <c:v>14.145933283942449</c:v>
                </c:pt>
                <c:pt idx="24">
                  <c:v>9.7393111060610664</c:v>
                </c:pt>
                <c:pt idx="25">
                  <c:v>11.533903046276119</c:v>
                </c:pt>
                <c:pt idx="26">
                  <c:v>10.409898134109724</c:v>
                </c:pt>
                <c:pt idx="27">
                  <c:v>21.713678737320226</c:v>
                </c:pt>
                <c:pt idx="28">
                  <c:v>14.856640195656107</c:v>
                </c:pt>
                <c:pt idx="29">
                  <c:v>11.001457693144356</c:v>
                </c:pt>
                <c:pt idx="30">
                  <c:v>8.4387804153989663</c:v>
                </c:pt>
                <c:pt idx="31">
                  <c:v>11.747389222119637</c:v>
                </c:pt>
                <c:pt idx="32">
                  <c:v>27.754082387384052</c:v>
                </c:pt>
                <c:pt idx="33">
                  <c:v>17.493270733758063</c:v>
                </c:pt>
                <c:pt idx="34">
                  <c:v>6.7499373220105818</c:v>
                </c:pt>
                <c:pt idx="35">
                  <c:v>11.66622706970462</c:v>
                </c:pt>
                <c:pt idx="36">
                  <c:v>6.0680341976353676</c:v>
                </c:pt>
                <c:pt idx="37">
                  <c:v>14.164234930758221</c:v>
                </c:pt>
                <c:pt idx="38">
                  <c:v>11.060839273198102</c:v>
                </c:pt>
              </c:numCache>
            </c:numRef>
          </c:val>
        </c:ser>
        <c:marker val="1"/>
        <c:axId val="59994880"/>
        <c:axId val="59996416"/>
      </c:lineChart>
      <c:catAx>
        <c:axId val="59994880"/>
        <c:scaling>
          <c:orientation val="minMax"/>
        </c:scaling>
        <c:axPos val="b"/>
        <c:tickLblPos val="nextTo"/>
        <c:txPr>
          <a:bodyPr/>
          <a:lstStyle/>
          <a:p>
            <a:pPr>
              <a:defRPr sz="1600"/>
            </a:pPr>
            <a:endParaRPr lang="en-US"/>
          </a:p>
        </c:txPr>
        <c:crossAx val="59996416"/>
        <c:crosses val="autoZero"/>
        <c:auto val="1"/>
        <c:lblAlgn val="ctr"/>
        <c:lblOffset val="100"/>
      </c:catAx>
      <c:valAx>
        <c:axId val="59996416"/>
        <c:scaling>
          <c:orientation val="minMax"/>
        </c:scaling>
        <c:axPos val="l"/>
        <c:majorGridlines/>
        <c:numFmt formatCode="0" sourceLinked="1"/>
        <c:tickLblPos val="nextTo"/>
        <c:crossAx val="59994880"/>
        <c:crosses val="autoZero"/>
        <c:crossBetween val="between"/>
      </c:valAx>
    </c:plotArea>
    <c:legend>
      <c:legendPos val="b"/>
      <c:layout>
        <c:manualLayout>
          <c:xMode val="edge"/>
          <c:yMode val="edge"/>
          <c:x val="9.6799827667330141E-2"/>
          <c:y val="0.9334889717732604"/>
          <c:w val="0.78239463584526558"/>
          <c:h val="6.4813309626619534E-2"/>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4"/>
  <c:chart>
    <c:autoTitleDeleted val="1"/>
    <c:plotArea>
      <c:layout/>
      <c:lineChart>
        <c:grouping val="standard"/>
        <c:ser>
          <c:idx val="0"/>
          <c:order val="0"/>
          <c:tx>
            <c:strRef>
              <c:f>Sheet4!$I$2</c:f>
              <c:strCache>
                <c:ptCount val="1"/>
                <c:pt idx="0">
                  <c:v>Nurses per Doctor </c:v>
                </c:pt>
              </c:strCache>
            </c:strRef>
          </c:tx>
          <c:dLbls>
            <c:txPr>
              <a:bodyPr/>
              <a:lstStyle/>
              <a:p>
                <a:pPr>
                  <a:defRPr sz="1400"/>
                </a:pPr>
                <a:endParaRPr lang="en-US"/>
              </a:p>
            </c:txPr>
            <c:dLblPos val="t"/>
            <c:showVal val="1"/>
          </c:dLbls>
          <c:cat>
            <c:strRef>
              <c:f>Sheet4!$H$3:$H$41</c:f>
              <c:strCache>
                <c:ptCount val="39"/>
                <c:pt idx="0">
                  <c:v>Saharsa
</c:v>
                </c:pt>
                <c:pt idx="1">
                  <c:v>Kaimur  (Bhabua)
</c:v>
                </c:pt>
                <c:pt idx="2">
                  <c:v>Banka
</c:v>
                </c:pt>
                <c:pt idx="3">
                  <c:v>Jamui
</c:v>
                </c:pt>
                <c:pt idx="4">
                  <c:v>Purnia
</c:v>
                </c:pt>
                <c:pt idx="5">
                  <c:v>Nalanda
</c:v>
                </c:pt>
                <c:pt idx="6">
                  <c:v>Buxar
</c:v>
                </c:pt>
                <c:pt idx="7">
                  <c:v>Sitamarhi
</c:v>
                </c:pt>
                <c:pt idx="8">
                  <c:v>Vaishali
</c:v>
                </c:pt>
                <c:pt idx="9">
                  <c:v>Supaul
</c:v>
                </c:pt>
                <c:pt idx="10">
                  <c:v>Munger
</c:v>
                </c:pt>
                <c:pt idx="11">
                  <c:v>Madhepu ra
</c:v>
                </c:pt>
                <c:pt idx="12">
                  <c:v>Arwal
</c:v>
                </c:pt>
                <c:pt idx="13">
                  <c:v>Khagaria
</c:v>
                </c:pt>
                <c:pt idx="14">
                  <c:v>Araria
</c:v>
                </c:pt>
                <c:pt idx="15">
                  <c:v>Bhagalpur
</c:v>
                </c:pt>
                <c:pt idx="16">
                  <c:v>Sheohar
</c:v>
                </c:pt>
                <c:pt idx="17">
                  <c:v>Begusarai
</c:v>
                </c:pt>
                <c:pt idx="18">
                  <c:v>Jehanabad
</c:v>
                </c:pt>
                <c:pt idx="19">
                  <c:v>Gaya
</c:v>
                </c:pt>
                <c:pt idx="20">
                  <c:v>Sheikhpura
</c:v>
                </c:pt>
                <c:pt idx="21">
                  <c:v>Bihar </c:v>
                </c:pt>
                <c:pt idx="22">
                  <c:v>Aurangabad
</c:v>
                </c:pt>
                <c:pt idx="23">
                  <c:v>Purba  Champaran
</c:v>
                </c:pt>
                <c:pt idx="24">
                  <c:v>Gopalganj
</c:v>
                </c:pt>
                <c:pt idx="25">
                  <c:v>Siwan
</c:v>
                </c:pt>
                <c:pt idx="26">
                  <c:v>Madhubani
</c:v>
                </c:pt>
                <c:pt idx="27">
                  <c:v>Pashchim  Champaran
</c:v>
                </c:pt>
                <c:pt idx="28">
                  <c:v>Samastipur
</c:v>
                </c:pt>
                <c:pt idx="29">
                  <c:v>Bh ojpur
</c:v>
                </c:pt>
                <c:pt idx="30">
                  <c:v>Kishanganj
</c:v>
                </c:pt>
                <c:pt idx="31">
                  <c:v>Rohtas
</c:v>
                </c:pt>
                <c:pt idx="32">
                  <c:v>Nawada
</c:v>
                </c:pt>
                <c:pt idx="33">
                  <c:v>Katihar
</c:v>
                </c:pt>
                <c:pt idx="34">
                  <c:v>Darbhanga
</c:v>
                </c:pt>
                <c:pt idx="35">
                  <c:v>Muzaffarpur
</c:v>
                </c:pt>
                <c:pt idx="36">
                  <c:v>Saran
</c:v>
                </c:pt>
                <c:pt idx="37">
                  <c:v>Lakhisarai
</c:v>
                </c:pt>
                <c:pt idx="38">
                  <c:v>Patna
</c:v>
                </c:pt>
              </c:strCache>
            </c:strRef>
          </c:cat>
          <c:val>
            <c:numRef>
              <c:f>Sheet4!$I$3:$I$41</c:f>
              <c:numCache>
                <c:formatCode>0.0</c:formatCode>
                <c:ptCount val="39"/>
                <c:pt idx="0">
                  <c:v>5.3827160493827089</c:v>
                </c:pt>
                <c:pt idx="1">
                  <c:v>4.8481012658227849</c:v>
                </c:pt>
                <c:pt idx="2">
                  <c:v>4.2596153846153904</c:v>
                </c:pt>
                <c:pt idx="3">
                  <c:v>3.2727272727272787</c:v>
                </c:pt>
                <c:pt idx="4">
                  <c:v>2.7826086956521738</c:v>
                </c:pt>
                <c:pt idx="5">
                  <c:v>2.7783783783783802</c:v>
                </c:pt>
                <c:pt idx="6">
                  <c:v>2.7600000000000002</c:v>
                </c:pt>
                <c:pt idx="7">
                  <c:v>2.7058823529411797</c:v>
                </c:pt>
                <c:pt idx="8">
                  <c:v>2.6488095238095237</c:v>
                </c:pt>
                <c:pt idx="9">
                  <c:v>2.4193548387096775</c:v>
                </c:pt>
                <c:pt idx="10">
                  <c:v>2.1694915254237288</c:v>
                </c:pt>
                <c:pt idx="11">
                  <c:v>2.1368421052631512</c:v>
                </c:pt>
                <c:pt idx="12">
                  <c:v>2.1025641025641026</c:v>
                </c:pt>
                <c:pt idx="13">
                  <c:v>2.0265486725663715</c:v>
                </c:pt>
                <c:pt idx="14">
                  <c:v>2.0124999999999971</c:v>
                </c:pt>
                <c:pt idx="15">
                  <c:v>1.9503105590062144</c:v>
                </c:pt>
                <c:pt idx="16">
                  <c:v>1.8840579710144945</c:v>
                </c:pt>
                <c:pt idx="17">
                  <c:v>1.7574626865671621</c:v>
                </c:pt>
                <c:pt idx="18">
                  <c:v>1.7482517482517483</c:v>
                </c:pt>
                <c:pt idx="19">
                  <c:v>1.7462121212121229</c:v>
                </c:pt>
                <c:pt idx="20">
                  <c:v>1.6216216216216217</c:v>
                </c:pt>
                <c:pt idx="21">
                  <c:v>1.4474348191757778</c:v>
                </c:pt>
                <c:pt idx="22">
                  <c:v>1.3505747126436778</c:v>
                </c:pt>
                <c:pt idx="23">
                  <c:v>1.2943548387096775</c:v>
                </c:pt>
                <c:pt idx="24">
                  <c:v>1.277027027027027</c:v>
                </c:pt>
                <c:pt idx="25">
                  <c:v>1.2314049586776838</c:v>
                </c:pt>
                <c:pt idx="26">
                  <c:v>1.1586826347305419</c:v>
                </c:pt>
                <c:pt idx="27">
                  <c:v>1.1403508771929824</c:v>
                </c:pt>
                <c:pt idx="28">
                  <c:v>1.1185410334346504</c:v>
                </c:pt>
                <c:pt idx="29">
                  <c:v>1.0913242009132418</c:v>
                </c:pt>
                <c:pt idx="30">
                  <c:v>1.0675675675675675</c:v>
                </c:pt>
                <c:pt idx="31">
                  <c:v>1.0476190476190459</c:v>
                </c:pt>
                <c:pt idx="32">
                  <c:v>1.0202020202020201</c:v>
                </c:pt>
                <c:pt idx="33">
                  <c:v>0.86567164179104472</c:v>
                </c:pt>
                <c:pt idx="34">
                  <c:v>0.83678756476683858</c:v>
                </c:pt>
                <c:pt idx="35">
                  <c:v>0.5923913043478255</c:v>
                </c:pt>
                <c:pt idx="36">
                  <c:v>0.51405622489959835</c:v>
                </c:pt>
                <c:pt idx="37">
                  <c:v>0.34408602150537637</c:v>
                </c:pt>
                <c:pt idx="38">
                  <c:v>0.12665985699693566</c:v>
                </c:pt>
              </c:numCache>
            </c:numRef>
          </c:val>
        </c:ser>
        <c:dLbls>
          <c:showVal val="1"/>
        </c:dLbls>
        <c:dropLines/>
        <c:marker val="1"/>
        <c:axId val="60033280"/>
        <c:axId val="60035072"/>
      </c:lineChart>
      <c:catAx>
        <c:axId val="60033280"/>
        <c:scaling>
          <c:orientation val="minMax"/>
        </c:scaling>
        <c:axPos val="b"/>
        <c:tickLblPos val="nextTo"/>
        <c:txPr>
          <a:bodyPr/>
          <a:lstStyle/>
          <a:p>
            <a:pPr>
              <a:defRPr sz="1600"/>
            </a:pPr>
            <a:endParaRPr lang="en-US"/>
          </a:p>
        </c:txPr>
        <c:crossAx val="60035072"/>
        <c:crosses val="autoZero"/>
        <c:auto val="1"/>
        <c:lblAlgn val="ctr"/>
        <c:lblOffset val="100"/>
      </c:catAx>
      <c:valAx>
        <c:axId val="60035072"/>
        <c:scaling>
          <c:orientation val="minMax"/>
        </c:scaling>
        <c:axPos val="l"/>
        <c:majorGridlines/>
        <c:numFmt formatCode="0.0" sourceLinked="1"/>
        <c:tickLblPos val="nextTo"/>
        <c:crossAx val="60033280"/>
        <c:crosses val="autoZero"/>
        <c:crossBetween val="between"/>
      </c:valAx>
    </c:plotArea>
    <c:legend>
      <c:legendPos val="b"/>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view3D>
      <c:rotX val="30"/>
      <c:perspective val="30"/>
    </c:view3D>
    <c:plotArea>
      <c:layout/>
      <c:pie3DChart>
        <c:varyColors val="1"/>
        <c:ser>
          <c:idx val="0"/>
          <c:order val="0"/>
          <c:explosion val="25"/>
          <c:dLbls>
            <c:showPercent val="1"/>
            <c:showLeaderLines val="1"/>
          </c:dLbls>
          <c:cat>
            <c:strRef>
              <c:f>Sheet4!$F$16:$H$16</c:f>
              <c:strCache>
                <c:ptCount val="3"/>
                <c:pt idx="0">
                  <c:v>Regular Appointment</c:v>
                </c:pt>
                <c:pt idx="1">
                  <c:v>State Contractual </c:v>
                </c:pt>
                <c:pt idx="2">
                  <c:v>NRHM Contractual </c:v>
                </c:pt>
              </c:strCache>
            </c:strRef>
          </c:cat>
          <c:val>
            <c:numRef>
              <c:f>Sheet4!$F$17:$H$17</c:f>
            </c:numRef>
          </c:val>
        </c:ser>
        <c:ser>
          <c:idx val="1"/>
          <c:order val="1"/>
          <c:explosion val="25"/>
          <c:dLbls>
            <c:showPercent val="1"/>
            <c:showLeaderLines val="1"/>
          </c:dLbls>
          <c:cat>
            <c:strRef>
              <c:f>Sheet4!$F$16:$H$16</c:f>
              <c:strCache>
                <c:ptCount val="3"/>
                <c:pt idx="0">
                  <c:v>Regular Appointment</c:v>
                </c:pt>
                <c:pt idx="1">
                  <c:v>State Contractual </c:v>
                </c:pt>
                <c:pt idx="2">
                  <c:v>NRHM Contractual </c:v>
                </c:pt>
              </c:strCache>
            </c:strRef>
          </c:cat>
          <c:val>
            <c:numRef>
              <c:f>Sheet4!$F$18:$H$18</c:f>
              <c:numCache>
                <c:formatCode>0.0</c:formatCode>
                <c:ptCount val="3"/>
                <c:pt idx="0">
                  <c:v>43.152307838119611</c:v>
                </c:pt>
                <c:pt idx="1">
                  <c:v>18.112027295990902</c:v>
                </c:pt>
                <c:pt idx="2">
                  <c:v>38.73566486588949</c:v>
                </c:pt>
              </c:numCache>
            </c:numRef>
          </c:val>
        </c:ser>
        <c:dLbls>
          <c:showPercent val="1"/>
        </c:dLbls>
      </c:pie3DChart>
    </c:plotArea>
    <c:legend>
      <c:legendPos val="t"/>
      <c:layout/>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barChart>
        <c:barDir val="col"/>
        <c:grouping val="percentStacked"/>
        <c:ser>
          <c:idx val="0"/>
          <c:order val="0"/>
          <c:tx>
            <c:strRef>
              <c:f>Sheet8!$C$2</c:f>
              <c:strCache>
                <c:ptCount val="1"/>
                <c:pt idx="0">
                  <c:v>Regular Employee</c:v>
                </c:pt>
              </c:strCache>
            </c:strRef>
          </c:tx>
          <c:cat>
            <c:strRef>
              <c:f>Sheet8!$B$3:$B$9</c:f>
              <c:strCache>
                <c:ptCount val="7"/>
                <c:pt idx="0">
                  <c:v>X RAY TECHNICIAN</c:v>
                </c:pt>
                <c:pt idx="1">
                  <c:v>STAFF NURSE</c:v>
                </c:pt>
                <c:pt idx="2">
                  <c:v>LAB TECHNICIAN</c:v>
                </c:pt>
                <c:pt idx="3">
                  <c:v>ANM </c:v>
                </c:pt>
                <c:pt idx="4">
                  <c:v>PHARMACIST</c:v>
                </c:pt>
                <c:pt idx="5">
                  <c:v>MEDICAL OFFICER</c:v>
                </c:pt>
                <c:pt idx="6">
                  <c:v>LHV</c:v>
                </c:pt>
              </c:strCache>
            </c:strRef>
          </c:cat>
          <c:val>
            <c:numRef>
              <c:f>Sheet8!$C$3:$C$9</c:f>
              <c:numCache>
                <c:formatCode>0.0</c:formatCode>
                <c:ptCount val="7"/>
                <c:pt idx="0">
                  <c:v>23.853211009174313</c:v>
                </c:pt>
                <c:pt idx="1">
                  <c:v>27.444794952681352</c:v>
                </c:pt>
                <c:pt idx="2">
                  <c:v>20.394736842105189</c:v>
                </c:pt>
                <c:pt idx="3">
                  <c:v>39.281339322172386</c:v>
                </c:pt>
                <c:pt idx="4">
                  <c:v>31.855955678670391</c:v>
                </c:pt>
                <c:pt idx="5">
                  <c:v>74.983541803818298</c:v>
                </c:pt>
                <c:pt idx="6" formatCode="General">
                  <c:v>96</c:v>
                </c:pt>
              </c:numCache>
            </c:numRef>
          </c:val>
        </c:ser>
        <c:ser>
          <c:idx val="1"/>
          <c:order val="1"/>
          <c:tx>
            <c:strRef>
              <c:f>Sheet8!$D$2</c:f>
              <c:strCache>
                <c:ptCount val="1"/>
                <c:pt idx="0">
                  <c:v>State Contractuals</c:v>
                </c:pt>
              </c:strCache>
            </c:strRef>
          </c:tx>
          <c:dLbls>
            <c:dLbl>
              <c:idx val="6"/>
              <c:layout>
                <c:manualLayout>
                  <c:x val="0"/>
                  <c:y val="1.7057573114757623E-2"/>
                </c:manualLayout>
              </c:layout>
              <c:dLblPos val="ctr"/>
              <c:showVal val="1"/>
            </c:dLbl>
            <c:dLblPos val="ctr"/>
            <c:showVal val="1"/>
          </c:dLbls>
          <c:cat>
            <c:strRef>
              <c:f>Sheet8!$B$3:$B$9</c:f>
              <c:strCache>
                <c:ptCount val="7"/>
                <c:pt idx="0">
                  <c:v>X RAY TECHNICIAN</c:v>
                </c:pt>
                <c:pt idx="1">
                  <c:v>STAFF NURSE</c:v>
                </c:pt>
                <c:pt idx="2">
                  <c:v>LAB TECHNICIAN</c:v>
                </c:pt>
                <c:pt idx="3">
                  <c:v>ANM </c:v>
                </c:pt>
                <c:pt idx="4">
                  <c:v>PHARMACIST</c:v>
                </c:pt>
                <c:pt idx="5">
                  <c:v>MEDICAL OFFICER</c:v>
                </c:pt>
                <c:pt idx="6">
                  <c:v>LHV</c:v>
                </c:pt>
              </c:strCache>
            </c:strRef>
          </c:cat>
          <c:val>
            <c:numRef>
              <c:f>Sheet8!$D$3:$D$9</c:f>
              <c:numCache>
                <c:formatCode>0.0</c:formatCode>
                <c:ptCount val="7"/>
                <c:pt idx="0">
                  <c:v>2.7522935779816562</c:v>
                </c:pt>
                <c:pt idx="1">
                  <c:v>14.037854889589923</c:v>
                </c:pt>
                <c:pt idx="2">
                  <c:v>30.701754385964886</c:v>
                </c:pt>
                <c:pt idx="3">
                  <c:v>16.224309241867385</c:v>
                </c:pt>
                <c:pt idx="4">
                  <c:v>42.105263157894726</c:v>
                </c:pt>
                <c:pt idx="5">
                  <c:v>21.724818959842043</c:v>
                </c:pt>
                <c:pt idx="6" formatCode="General">
                  <c:v>4</c:v>
                </c:pt>
              </c:numCache>
            </c:numRef>
          </c:val>
        </c:ser>
        <c:ser>
          <c:idx val="2"/>
          <c:order val="2"/>
          <c:tx>
            <c:strRef>
              <c:f>Sheet8!$E$2</c:f>
              <c:strCache>
                <c:ptCount val="1"/>
                <c:pt idx="0">
                  <c:v>NRHM Contractuals</c:v>
                </c:pt>
              </c:strCache>
            </c:strRef>
          </c:tx>
          <c:dLbls>
            <c:dLbl>
              <c:idx val="6"/>
              <c:layout>
                <c:manualLayout>
                  <c:x val="0"/>
                  <c:y val="-8.528786557378841E-3"/>
                </c:manualLayout>
              </c:layout>
              <c:dLblPos val="ctr"/>
              <c:showVal val="1"/>
            </c:dLbl>
            <c:dLblPos val="ctr"/>
            <c:showVal val="1"/>
          </c:dLbls>
          <c:cat>
            <c:strRef>
              <c:f>Sheet8!$B$3:$B$9</c:f>
              <c:strCache>
                <c:ptCount val="7"/>
                <c:pt idx="0">
                  <c:v>X RAY TECHNICIAN</c:v>
                </c:pt>
                <c:pt idx="1">
                  <c:v>STAFF NURSE</c:v>
                </c:pt>
                <c:pt idx="2">
                  <c:v>LAB TECHNICIAN</c:v>
                </c:pt>
                <c:pt idx="3">
                  <c:v>ANM </c:v>
                </c:pt>
                <c:pt idx="4">
                  <c:v>PHARMACIST</c:v>
                </c:pt>
                <c:pt idx="5">
                  <c:v>MEDICAL OFFICER</c:v>
                </c:pt>
                <c:pt idx="6">
                  <c:v>LHV</c:v>
                </c:pt>
              </c:strCache>
            </c:strRef>
          </c:cat>
          <c:val>
            <c:numRef>
              <c:f>Sheet8!$E$3:$E$9</c:f>
              <c:numCache>
                <c:formatCode>0.0</c:formatCode>
                <c:ptCount val="7"/>
                <c:pt idx="0">
                  <c:v>73.394495412844009</c:v>
                </c:pt>
                <c:pt idx="1">
                  <c:v>58.517350157728707</c:v>
                </c:pt>
                <c:pt idx="2">
                  <c:v>48.9035087719299</c:v>
                </c:pt>
                <c:pt idx="3">
                  <c:v>44.494351435960255</c:v>
                </c:pt>
                <c:pt idx="4">
                  <c:v>26.038781163434905</c:v>
                </c:pt>
                <c:pt idx="5">
                  <c:v>3.2916392363396976</c:v>
                </c:pt>
                <c:pt idx="6" formatCode="General">
                  <c:v>0</c:v>
                </c:pt>
              </c:numCache>
            </c:numRef>
          </c:val>
        </c:ser>
        <c:dLbls>
          <c:showVal val="1"/>
        </c:dLbls>
        <c:overlap val="100"/>
        <c:axId val="101208064"/>
        <c:axId val="101209600"/>
      </c:barChart>
      <c:catAx>
        <c:axId val="101208064"/>
        <c:scaling>
          <c:orientation val="minMax"/>
        </c:scaling>
        <c:axPos val="b"/>
        <c:tickLblPos val="nextTo"/>
        <c:crossAx val="101209600"/>
        <c:crosses val="autoZero"/>
        <c:auto val="1"/>
        <c:lblAlgn val="ctr"/>
        <c:lblOffset val="100"/>
      </c:catAx>
      <c:valAx>
        <c:axId val="101209600"/>
        <c:scaling>
          <c:orientation val="minMax"/>
        </c:scaling>
        <c:axPos val="l"/>
        <c:majorGridlines/>
        <c:numFmt formatCode="0%" sourceLinked="1"/>
        <c:tickLblPos val="nextTo"/>
        <c:crossAx val="101208064"/>
        <c:crosses val="autoZero"/>
        <c:crossBetween val="between"/>
      </c:valAx>
    </c:plotArea>
    <c:legend>
      <c:legendPos val="b"/>
      <c:layout/>
    </c:legend>
    <c:plotVisOnly val="1"/>
  </c:chart>
  <c:txPr>
    <a:bodyPr/>
    <a:lstStyle/>
    <a:p>
      <a:pPr>
        <a:defRPr sz="16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AngAx val="1"/>
    </c:view3D>
    <c:plotArea>
      <c:layout>
        <c:manualLayout>
          <c:layoutTarget val="inner"/>
          <c:xMode val="edge"/>
          <c:yMode val="edge"/>
          <c:x val="8.5459887344627963E-2"/>
          <c:y val="6.5586955740121536E-2"/>
          <c:w val="0.89017418065847365"/>
          <c:h val="0.66867328227807443"/>
        </c:manualLayout>
      </c:layout>
      <c:bar3DChart>
        <c:barDir val="col"/>
        <c:grouping val="stacked"/>
        <c:ser>
          <c:idx val="0"/>
          <c:order val="0"/>
          <c:tx>
            <c:strRef>
              <c:f>Sheet3!$N$46</c:f>
              <c:strCache>
                <c:ptCount val="1"/>
                <c:pt idx="0">
                  <c:v>Regular</c:v>
                </c:pt>
              </c:strCache>
            </c:strRef>
          </c:tx>
          <c:cat>
            <c:strRef>
              <c:f>Sheet3!$M$47:$M$54</c:f>
              <c:strCache>
                <c:ptCount val="8"/>
                <c:pt idx="0">
                  <c:v>X Ray Technician </c:v>
                </c:pt>
                <c:pt idx="1">
                  <c:v>Pharmacist</c:v>
                </c:pt>
                <c:pt idx="2">
                  <c:v>LHV</c:v>
                </c:pt>
                <c:pt idx="3">
                  <c:v>ANM</c:v>
                </c:pt>
                <c:pt idx="4">
                  <c:v>MO</c:v>
                </c:pt>
                <c:pt idx="5">
                  <c:v>Lab Technician</c:v>
                </c:pt>
                <c:pt idx="6">
                  <c:v>Nurse</c:v>
                </c:pt>
                <c:pt idx="7">
                  <c:v>AYUSH Doctor</c:v>
                </c:pt>
              </c:strCache>
            </c:strRef>
          </c:cat>
          <c:val>
            <c:numRef>
              <c:f>Sheet3!$N$47:$N$54</c:f>
              <c:numCache>
                <c:formatCode>0.0</c:formatCode>
                <c:ptCount val="8"/>
                <c:pt idx="0">
                  <c:v>93.75</c:v>
                </c:pt>
                <c:pt idx="1">
                  <c:v>93.193717277486627</c:v>
                </c:pt>
                <c:pt idx="2">
                  <c:v>57.466063348416284</c:v>
                </c:pt>
                <c:pt idx="3">
                  <c:v>52.572406207992174</c:v>
                </c:pt>
                <c:pt idx="4">
                  <c:v>42.863331167424732</c:v>
                </c:pt>
                <c:pt idx="5">
                  <c:v>25.549915397631136</c:v>
                </c:pt>
                <c:pt idx="6">
                  <c:v>9.3271850765038771</c:v>
                </c:pt>
                <c:pt idx="7">
                  <c:v>2.3041474654377883</c:v>
                </c:pt>
              </c:numCache>
            </c:numRef>
          </c:val>
        </c:ser>
        <c:ser>
          <c:idx val="1"/>
          <c:order val="1"/>
          <c:tx>
            <c:strRef>
              <c:f>Sheet3!$O$46</c:f>
              <c:strCache>
                <c:ptCount val="1"/>
                <c:pt idx="0">
                  <c:v>Contractual </c:v>
                </c:pt>
              </c:strCache>
            </c:strRef>
          </c:tx>
          <c:spPr>
            <a:solidFill>
              <a:schemeClr val="accent6"/>
            </a:solidFill>
          </c:spPr>
          <c:cat>
            <c:strRef>
              <c:f>Sheet3!$M$47:$M$54</c:f>
              <c:strCache>
                <c:ptCount val="8"/>
                <c:pt idx="0">
                  <c:v>X Ray Technician </c:v>
                </c:pt>
                <c:pt idx="1">
                  <c:v>Pharmacist</c:v>
                </c:pt>
                <c:pt idx="2">
                  <c:v>LHV</c:v>
                </c:pt>
                <c:pt idx="3">
                  <c:v>ANM</c:v>
                </c:pt>
                <c:pt idx="4">
                  <c:v>MO</c:v>
                </c:pt>
                <c:pt idx="5">
                  <c:v>Lab Technician</c:v>
                </c:pt>
                <c:pt idx="6">
                  <c:v>Nurse</c:v>
                </c:pt>
                <c:pt idx="7">
                  <c:v>AYUSH Doctor</c:v>
                </c:pt>
              </c:strCache>
            </c:strRef>
          </c:cat>
          <c:val>
            <c:numRef>
              <c:f>Sheet3!$O$47:$O$54</c:f>
              <c:numCache>
                <c:formatCode>0.0</c:formatCode>
                <c:ptCount val="8"/>
                <c:pt idx="0">
                  <c:v>6.25</c:v>
                </c:pt>
                <c:pt idx="1">
                  <c:v>6.8062827225130924</c:v>
                </c:pt>
                <c:pt idx="2">
                  <c:v>42.533936651583709</c:v>
                </c:pt>
                <c:pt idx="3">
                  <c:v>47.427593792007819</c:v>
                </c:pt>
                <c:pt idx="4">
                  <c:v>57.13666883257536</c:v>
                </c:pt>
                <c:pt idx="5">
                  <c:v>74.450084602368875</c:v>
                </c:pt>
                <c:pt idx="6">
                  <c:v>90.672814923495906</c:v>
                </c:pt>
                <c:pt idx="7">
                  <c:v>97.695852534561979</c:v>
                </c:pt>
              </c:numCache>
            </c:numRef>
          </c:val>
        </c:ser>
        <c:dLbls>
          <c:showVal val="1"/>
        </c:dLbls>
        <c:shape val="box"/>
        <c:axId val="101662720"/>
        <c:axId val="101664256"/>
        <c:axId val="0"/>
      </c:bar3DChart>
      <c:catAx>
        <c:axId val="101662720"/>
        <c:scaling>
          <c:orientation val="minMax"/>
        </c:scaling>
        <c:axPos val="b"/>
        <c:tickLblPos val="nextTo"/>
        <c:crossAx val="101664256"/>
        <c:crosses val="autoZero"/>
        <c:auto val="1"/>
        <c:lblAlgn val="ctr"/>
        <c:lblOffset val="100"/>
      </c:catAx>
      <c:valAx>
        <c:axId val="101664256"/>
        <c:scaling>
          <c:orientation val="minMax"/>
        </c:scaling>
        <c:axPos val="l"/>
        <c:majorGridlines/>
        <c:numFmt formatCode="0.0" sourceLinked="1"/>
        <c:tickLblPos val="nextTo"/>
        <c:crossAx val="101662720"/>
        <c:crosses val="autoZero"/>
        <c:crossBetween val="between"/>
      </c:valAx>
    </c:plotArea>
    <c:legend>
      <c:legendPos val="b"/>
      <c:layout>
        <c:manualLayout>
          <c:xMode val="edge"/>
          <c:yMode val="edge"/>
          <c:x val="0.27064690066914748"/>
          <c:y val="0.91440731245803575"/>
          <c:w val="0.27263890717835731"/>
          <c:h val="7.0088811572971976E-2"/>
        </c:manualLayout>
      </c:layout>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2"/>
  <c:chart>
    <c:title>
      <c:tx>
        <c:rich>
          <a:bodyPr/>
          <a:lstStyle/>
          <a:p>
            <a:pPr>
              <a:defRPr/>
            </a:pPr>
            <a:r>
              <a:rPr lang="en-US"/>
              <a:t>% of vacancies against sanctioned posts- Bihar 2012*</a:t>
            </a:r>
          </a:p>
        </c:rich>
      </c:tx>
      <c:layout/>
    </c:title>
    <c:view3D>
      <c:rAngAx val="1"/>
    </c:view3D>
    <c:plotArea>
      <c:layout>
        <c:manualLayout>
          <c:layoutTarget val="inner"/>
          <c:xMode val="edge"/>
          <c:yMode val="edge"/>
          <c:x val="9.9001977784212575E-2"/>
          <c:y val="0.12589750102577127"/>
          <c:w val="0.87663206567604668"/>
          <c:h val="0.68020583815809132"/>
        </c:manualLayout>
      </c:layout>
      <c:bar3DChart>
        <c:barDir val="col"/>
        <c:grouping val="clustered"/>
        <c:ser>
          <c:idx val="0"/>
          <c:order val="0"/>
          <c:tx>
            <c:strRef>
              <c:f>Sheet9!$E$11</c:f>
              <c:strCache>
                <c:ptCount val="1"/>
                <c:pt idx="0">
                  <c:v>Percentage of Vacancy</c:v>
                </c:pt>
              </c:strCache>
            </c:strRef>
          </c:tx>
          <c:dPt>
            <c:idx val="0"/>
            <c:spPr>
              <a:solidFill>
                <a:schemeClr val="accent4"/>
              </a:solidFill>
            </c:spPr>
          </c:dPt>
          <c:dPt>
            <c:idx val="2"/>
            <c:spPr>
              <a:solidFill>
                <a:schemeClr val="accent4"/>
              </a:solidFill>
            </c:spPr>
          </c:dPt>
          <c:dPt>
            <c:idx val="4"/>
            <c:spPr>
              <a:solidFill>
                <a:schemeClr val="accent4"/>
              </a:solidFill>
            </c:spPr>
          </c:dPt>
          <c:dPt>
            <c:idx val="6"/>
            <c:spPr>
              <a:solidFill>
                <a:schemeClr val="accent4"/>
              </a:solidFill>
            </c:spPr>
          </c:dPt>
          <c:cat>
            <c:strRef>
              <c:f>Sheet9!$D$12:$D$20</c:f>
              <c:strCache>
                <c:ptCount val="9"/>
                <c:pt idx="0">
                  <c:v>Prgm Mngt Unit Staff</c:v>
                </c:pt>
                <c:pt idx="1">
                  <c:v>ANM Regular</c:v>
                </c:pt>
                <c:pt idx="2">
                  <c:v>ANM Contractual</c:v>
                </c:pt>
                <c:pt idx="3">
                  <c:v>Doctor AYUSH </c:v>
                </c:pt>
                <c:pt idx="4">
                  <c:v> Doctor Contractual</c:v>
                </c:pt>
                <c:pt idx="5">
                  <c:v> Doctor Regular</c:v>
                </c:pt>
                <c:pt idx="6">
                  <c:v>Nurse Grd-A Cont.</c:v>
                </c:pt>
                <c:pt idx="7">
                  <c:v>LHV Regular</c:v>
                </c:pt>
                <c:pt idx="8">
                  <c:v>Nurse Grade A Regular</c:v>
                </c:pt>
              </c:strCache>
            </c:strRef>
          </c:cat>
          <c:val>
            <c:numRef>
              <c:f>Sheet9!$E$12:$E$20</c:f>
              <c:numCache>
                <c:formatCode>0.0</c:formatCode>
                <c:ptCount val="9"/>
                <c:pt idx="0">
                  <c:v>19.502074688796693</c:v>
                </c:pt>
                <c:pt idx="1">
                  <c:v>19.866033576394649</c:v>
                </c:pt>
                <c:pt idx="2">
                  <c:v>28.258167613636363</c:v>
                </c:pt>
                <c:pt idx="3">
                  <c:v>30.385487528344672</c:v>
                </c:pt>
                <c:pt idx="4">
                  <c:v>35.030800821355236</c:v>
                </c:pt>
                <c:pt idx="5">
                  <c:v>52.261208576998051</c:v>
                </c:pt>
                <c:pt idx="6">
                  <c:v>54.199823165340135</c:v>
                </c:pt>
                <c:pt idx="7">
                  <c:v>62.328767123287399</c:v>
                </c:pt>
                <c:pt idx="8">
                  <c:v>86.67872212175898</c:v>
                </c:pt>
              </c:numCache>
            </c:numRef>
          </c:val>
        </c:ser>
        <c:dLbls>
          <c:showVal val="1"/>
        </c:dLbls>
        <c:shape val="box"/>
        <c:axId val="102853248"/>
        <c:axId val="102855040"/>
        <c:axId val="0"/>
      </c:bar3DChart>
      <c:catAx>
        <c:axId val="102853248"/>
        <c:scaling>
          <c:orientation val="minMax"/>
        </c:scaling>
        <c:axPos val="b"/>
        <c:tickLblPos val="nextTo"/>
        <c:txPr>
          <a:bodyPr/>
          <a:lstStyle/>
          <a:p>
            <a:pPr>
              <a:defRPr sz="1400"/>
            </a:pPr>
            <a:endParaRPr lang="en-US"/>
          </a:p>
        </c:txPr>
        <c:crossAx val="102855040"/>
        <c:crosses val="autoZero"/>
        <c:auto val="1"/>
        <c:lblAlgn val="ctr"/>
        <c:lblOffset val="100"/>
      </c:catAx>
      <c:valAx>
        <c:axId val="102855040"/>
        <c:scaling>
          <c:orientation val="minMax"/>
        </c:scaling>
        <c:axPos val="l"/>
        <c:majorGridlines/>
        <c:numFmt formatCode="0.0" sourceLinked="1"/>
        <c:tickLblPos val="nextTo"/>
        <c:crossAx val="102853248"/>
        <c:crosses val="autoZero"/>
        <c:crossBetween val="between"/>
      </c:valAx>
    </c:plotArea>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a:pPr>
            <a:r>
              <a:rPr lang="en-US"/>
              <a:t>Percentage of vacancies in regular positions against sanctioned posts -Jharkhand 2012</a:t>
            </a:r>
          </a:p>
        </c:rich>
      </c:tx>
      <c:layout/>
    </c:title>
    <c:view3D>
      <c:rAngAx val="1"/>
    </c:view3D>
    <c:plotArea>
      <c:layout/>
      <c:bar3DChart>
        <c:barDir val="col"/>
        <c:grouping val="clustered"/>
        <c:ser>
          <c:idx val="0"/>
          <c:order val="0"/>
          <c:tx>
            <c:strRef>
              <c:f>Sheet5!$E$8</c:f>
              <c:strCache>
                <c:ptCount val="1"/>
                <c:pt idx="0">
                  <c:v>Sanctioned</c:v>
                </c:pt>
              </c:strCache>
            </c:strRef>
          </c:tx>
          <c:cat>
            <c:strRef>
              <c:f>Sheet5!$D$9:$D$15</c:f>
              <c:strCache>
                <c:ptCount val="7"/>
                <c:pt idx="0">
                  <c:v>Medical Officer </c:v>
                </c:pt>
                <c:pt idx="1">
                  <c:v>ANM</c:v>
                </c:pt>
                <c:pt idx="2">
                  <c:v>Staff Nurse</c:v>
                </c:pt>
                <c:pt idx="3">
                  <c:v>X Ray Technician </c:v>
                </c:pt>
                <c:pt idx="4">
                  <c:v>LHV</c:v>
                </c:pt>
                <c:pt idx="5">
                  <c:v>Pharmacist</c:v>
                </c:pt>
                <c:pt idx="6">
                  <c:v>Lab Technician</c:v>
                </c:pt>
              </c:strCache>
            </c:strRef>
          </c:cat>
          <c:val>
            <c:numRef>
              <c:f>Sheet5!$E$9:$E$15</c:f>
            </c:numRef>
          </c:val>
        </c:ser>
        <c:ser>
          <c:idx val="1"/>
          <c:order val="1"/>
          <c:tx>
            <c:strRef>
              <c:f>Sheet5!$F$8</c:f>
              <c:strCache>
                <c:ptCount val="1"/>
                <c:pt idx="0">
                  <c:v>Vacant</c:v>
                </c:pt>
              </c:strCache>
            </c:strRef>
          </c:tx>
          <c:cat>
            <c:strRef>
              <c:f>Sheet5!$D$9:$D$15</c:f>
              <c:strCache>
                <c:ptCount val="7"/>
                <c:pt idx="0">
                  <c:v>Medical Officer </c:v>
                </c:pt>
                <c:pt idx="1">
                  <c:v>ANM</c:v>
                </c:pt>
                <c:pt idx="2">
                  <c:v>Staff Nurse</c:v>
                </c:pt>
                <c:pt idx="3">
                  <c:v>X Ray Technician </c:v>
                </c:pt>
                <c:pt idx="4">
                  <c:v>LHV</c:v>
                </c:pt>
                <c:pt idx="5">
                  <c:v>Pharmacist</c:v>
                </c:pt>
                <c:pt idx="6">
                  <c:v>Lab Technician</c:v>
                </c:pt>
              </c:strCache>
            </c:strRef>
          </c:cat>
          <c:val>
            <c:numRef>
              <c:f>Sheet5!$F$9:$F$15</c:f>
            </c:numRef>
          </c:val>
        </c:ser>
        <c:ser>
          <c:idx val="2"/>
          <c:order val="2"/>
          <c:tx>
            <c:strRef>
              <c:f>Sheet5!$G$8</c:f>
              <c:strCache>
                <c:ptCount val="1"/>
                <c:pt idx="0">
                  <c:v>Percentage of Vacancy</c:v>
                </c:pt>
              </c:strCache>
            </c:strRef>
          </c:tx>
          <c:spPr>
            <a:solidFill>
              <a:schemeClr val="accent1">
                <a:lumMod val="60000"/>
                <a:lumOff val="40000"/>
              </a:schemeClr>
            </a:solidFill>
            <a:ln w="19050">
              <a:solidFill>
                <a:srgbClr val="C00000"/>
              </a:solidFill>
            </a:ln>
          </c:spPr>
          <c:cat>
            <c:strRef>
              <c:f>Sheet5!$D$9:$D$15</c:f>
              <c:strCache>
                <c:ptCount val="7"/>
                <c:pt idx="0">
                  <c:v>Medical Officer </c:v>
                </c:pt>
                <c:pt idx="1">
                  <c:v>ANM</c:v>
                </c:pt>
                <c:pt idx="2">
                  <c:v>Staff Nurse</c:v>
                </c:pt>
                <c:pt idx="3">
                  <c:v>X Ray Technician </c:v>
                </c:pt>
                <c:pt idx="4">
                  <c:v>LHV</c:v>
                </c:pt>
                <c:pt idx="5">
                  <c:v>Pharmacist</c:v>
                </c:pt>
                <c:pt idx="6">
                  <c:v>Lab Technician</c:v>
                </c:pt>
              </c:strCache>
            </c:strRef>
          </c:cat>
          <c:val>
            <c:numRef>
              <c:f>Sheet5!$G$9:$G$15</c:f>
              <c:numCache>
                <c:formatCode>0%</c:formatCode>
                <c:ptCount val="7"/>
                <c:pt idx="0">
                  <c:v>0.33717579250720542</c:v>
                </c:pt>
                <c:pt idx="1">
                  <c:v>0.37491877842755145</c:v>
                </c:pt>
                <c:pt idx="2">
                  <c:v>0.5128939828080229</c:v>
                </c:pt>
                <c:pt idx="3">
                  <c:v>0.64383561643835907</c:v>
                </c:pt>
                <c:pt idx="4">
                  <c:v>0.69886363636363769</c:v>
                </c:pt>
                <c:pt idx="5">
                  <c:v>0.79118329466357484</c:v>
                </c:pt>
                <c:pt idx="6">
                  <c:v>0.85398230088495442</c:v>
                </c:pt>
              </c:numCache>
            </c:numRef>
          </c:val>
        </c:ser>
        <c:dLbls>
          <c:showVal val="1"/>
        </c:dLbls>
        <c:shape val="box"/>
        <c:axId val="102919168"/>
        <c:axId val="102925056"/>
        <c:axId val="0"/>
      </c:bar3DChart>
      <c:catAx>
        <c:axId val="102919168"/>
        <c:scaling>
          <c:orientation val="minMax"/>
        </c:scaling>
        <c:axPos val="b"/>
        <c:tickLblPos val="nextTo"/>
        <c:crossAx val="102925056"/>
        <c:crosses val="autoZero"/>
        <c:auto val="1"/>
        <c:lblAlgn val="ctr"/>
        <c:lblOffset val="100"/>
      </c:catAx>
      <c:valAx>
        <c:axId val="102925056"/>
        <c:scaling>
          <c:orientation val="minMax"/>
        </c:scaling>
        <c:axPos val="l"/>
        <c:majorGridlines>
          <c:spPr>
            <a:ln w="9525" cap="flat" cmpd="sng" algn="ctr">
              <a:solidFill>
                <a:schemeClr val="bg2">
                  <a:lumMod val="90000"/>
                </a:schemeClr>
              </a:solidFill>
              <a:prstDash val="solid"/>
            </a:ln>
            <a:effectLst/>
          </c:spPr>
        </c:majorGridlines>
        <c:numFmt formatCode="0%" sourceLinked="1"/>
        <c:tickLblPos val="nextTo"/>
        <c:crossAx val="102919168"/>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95446-DE45-4C3B-9DE7-46B79143C753}" type="datetimeFigureOut">
              <a:rPr lang="en-US" smtClean="0"/>
              <a:pPr/>
              <a:t>5/2/2013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9E5184-9A4E-473B-BD67-F240A89130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None/>
              <a:defRPr/>
            </a:pPr>
            <a:endParaRPr lang="en-US" dirty="0"/>
          </a:p>
        </p:txBody>
      </p:sp>
      <p:sp>
        <p:nvSpPr>
          <p:cNvPr id="4" name="Slide Number Placeholder 3"/>
          <p:cNvSpPr>
            <a:spLocks noGrp="1"/>
          </p:cNvSpPr>
          <p:nvPr>
            <p:ph type="sldNum" sz="quarter" idx="10"/>
          </p:nvPr>
        </p:nvSpPr>
        <p:spPr/>
        <p:txBody>
          <a:bodyPr/>
          <a:lstStyle/>
          <a:p>
            <a:fld id="{2E192F95-3B4E-4BD0-8FD5-BB64CC4BF2AB}"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2F95-3B4E-4BD0-8FD5-BB64CC4BF2AB}"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5-00332_grey-bar.png"/>
          <p:cNvPicPr>
            <a:picLocks noChangeAspect="1"/>
          </p:cNvPicPr>
          <p:nvPr userDrawn="1"/>
        </p:nvPicPr>
        <p:blipFill>
          <a:blip r:embed="rId2" cstate="print"/>
          <a:srcRect t="93345"/>
          <a:stretch>
            <a:fillRect/>
          </a:stretch>
        </p:blipFill>
        <p:spPr>
          <a:xfrm>
            <a:off x="0" y="6400804"/>
            <a:ext cx="12188825" cy="456307"/>
          </a:xfrm>
          <a:prstGeom prst="rect">
            <a:avLst/>
          </a:prstGeom>
        </p:spPr>
      </p:pic>
      <p:sp>
        <p:nvSpPr>
          <p:cNvPr id="2" name="Title 1"/>
          <p:cNvSpPr>
            <a:spLocks noGrp="1"/>
          </p:cNvSpPr>
          <p:nvPr>
            <p:ph type="ctrTitle"/>
          </p:nvPr>
        </p:nvSpPr>
        <p:spPr>
          <a:xfrm>
            <a:off x="973417" y="1905004"/>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2633" y="3881735"/>
            <a:ext cx="1023988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48"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1746253" y="5638800"/>
            <a:ext cx="8696325" cy="19050"/>
          </a:xfrm>
          <a:prstGeom prst="rect">
            <a:avLst/>
          </a:prstGeom>
          <a:noFill/>
        </p:spPr>
      </p:pic>
      <p:pic>
        <p:nvPicPr>
          <p:cNvPr id="45058" name="Picture 2" descr="http://nhsrcindia.org/images/logo.gif"/>
          <p:cNvPicPr>
            <a:picLocks noChangeAspect="1" noChangeArrowheads="1"/>
          </p:cNvPicPr>
          <p:nvPr userDrawn="1"/>
        </p:nvPicPr>
        <p:blipFill>
          <a:blip r:embed="rId4" cstate="print"/>
          <a:srcRect/>
          <a:stretch>
            <a:fillRect/>
          </a:stretch>
        </p:blipFill>
        <p:spPr bwMode="auto">
          <a:xfrm>
            <a:off x="10779125" y="5943599"/>
            <a:ext cx="1409700" cy="914401"/>
          </a:xfrm>
          <a:prstGeom prst="rect">
            <a:avLst/>
          </a:prstGeom>
          <a:noFill/>
        </p:spPr>
      </p:pic>
      <p:pic>
        <p:nvPicPr>
          <p:cNvPr id="9" name="Picture 6" descr="http://www.dastaktimes.org/wp-content/uploads/2012/08/NRHM-logo.jpg"/>
          <p:cNvPicPr>
            <a:picLocks noChangeAspect="1" noChangeArrowheads="1"/>
          </p:cNvPicPr>
          <p:nvPr userDrawn="1"/>
        </p:nvPicPr>
        <p:blipFill>
          <a:blip r:embed="rId5" cstate="print"/>
          <a:srcRect/>
          <a:stretch>
            <a:fillRect/>
          </a:stretch>
        </p:blipFill>
        <p:spPr bwMode="auto">
          <a:xfrm>
            <a:off x="0" y="6057502"/>
            <a:ext cx="1598612" cy="800498"/>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8" name="Picture 7" descr="5-00332_grey-bar.png"/>
          <p:cNvPicPr>
            <a:picLocks noChangeAspect="1"/>
          </p:cNvPicPr>
          <p:nvPr userDrawn="1"/>
        </p:nvPicPr>
        <p:blipFill>
          <a:blip r:embed="rId2" cstate="print"/>
          <a:srcRect t="93345"/>
          <a:stretch>
            <a:fillRect/>
          </a:stretch>
        </p:blipFill>
        <p:spPr>
          <a:xfrm>
            <a:off x="0" y="6400802"/>
            <a:ext cx="12188825" cy="456307"/>
          </a:xfrm>
          <a:prstGeom prst="rect">
            <a:avLst/>
          </a:prstGeom>
        </p:spPr>
      </p:pic>
      <p:sp>
        <p:nvSpPr>
          <p:cNvPr id="2" name="Title 1"/>
          <p:cNvSpPr>
            <a:spLocks noGrp="1"/>
          </p:cNvSpPr>
          <p:nvPr>
            <p:ph type="ctrTitle"/>
          </p:nvPr>
        </p:nvSpPr>
        <p:spPr>
          <a:xfrm>
            <a:off x="973139" y="832356"/>
            <a:ext cx="9324523"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139" y="3276601"/>
            <a:ext cx="9324171"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1746251" y="5638800"/>
            <a:ext cx="8696325" cy="19050"/>
          </a:xfrm>
          <a:prstGeom prst="rect">
            <a:avLst/>
          </a:prstGeom>
          <a:noFill/>
        </p:spPr>
      </p:pic>
      <p:sp>
        <p:nvSpPr>
          <p:cNvPr id="7" name="Text Placeholder 6"/>
          <p:cNvSpPr>
            <a:spLocks noGrp="1"/>
          </p:cNvSpPr>
          <p:nvPr>
            <p:ph type="body" sz="quarter" idx="10" hasCustomPrompt="1"/>
          </p:nvPr>
        </p:nvSpPr>
        <p:spPr>
          <a:xfrm>
            <a:off x="1432730" y="4591638"/>
            <a:ext cx="10240158" cy="106680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8" name="Picture 7" descr="5-00332_grey-bar.png"/>
          <p:cNvPicPr>
            <a:picLocks noChangeAspect="1"/>
          </p:cNvPicPr>
          <p:nvPr userDrawn="1"/>
        </p:nvPicPr>
        <p:blipFill>
          <a:blip r:embed="rId2" cstate="print"/>
          <a:srcRect t="93345"/>
          <a:stretch>
            <a:fillRect/>
          </a:stretch>
        </p:blipFill>
        <p:spPr>
          <a:xfrm>
            <a:off x="0" y="6400804"/>
            <a:ext cx="12188825" cy="456307"/>
          </a:xfrm>
          <a:prstGeom prst="rect">
            <a:avLst/>
          </a:prstGeom>
        </p:spPr>
      </p:pic>
      <p:sp>
        <p:nvSpPr>
          <p:cNvPr id="2" name="Title 1"/>
          <p:cNvSpPr>
            <a:spLocks noGrp="1"/>
          </p:cNvSpPr>
          <p:nvPr>
            <p:ph type="ctrTitle"/>
          </p:nvPr>
        </p:nvSpPr>
        <p:spPr>
          <a:xfrm>
            <a:off x="973140" y="832356"/>
            <a:ext cx="9324523"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140" y="3276601"/>
            <a:ext cx="9324171"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1746253" y="5638800"/>
            <a:ext cx="8696325" cy="19050"/>
          </a:xfrm>
          <a:prstGeom prst="rect">
            <a:avLst/>
          </a:prstGeom>
          <a:noFill/>
        </p:spPr>
      </p:pic>
      <p:sp>
        <p:nvSpPr>
          <p:cNvPr id="7" name="Text Placeholder 6"/>
          <p:cNvSpPr>
            <a:spLocks noGrp="1"/>
          </p:cNvSpPr>
          <p:nvPr>
            <p:ph type="body" sz="quarter" idx="10" hasCustomPrompt="1"/>
          </p:nvPr>
        </p:nvSpPr>
        <p:spPr>
          <a:xfrm>
            <a:off x="1432730" y="4591638"/>
            <a:ext cx="10240158" cy="106680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1986" name="Picture 2" descr="http://nhsrcindia.org/images/logo.gif"/>
          <p:cNvPicPr>
            <a:picLocks noChangeAspect="1" noChangeArrowheads="1"/>
          </p:cNvPicPr>
          <p:nvPr userDrawn="1"/>
        </p:nvPicPr>
        <p:blipFill>
          <a:blip r:embed="rId2" cstate="print"/>
          <a:srcRect/>
          <a:stretch>
            <a:fillRect/>
          </a:stretch>
        </p:blipFill>
        <p:spPr bwMode="auto">
          <a:xfrm>
            <a:off x="11249025" y="6248400"/>
            <a:ext cx="939799" cy="609600"/>
          </a:xfrm>
          <a:prstGeom prst="rect">
            <a:avLst/>
          </a:prstGeom>
          <a:noFill/>
        </p:spPr>
      </p:pic>
      <p:pic>
        <p:nvPicPr>
          <p:cNvPr id="41990" name="Picture 6" descr="http://www.dastaktimes.org/wp-content/uploads/2012/08/NRHM-logo.jpg"/>
          <p:cNvPicPr>
            <a:picLocks noChangeAspect="1" noChangeArrowheads="1"/>
          </p:cNvPicPr>
          <p:nvPr userDrawn="1"/>
        </p:nvPicPr>
        <p:blipFill>
          <a:blip r:embed="rId3" cstate="print"/>
          <a:srcRect/>
          <a:stretch>
            <a:fillRect/>
          </a:stretch>
        </p:blipFill>
        <p:spPr bwMode="auto">
          <a:xfrm>
            <a:off x="0" y="6324600"/>
            <a:ext cx="1065212" cy="533400"/>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9"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9" y="1411557"/>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32" y="1411557"/>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7"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7" y="1420815"/>
            <a:ext cx="11165020" cy="2128031"/>
          </a:xfrm>
          <a:prstGeom prst="rect">
            <a:avLst/>
          </a:prstGeom>
        </p:spPr>
        <p:txBody>
          <a:bodyPr vert="horz" wrap="square" lIns="0" tIns="0" rIns="0" bIns="0" rtlCol="0">
            <a:spAutoFit/>
          </a:bodyPr>
          <a:lstStyle/>
          <a:p>
            <a:pPr marL="460375" lvl="0" indent="-460375" algn="l" defTabSz="914363" rtl="0" eaLnBrk="1" latinLnBrk="0" hangingPunct="1">
              <a:lnSpc>
                <a:spcPct val="90000"/>
              </a:lnSpc>
              <a:spcBef>
                <a:spcPct val="20000"/>
              </a:spcBef>
              <a:buFontTx/>
              <a:buBlip>
                <a:blip r:embed="rId13"/>
              </a:buBlip>
            </a:pPr>
            <a:r>
              <a:rPr lang="en-US" smtClean="0"/>
              <a:t>Click to edit Master text styles</a:t>
            </a:r>
          </a:p>
          <a:p>
            <a:pPr marL="460375" lvl="1" indent="-460375" algn="l" defTabSz="914363" rtl="0" eaLnBrk="1" latinLnBrk="0" hangingPunct="1">
              <a:lnSpc>
                <a:spcPct val="90000"/>
              </a:lnSpc>
              <a:spcBef>
                <a:spcPct val="20000"/>
              </a:spcBef>
              <a:buFontTx/>
              <a:buBlip>
                <a:blip r:embed="rId13"/>
              </a:buBlip>
            </a:pPr>
            <a:r>
              <a:rPr lang="en-US" smtClean="0"/>
              <a:t>Second level</a:t>
            </a:r>
          </a:p>
          <a:p>
            <a:pPr marL="460375" lvl="2" indent="-460375" algn="l" defTabSz="914363" rtl="0" eaLnBrk="1" latinLnBrk="0" hangingPunct="1">
              <a:lnSpc>
                <a:spcPct val="90000"/>
              </a:lnSpc>
              <a:spcBef>
                <a:spcPct val="20000"/>
              </a:spcBef>
              <a:buFontTx/>
              <a:buBlip>
                <a:blip r:embed="rId13"/>
              </a:buBlip>
            </a:pPr>
            <a:r>
              <a:rPr lang="en-US" smtClean="0"/>
              <a:t>Third level</a:t>
            </a:r>
          </a:p>
          <a:p>
            <a:pPr marL="460375" lvl="3" indent="-460375" algn="l" defTabSz="914363" rtl="0" eaLnBrk="1" latinLnBrk="0" hangingPunct="1">
              <a:lnSpc>
                <a:spcPct val="90000"/>
              </a:lnSpc>
              <a:spcBef>
                <a:spcPct val="20000"/>
              </a:spcBef>
              <a:buFontTx/>
              <a:buBlip>
                <a:blip r:embed="rId13"/>
              </a:buBlip>
            </a:pPr>
            <a:r>
              <a:rPr lang="en-US" smtClean="0"/>
              <a:t>Fourth level</a:t>
            </a:r>
          </a:p>
          <a:p>
            <a:pPr marL="460375" lvl="4" indent="-460375" algn="l" defTabSz="914363" rtl="0" eaLnBrk="1" latinLnBrk="0" hangingPunct="1">
              <a:lnSpc>
                <a:spcPct val="90000"/>
              </a:lnSpc>
              <a:spcBef>
                <a:spcPct val="20000"/>
              </a:spcBef>
              <a:buFontTx/>
              <a:buBlip>
                <a:blip r:embed="rId13"/>
              </a:buBlip>
            </a:pPr>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461963" indent="-461963" algn="l" defTabSz="914363" rtl="0" eaLnBrk="1" latinLnBrk="0" hangingPunct="1">
        <a:lnSpc>
          <a:spcPct val="90000"/>
        </a:lnSpc>
        <a:spcBef>
          <a:spcPct val="20000"/>
        </a:spcBef>
        <a:buFontTx/>
        <a:buBlip>
          <a:blip r:embed="rId14"/>
        </a:buBlip>
        <a:defRPr lang="en-US" sz="3200" kern="1200" dirty="0" smtClean="0">
          <a:solidFill>
            <a:schemeClr val="bg1"/>
          </a:solidFill>
          <a:latin typeface="+mn-lt"/>
          <a:ea typeface="+mn-ea"/>
          <a:cs typeface="+mn-cs"/>
        </a:defRPr>
      </a:lvl1pPr>
      <a:lvl2pPr marL="857250" indent="-395288" algn="l" defTabSz="914363" rtl="0" eaLnBrk="1" latinLnBrk="0" hangingPunct="1">
        <a:lnSpc>
          <a:spcPct val="90000"/>
        </a:lnSpc>
        <a:spcBef>
          <a:spcPct val="20000"/>
        </a:spcBef>
        <a:buFontTx/>
        <a:buBlip>
          <a:blip r:embed="rId15"/>
        </a:buBlip>
        <a:defRPr sz="2800" kern="1200">
          <a:solidFill>
            <a:schemeClr val="bg1"/>
          </a:solidFill>
          <a:latin typeface="+mn-lt"/>
          <a:ea typeface="+mn-ea"/>
          <a:cs typeface="+mn-cs"/>
        </a:defRPr>
      </a:lvl2pPr>
      <a:lvl3pPr marL="1258888" indent="-401638"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3pPr>
      <a:lvl4pPr marL="1658938" indent="-400050"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4pPr>
      <a:lvl5pPr marL="2055813" indent="-396875"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07868" y="230189"/>
            <a:ext cx="1117309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62832" y="1905000"/>
            <a:ext cx="10718125"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mailto:Dr.amitmishra@gmail.com" TargetMode="External"/><Relationship Id="rId2" Type="http://schemas.openxmlformats.org/officeDocument/2006/relationships/hyperlink" Target="http://www.nhsrcindia.or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812" y="1828800"/>
            <a:ext cx="10360501" cy="1771650"/>
          </a:xfrm>
        </p:spPr>
        <p:txBody>
          <a:bodyPr>
            <a:noAutofit/>
          </a:bodyPr>
          <a:lstStyle/>
          <a:p>
            <a:pPr algn="ctr"/>
            <a:r>
              <a:rPr lang="en-US" sz="3200" dirty="0" smtClean="0">
                <a:solidFill>
                  <a:schemeClr val="tx1"/>
                </a:solidFill>
                <a:latin typeface="Book Antiqua" pitchFamily="18" charset="0"/>
                <a:cs typeface="Aharoni" pitchFamily="2" charset="-79"/>
              </a:rPr>
              <a:t>Human Resource Management Information System for Health:</a:t>
            </a:r>
            <a:br>
              <a:rPr lang="en-US" sz="3200" dirty="0" smtClean="0">
                <a:solidFill>
                  <a:schemeClr val="tx1"/>
                </a:solidFill>
                <a:latin typeface="Book Antiqua" pitchFamily="18" charset="0"/>
                <a:cs typeface="Aharoni" pitchFamily="2" charset="-79"/>
              </a:rPr>
            </a:br>
            <a:r>
              <a:rPr lang="en-US" sz="3200" dirty="0" smtClean="0">
                <a:solidFill>
                  <a:schemeClr val="tx1"/>
                </a:solidFill>
                <a:latin typeface="Book Antiqua" pitchFamily="18" charset="0"/>
                <a:cs typeface="Aharoni" pitchFamily="2" charset="-79"/>
              </a:rPr>
              <a:t> Documenting Requirements &amp; Designing IT Intervention</a:t>
            </a:r>
            <a:endParaRPr lang="en-US" sz="3200" dirty="0">
              <a:solidFill>
                <a:schemeClr val="tx1"/>
              </a:solidFill>
              <a:latin typeface="Book Antiqua" pitchFamily="18" charset="0"/>
              <a:cs typeface="Aharoni" pitchFamily="2" charset="-79"/>
            </a:endParaRPr>
          </a:p>
        </p:txBody>
      </p:sp>
      <p:sp>
        <p:nvSpPr>
          <p:cNvPr id="3" name="Subtitle 2"/>
          <p:cNvSpPr>
            <a:spLocks noGrp="1"/>
          </p:cNvSpPr>
          <p:nvPr>
            <p:ph type="subTitle" idx="1"/>
          </p:nvPr>
        </p:nvSpPr>
        <p:spPr>
          <a:xfrm>
            <a:off x="1625176" y="3429000"/>
            <a:ext cx="8735325" cy="2286000"/>
          </a:xfrm>
        </p:spPr>
        <p:txBody>
          <a:bodyPr>
            <a:normAutofit/>
          </a:bodyPr>
          <a:lstStyle/>
          <a:p>
            <a:pPr algn="ctr"/>
            <a:r>
              <a:rPr lang="en-US" dirty="0" smtClean="0">
                <a:solidFill>
                  <a:schemeClr val="accent2">
                    <a:lumMod val="60000"/>
                    <a:lumOff val="40000"/>
                  </a:schemeClr>
                </a:solidFill>
                <a:latin typeface="Agency FB" pitchFamily="34" charset="0"/>
              </a:rPr>
              <a:t>Experience Sharing cum Sensitization Workshop for NE States </a:t>
            </a:r>
          </a:p>
          <a:p>
            <a:pPr algn="ctr"/>
            <a:r>
              <a:rPr lang="en-US" dirty="0" err="1" smtClean="0">
                <a:solidFill>
                  <a:schemeClr val="accent2">
                    <a:lumMod val="60000"/>
                    <a:lumOff val="40000"/>
                  </a:schemeClr>
                </a:solidFill>
                <a:latin typeface="Agency FB" pitchFamily="34" charset="0"/>
              </a:rPr>
              <a:t>Guwahati</a:t>
            </a:r>
            <a:r>
              <a:rPr lang="en-US" dirty="0" smtClean="0">
                <a:solidFill>
                  <a:schemeClr val="accent2">
                    <a:lumMod val="60000"/>
                    <a:lumOff val="40000"/>
                  </a:schemeClr>
                </a:solidFill>
                <a:latin typeface="Agency FB" pitchFamily="34" charset="0"/>
              </a:rPr>
              <a:t> </a:t>
            </a:r>
          </a:p>
          <a:p>
            <a:pPr algn="ctr"/>
            <a:r>
              <a:rPr lang="en-US" dirty="0" smtClean="0">
                <a:solidFill>
                  <a:schemeClr val="accent2">
                    <a:lumMod val="60000"/>
                    <a:lumOff val="40000"/>
                  </a:schemeClr>
                </a:solidFill>
                <a:latin typeface="Agency FB" pitchFamily="34" charset="0"/>
              </a:rPr>
              <a:t>16</a:t>
            </a:r>
            <a:r>
              <a:rPr lang="en-US" baseline="30000" dirty="0" smtClean="0">
                <a:solidFill>
                  <a:schemeClr val="accent2">
                    <a:lumMod val="60000"/>
                    <a:lumOff val="40000"/>
                  </a:schemeClr>
                </a:solidFill>
                <a:latin typeface="Agency FB" pitchFamily="34" charset="0"/>
              </a:rPr>
              <a:t>th</a:t>
            </a:r>
            <a:r>
              <a:rPr lang="en-US" dirty="0" smtClean="0">
                <a:solidFill>
                  <a:schemeClr val="accent2">
                    <a:lumMod val="60000"/>
                    <a:lumOff val="40000"/>
                  </a:schemeClr>
                </a:solidFill>
                <a:latin typeface="Agency FB" pitchFamily="34" charset="0"/>
              </a:rPr>
              <a:t> March 2013. </a:t>
            </a:r>
          </a:p>
          <a:p>
            <a:pPr algn="ctr"/>
            <a:r>
              <a:rPr lang="en-US" dirty="0" smtClean="0">
                <a:solidFill>
                  <a:schemeClr val="accent2">
                    <a:lumMod val="60000"/>
                    <a:lumOff val="40000"/>
                  </a:schemeClr>
                </a:solidFill>
                <a:latin typeface="Agency FB" pitchFamily="34" charset="0"/>
              </a:rPr>
              <a:t>Dr. Amit Mishra </a:t>
            </a:r>
          </a:p>
          <a:p>
            <a:pPr algn="ctr"/>
            <a:r>
              <a:rPr lang="en-US" dirty="0" smtClean="0">
                <a:solidFill>
                  <a:schemeClr val="accent2">
                    <a:lumMod val="60000"/>
                    <a:lumOff val="40000"/>
                  </a:schemeClr>
                </a:solidFill>
                <a:latin typeface="Agency FB" pitchFamily="34" charset="0"/>
              </a:rPr>
              <a:t>Consultant, NHSRC </a:t>
            </a:r>
            <a:endParaRPr lang="en-US" dirty="0">
              <a:solidFill>
                <a:schemeClr val="accent2">
                  <a:lumMod val="60000"/>
                  <a:lumOff val="40000"/>
                </a:schemeClr>
              </a:solidFill>
              <a:latin typeface="Agency FB"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609398"/>
          </a:xfrm>
        </p:spPr>
        <p:txBody>
          <a:bodyPr/>
          <a:lstStyle/>
          <a:p>
            <a:pPr algn="ctr"/>
            <a:r>
              <a:rPr lang="en-US" sz="4400" b="1" dirty="0" smtClean="0">
                <a:solidFill>
                  <a:schemeClr val="accent2">
                    <a:lumMod val="40000"/>
                    <a:lumOff val="60000"/>
                  </a:schemeClr>
                </a:solidFill>
                <a:latin typeface="Agency FB" pitchFamily="34" charset="0"/>
              </a:rPr>
              <a:t>HRHMIS- Inputs </a:t>
            </a:r>
            <a:endParaRPr lang="en-US" sz="4400"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507868" y="990600"/>
            <a:ext cx="11173090" cy="5410200"/>
          </a:xfrm>
        </p:spPr>
        <p:txBody>
          <a:bodyPr>
            <a:noAutofit/>
          </a:bodyPr>
          <a:lstStyle/>
          <a:p>
            <a:pPr marL="571500" indent="-571500">
              <a:buFont typeface="+mj-lt"/>
              <a:buAutoNum type="romanUcPeriod"/>
            </a:pPr>
            <a:r>
              <a:rPr lang="en-US" sz="2400" b="1" dirty="0" smtClean="0">
                <a:solidFill>
                  <a:schemeClr val="tx1"/>
                </a:solidFill>
                <a:latin typeface="Gill Sans MT" pitchFamily="34" charset="0"/>
              </a:rPr>
              <a:t>HRH Workforce Database</a:t>
            </a:r>
          </a:p>
          <a:p>
            <a:pPr>
              <a:buClr>
                <a:srgbClr val="FF0000"/>
              </a:buClr>
              <a:buFont typeface="Arial" pitchFamily="34" charset="0"/>
              <a:buChar char="•"/>
            </a:pPr>
            <a:r>
              <a:rPr lang="en-US" sz="2400" dirty="0" smtClean="0">
                <a:solidFill>
                  <a:schemeClr val="tx1"/>
                </a:solidFill>
                <a:latin typeface="Gill Sans MT" pitchFamily="34" charset="0"/>
              </a:rPr>
              <a:t>Basic Database of the all cadres of HRH Workforce-Doctor, Specialists, Nurses, ANMs, LHVs, Male Workers, Paramedics- Technicians, Management staff, Support Staff. </a:t>
            </a:r>
          </a:p>
          <a:p>
            <a:pPr>
              <a:buClr>
                <a:srgbClr val="FF0000"/>
              </a:buClr>
              <a:buFont typeface="Arial" pitchFamily="34" charset="0"/>
              <a:buChar char="•"/>
            </a:pPr>
            <a:r>
              <a:rPr lang="en-US" sz="2400" dirty="0" smtClean="0">
                <a:solidFill>
                  <a:schemeClr val="tx1"/>
                </a:solidFill>
                <a:latin typeface="Gill Sans MT" pitchFamily="34" charset="0"/>
              </a:rPr>
              <a:t>Name-wise details –Identification details, demographic profile, qualification details, job information, posting history, training details, salary profile, performance details. </a:t>
            </a:r>
          </a:p>
          <a:p>
            <a:pPr marL="571500" indent="-571500">
              <a:buFont typeface="+mj-lt"/>
              <a:buAutoNum type="romanUcPeriod" startAt="2"/>
            </a:pPr>
            <a:r>
              <a:rPr lang="en-US" sz="2400" b="1" dirty="0" smtClean="0">
                <a:solidFill>
                  <a:schemeClr val="tx1"/>
                </a:solidFill>
                <a:latin typeface="Gill Sans MT" pitchFamily="34" charset="0"/>
              </a:rPr>
              <a:t>Facility Details</a:t>
            </a:r>
          </a:p>
          <a:p>
            <a:pPr>
              <a:buClr>
                <a:srgbClr val="FF0000"/>
              </a:buClr>
              <a:buFont typeface="Arial" pitchFamily="34" charset="0"/>
              <a:buChar char="•"/>
            </a:pPr>
            <a:r>
              <a:rPr lang="en-US" sz="2400" dirty="0" smtClean="0">
                <a:solidFill>
                  <a:schemeClr val="tx1"/>
                </a:solidFill>
                <a:latin typeface="Gill Sans MT" pitchFamily="34" charset="0"/>
              </a:rPr>
              <a:t>All Public Health Facilities-HSC/ PHC/CHC/ SDH/ DH/ Other Hospitals. </a:t>
            </a:r>
          </a:p>
          <a:p>
            <a:pPr>
              <a:buClr>
                <a:srgbClr val="FF0000"/>
              </a:buClr>
              <a:buFont typeface="Arial" pitchFamily="34" charset="0"/>
              <a:buChar char="•"/>
            </a:pPr>
            <a:r>
              <a:rPr lang="en-US" sz="2400" dirty="0" smtClean="0">
                <a:solidFill>
                  <a:schemeClr val="tx1"/>
                </a:solidFill>
                <a:latin typeface="Gill Sans MT" pitchFamily="34" charset="0"/>
              </a:rPr>
              <a:t>Listed as per their administrative hierarchy.</a:t>
            </a:r>
          </a:p>
          <a:p>
            <a:pPr>
              <a:buClr>
                <a:srgbClr val="FF0000"/>
              </a:buClr>
              <a:buFont typeface="Arial" pitchFamily="34" charset="0"/>
              <a:buChar char="•"/>
            </a:pPr>
            <a:r>
              <a:rPr lang="en-US" sz="2400" dirty="0" smtClean="0">
                <a:solidFill>
                  <a:schemeClr val="tx1"/>
                </a:solidFill>
                <a:latin typeface="Gill Sans MT" pitchFamily="34" charset="0"/>
              </a:rPr>
              <a:t>Linked to their facility types. </a:t>
            </a:r>
          </a:p>
          <a:p>
            <a:pPr marL="690682" indent="-571500">
              <a:buFont typeface="+mj-lt"/>
              <a:buAutoNum type="romanUcPeriod" startAt="3"/>
            </a:pPr>
            <a:r>
              <a:rPr lang="en-US" sz="2400" b="1" dirty="0" smtClean="0">
                <a:solidFill>
                  <a:schemeClr val="tx1"/>
                </a:solidFill>
                <a:latin typeface="Gill Sans MT" pitchFamily="34" charset="0"/>
              </a:rPr>
              <a:t>Population Details </a:t>
            </a:r>
          </a:p>
          <a:p>
            <a:pPr>
              <a:buClr>
                <a:srgbClr val="FF0000"/>
              </a:buClr>
              <a:buFont typeface="Arial" pitchFamily="34" charset="0"/>
              <a:buChar char="•"/>
            </a:pPr>
            <a:r>
              <a:rPr lang="en-US" sz="2400" dirty="0" smtClean="0">
                <a:solidFill>
                  <a:schemeClr val="tx1"/>
                </a:solidFill>
                <a:latin typeface="Gill Sans MT" pitchFamily="34" charset="0"/>
              </a:rPr>
              <a:t>District Population</a:t>
            </a:r>
          </a:p>
          <a:p>
            <a:pPr>
              <a:buClr>
                <a:srgbClr val="FF0000"/>
              </a:buClr>
              <a:buFont typeface="Arial" pitchFamily="34" charset="0"/>
              <a:buChar char="•"/>
            </a:pPr>
            <a:r>
              <a:rPr lang="en-US" sz="2400" dirty="0" smtClean="0">
                <a:solidFill>
                  <a:schemeClr val="tx1"/>
                </a:solidFill>
                <a:latin typeface="Gill Sans MT" pitchFamily="34" charset="0"/>
              </a:rPr>
              <a:t>Block population. </a:t>
            </a:r>
          </a:p>
          <a:p>
            <a:pPr>
              <a:buClr>
                <a:srgbClr val="FF0000"/>
              </a:buClr>
              <a:buFont typeface="Arial" pitchFamily="34" charset="0"/>
              <a:buChar char="•"/>
            </a:pPr>
            <a:r>
              <a:rPr lang="en-US" sz="2400" dirty="0" smtClean="0">
                <a:solidFill>
                  <a:schemeClr val="tx1"/>
                </a:solidFill>
                <a:latin typeface="Gill Sans MT" pitchFamily="34" charset="0"/>
              </a:rPr>
              <a:t>Facility population.</a:t>
            </a:r>
          </a:p>
          <a:p>
            <a:pPr>
              <a:buClr>
                <a:srgbClr val="FF0000"/>
              </a:buClr>
              <a:buFont typeface="Arial" pitchFamily="34" charset="0"/>
              <a:buChar char="•"/>
            </a:pPr>
            <a:endParaRPr lang="en-US" sz="2400" dirty="0" smtClean="0">
              <a:solidFill>
                <a:schemeClr val="tx1"/>
              </a:solidFill>
              <a:latin typeface="Gill Sans MT"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15" y="152400"/>
            <a:ext cx="10969943" cy="609398"/>
          </a:xfrm>
        </p:spPr>
        <p:txBody>
          <a:bodyPr/>
          <a:lstStyle/>
          <a:p>
            <a:pPr algn="ctr"/>
            <a:r>
              <a:rPr lang="en-US" sz="4400" b="1" dirty="0" smtClean="0">
                <a:solidFill>
                  <a:schemeClr val="accent2">
                    <a:lumMod val="40000"/>
                    <a:lumOff val="60000"/>
                  </a:schemeClr>
                </a:solidFill>
                <a:latin typeface="Agency FB" pitchFamily="34" charset="0"/>
              </a:rPr>
              <a:t>HRH-MIS Input Fields</a:t>
            </a:r>
            <a:endParaRPr lang="en-US" sz="4400" b="1" dirty="0">
              <a:solidFill>
                <a:schemeClr val="accent2">
                  <a:lumMod val="40000"/>
                  <a:lumOff val="60000"/>
                </a:schemeClr>
              </a:solidFill>
              <a:latin typeface="Agency FB" pitchFamily="34" charset="0"/>
            </a:endParaRPr>
          </a:p>
        </p:txBody>
      </p:sp>
      <p:graphicFrame>
        <p:nvGraphicFramePr>
          <p:cNvPr id="4" name="Table 3"/>
          <p:cNvGraphicFramePr>
            <a:graphicFrameLocks noGrp="1"/>
          </p:cNvGraphicFramePr>
          <p:nvPr/>
        </p:nvGraphicFramePr>
        <p:xfrm>
          <a:off x="1141412" y="990600"/>
          <a:ext cx="10031597" cy="5491132"/>
        </p:xfrm>
        <a:graphic>
          <a:graphicData uri="http://schemas.openxmlformats.org/drawingml/2006/table">
            <a:tbl>
              <a:tblPr firstRow="1" bandRow="1">
                <a:tableStyleId>{BDBED569-4797-4DF1-A0F4-6AAB3CD982D8}</a:tableStyleId>
              </a:tblPr>
              <a:tblGrid>
                <a:gridCol w="2579554"/>
                <a:gridCol w="4203717"/>
                <a:gridCol w="1433085"/>
                <a:gridCol w="1815241"/>
              </a:tblGrid>
              <a:tr h="457200">
                <a:tc>
                  <a:txBody>
                    <a:bodyPr/>
                    <a:lstStyle/>
                    <a:p>
                      <a:pPr algn="l" rtl="0" fontAlgn="t"/>
                      <a:r>
                        <a:rPr lang="en-US" sz="1800" u="none" strike="noStrike" dirty="0" smtClean="0">
                          <a:solidFill>
                            <a:schemeClr val="tx1"/>
                          </a:solidFill>
                        </a:rPr>
                        <a:t>Attributes</a:t>
                      </a:r>
                      <a:endParaRPr lang="en-US" sz="1800" b="1" i="0" u="none" strike="noStrike" dirty="0">
                        <a:solidFill>
                          <a:schemeClr val="tx1"/>
                        </a:solidFill>
                        <a:latin typeface="Gill Sans MT" pitchFamily="34" charset="0"/>
                      </a:endParaRPr>
                    </a:p>
                  </a:txBody>
                  <a:tcPr marL="7974" marR="7974" marT="5982" marB="0">
                    <a:solidFill>
                      <a:schemeClr val="accent5">
                        <a:lumMod val="75000"/>
                      </a:schemeClr>
                    </a:solidFill>
                  </a:tcPr>
                </a:tc>
                <a:tc>
                  <a:txBody>
                    <a:bodyPr/>
                    <a:lstStyle/>
                    <a:p>
                      <a:pPr algn="l" rtl="0" fontAlgn="t"/>
                      <a:r>
                        <a:rPr lang="en-US" sz="1800" u="none" strike="noStrike" dirty="0" smtClean="0">
                          <a:solidFill>
                            <a:schemeClr val="tx1"/>
                          </a:solidFill>
                        </a:rPr>
                        <a:t>Details</a:t>
                      </a:r>
                      <a:endParaRPr lang="en-US" sz="1800" b="1" i="0" u="none" strike="noStrike" dirty="0">
                        <a:solidFill>
                          <a:schemeClr val="tx1"/>
                        </a:solidFill>
                        <a:latin typeface="Gill Sans MT" pitchFamily="34" charset="0"/>
                      </a:endParaRPr>
                    </a:p>
                  </a:txBody>
                  <a:tcPr marL="7974" marR="7974" marT="5982" marB="0">
                    <a:solidFill>
                      <a:schemeClr val="accent5">
                        <a:lumMod val="75000"/>
                      </a:schemeClr>
                    </a:solidFill>
                  </a:tcPr>
                </a:tc>
                <a:tc>
                  <a:txBody>
                    <a:bodyPr/>
                    <a:lstStyle/>
                    <a:p>
                      <a:pPr algn="ctr" rtl="0" fontAlgn="t"/>
                      <a:r>
                        <a:rPr lang="en-US" sz="1800" u="none" strike="noStrike" dirty="0" smtClean="0">
                          <a:solidFill>
                            <a:schemeClr val="tx1"/>
                          </a:solidFill>
                        </a:rPr>
                        <a:t>One time entry only</a:t>
                      </a:r>
                      <a:endParaRPr lang="en-US" sz="1800" b="1" i="0" u="none" strike="noStrike" dirty="0">
                        <a:solidFill>
                          <a:schemeClr val="tx1"/>
                        </a:solidFill>
                        <a:latin typeface="Gill Sans MT" pitchFamily="34" charset="0"/>
                      </a:endParaRPr>
                    </a:p>
                  </a:txBody>
                  <a:tcPr marL="7974" marR="7974" marT="5982" marB="0">
                    <a:solidFill>
                      <a:schemeClr val="accent5">
                        <a:lumMod val="75000"/>
                      </a:schemeClr>
                    </a:solidFill>
                  </a:tcPr>
                </a:tc>
                <a:tc>
                  <a:txBody>
                    <a:bodyPr/>
                    <a:lstStyle/>
                    <a:p>
                      <a:pPr algn="ctr" rtl="0" fontAlgn="t"/>
                      <a:r>
                        <a:rPr lang="en-US" sz="1800" u="none" strike="noStrike" dirty="0" smtClean="0">
                          <a:solidFill>
                            <a:schemeClr val="tx1"/>
                          </a:solidFill>
                        </a:rPr>
                        <a:t>Periodic Update Required. </a:t>
                      </a:r>
                      <a:endParaRPr lang="en-US" sz="1800" b="1" i="0" u="none" strike="noStrike" dirty="0">
                        <a:solidFill>
                          <a:schemeClr val="tx1"/>
                        </a:solidFill>
                        <a:latin typeface="Gill Sans MT" pitchFamily="34" charset="0"/>
                      </a:endParaRPr>
                    </a:p>
                  </a:txBody>
                  <a:tcPr marL="7974" marR="7974" marT="5982" marB="0">
                    <a:solidFill>
                      <a:schemeClr val="accent5">
                        <a:lumMod val="75000"/>
                      </a:schemeClr>
                    </a:solidFill>
                  </a:tcPr>
                </a:tc>
              </a:tr>
              <a:tr h="457200">
                <a:tc>
                  <a:txBody>
                    <a:bodyPr/>
                    <a:lstStyle/>
                    <a:p>
                      <a:pPr algn="l" rtl="0" fontAlgn="t"/>
                      <a:r>
                        <a:rPr lang="en-US" sz="1800" u="none" strike="noStrike" dirty="0"/>
                        <a:t>Identification Details </a:t>
                      </a:r>
                      <a:endParaRPr lang="en-US" sz="1800" b="1" i="0" u="none" strike="noStrike" dirty="0">
                        <a:solidFill>
                          <a:srgbClr val="000000"/>
                        </a:solidFill>
                        <a:latin typeface="Gill Sans MT" pitchFamily="34" charset="0"/>
                      </a:endParaRPr>
                    </a:p>
                  </a:txBody>
                  <a:tcPr marL="7974" marR="7974" marT="5982" marB="0"/>
                </a:tc>
                <a:tc>
                  <a:txBody>
                    <a:bodyPr/>
                    <a:lstStyle/>
                    <a:p>
                      <a:pPr algn="l" rtl="0" fontAlgn="t"/>
                      <a:r>
                        <a:rPr lang="en-US" sz="1800" u="none" strike="noStrike" dirty="0"/>
                        <a:t>Unique Identification Number based on Master Patient Index </a:t>
                      </a:r>
                      <a:endParaRPr lang="en-US" sz="1800" b="0" i="0" u="none" strike="noStrike" dirty="0">
                        <a:solidFill>
                          <a:srgbClr val="000000"/>
                        </a:solidFill>
                        <a:latin typeface="Gill Sans MT" pitchFamily="34" charset="0"/>
                      </a:endParaRPr>
                    </a:p>
                  </a:txBody>
                  <a:tcPr marL="7974" marR="7974" marT="5982" marB="0"/>
                </a:tc>
                <a:tc>
                  <a:txBody>
                    <a:bodyPr/>
                    <a:lstStyle/>
                    <a:p>
                      <a:pPr algn="ctr" rtl="0" fontAlgn="t"/>
                      <a:r>
                        <a:rPr lang="en-US" sz="1800" u="none" strike="noStrike" dirty="0" smtClean="0"/>
                        <a:t>√</a:t>
                      </a:r>
                      <a:endParaRPr lang="en-US" sz="1800" b="0" i="0" u="none" strike="noStrike" dirty="0">
                        <a:solidFill>
                          <a:srgbClr val="000000"/>
                        </a:solidFill>
                        <a:latin typeface="Gill Sans MT" pitchFamily="34" charset="0"/>
                      </a:endParaRPr>
                    </a:p>
                  </a:txBody>
                  <a:tcPr marL="7974" marR="7974" marT="5982" marB="0"/>
                </a:tc>
                <a:tc>
                  <a:txBody>
                    <a:bodyPr/>
                    <a:lstStyle/>
                    <a:p>
                      <a:pPr algn="ctr" rtl="0" fontAlgn="t"/>
                      <a:endParaRPr lang="en-US" sz="1800" b="0" i="0" u="none" strike="noStrike" dirty="0">
                        <a:solidFill>
                          <a:srgbClr val="000000"/>
                        </a:solidFill>
                        <a:latin typeface="Gill Sans MT" pitchFamily="34" charset="0"/>
                      </a:endParaRPr>
                    </a:p>
                  </a:txBody>
                  <a:tcPr marL="7974" marR="7974" marT="5982" marB="0"/>
                </a:tc>
              </a:tr>
              <a:tr h="465380">
                <a:tc>
                  <a:txBody>
                    <a:bodyPr/>
                    <a:lstStyle/>
                    <a:p>
                      <a:pPr algn="l" rtl="0" fontAlgn="t"/>
                      <a:r>
                        <a:rPr lang="en-US" sz="1800" u="none" strike="noStrike" dirty="0"/>
                        <a:t>Demographic Profile </a:t>
                      </a:r>
                      <a:endParaRPr lang="en-US" sz="1800" b="1" i="0" u="none" strike="noStrike" dirty="0">
                        <a:solidFill>
                          <a:srgbClr val="000000"/>
                        </a:solidFill>
                        <a:latin typeface="Gill Sans MT" pitchFamily="34" charset="0"/>
                      </a:endParaRPr>
                    </a:p>
                  </a:txBody>
                  <a:tcPr marL="7974" marR="7974" marT="5982" marB="0"/>
                </a:tc>
                <a:tc>
                  <a:txBody>
                    <a:bodyPr/>
                    <a:lstStyle/>
                    <a:p>
                      <a:pPr algn="l" rtl="0" fontAlgn="t"/>
                      <a:r>
                        <a:rPr lang="en-US" sz="1800" u="none" strike="noStrike" dirty="0"/>
                        <a:t>Name, DOB, Sex, Address-Local, Permanent, Contact Number </a:t>
                      </a:r>
                      <a:endParaRPr lang="en-US" sz="1800" b="0" i="0" u="none" strike="noStrike" dirty="0">
                        <a:solidFill>
                          <a:srgbClr val="000000"/>
                        </a:solidFill>
                        <a:latin typeface="Gill Sans MT" pitchFamily="34" charset="0"/>
                      </a:endParaRPr>
                    </a:p>
                  </a:txBody>
                  <a:tcPr marL="7974" marR="7974" marT="5982" marB="0"/>
                </a:tc>
                <a:tc>
                  <a:txBody>
                    <a:bodyPr/>
                    <a:lstStyle/>
                    <a:p>
                      <a:pPr algn="ctr" rtl="0" fontAlgn="t"/>
                      <a:endParaRPr lang="en-US" sz="1800" b="0" i="0" u="none" strike="noStrike" dirty="0">
                        <a:solidFill>
                          <a:srgbClr val="000000"/>
                        </a:solidFill>
                        <a:latin typeface="Gill Sans MT" pitchFamily="34" charset="0"/>
                      </a:endParaRPr>
                    </a:p>
                  </a:txBody>
                  <a:tcPr marL="7974" marR="7974" marT="5982"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u="none" strike="noStrike" dirty="0" smtClean="0"/>
                        <a:t>√</a:t>
                      </a:r>
                    </a:p>
                    <a:p>
                      <a:pPr algn="ctr" rtl="0" fontAlgn="t"/>
                      <a:endParaRPr lang="en-US" sz="1800" b="0" i="0" u="none" strike="noStrike" dirty="0">
                        <a:solidFill>
                          <a:srgbClr val="000000"/>
                        </a:solidFill>
                        <a:latin typeface="Gill Sans MT" pitchFamily="34" charset="0"/>
                      </a:endParaRPr>
                    </a:p>
                  </a:txBody>
                  <a:tcPr marL="7974" marR="7974" marT="5982" marB="0"/>
                </a:tc>
              </a:tr>
              <a:tr h="554590">
                <a:tc>
                  <a:txBody>
                    <a:bodyPr/>
                    <a:lstStyle/>
                    <a:p>
                      <a:pPr algn="l" rtl="0" fontAlgn="t"/>
                      <a:r>
                        <a:rPr lang="en-US" sz="1800" u="none" strike="noStrike" dirty="0"/>
                        <a:t>Qualification Details </a:t>
                      </a:r>
                      <a:endParaRPr lang="en-US" sz="1800" b="1" i="0" u="none" strike="noStrike" dirty="0">
                        <a:solidFill>
                          <a:srgbClr val="000000"/>
                        </a:solidFill>
                        <a:latin typeface="Gill Sans MT" pitchFamily="34" charset="0"/>
                      </a:endParaRPr>
                    </a:p>
                  </a:txBody>
                  <a:tcPr marL="7974" marR="7974" marT="5982"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u="none" strike="noStrike" dirty="0"/>
                        <a:t>Basic Qualification, Specialization, Advanced Diplomas, </a:t>
                      </a:r>
                      <a:r>
                        <a:rPr lang="en-US" sz="1800" u="none" strike="noStrike" dirty="0" smtClean="0"/>
                        <a:t>Certifications  </a:t>
                      </a:r>
                      <a:endParaRPr lang="en-US" sz="1800" b="0" i="0" u="none" strike="noStrike" dirty="0" smtClean="0">
                        <a:solidFill>
                          <a:srgbClr val="000000"/>
                        </a:solidFill>
                        <a:latin typeface="Gill Sans MT" pitchFamily="34" charset="0"/>
                      </a:endParaRPr>
                    </a:p>
                  </a:txBody>
                  <a:tcPr marL="7974" marR="7974" marT="5982"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latin typeface="Gill Sans MT" pitchFamily="34" charset="0"/>
                      </a:endParaRPr>
                    </a:p>
                  </a:txBody>
                  <a:tcPr marL="7974" marR="7974" marT="5982"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u="none" strike="noStrike" dirty="0" smtClean="0"/>
                        <a:t>√</a:t>
                      </a:r>
                    </a:p>
                    <a:p>
                      <a:pPr marL="0" marR="0" indent="0" algn="ctr" defTabSz="914400" rtl="0" eaLnBrk="1" fontAlgn="t"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latin typeface="Gill Sans MT" pitchFamily="34" charset="0"/>
                      </a:endParaRPr>
                    </a:p>
                  </a:txBody>
                  <a:tcPr marL="7974" marR="7974" marT="5982" marB="0"/>
                </a:tc>
              </a:tr>
              <a:tr h="508449">
                <a:tc>
                  <a:txBody>
                    <a:bodyPr/>
                    <a:lstStyle/>
                    <a:p>
                      <a:pPr algn="l" rtl="0" fontAlgn="t"/>
                      <a:r>
                        <a:rPr lang="en-US" sz="1800" u="none" strike="noStrike" dirty="0"/>
                        <a:t>Job Information </a:t>
                      </a:r>
                      <a:endParaRPr lang="en-US" sz="1800" b="1" i="0" u="none" strike="noStrike" dirty="0">
                        <a:solidFill>
                          <a:srgbClr val="000000"/>
                        </a:solidFill>
                        <a:latin typeface="Gill Sans MT" pitchFamily="34" charset="0"/>
                      </a:endParaRPr>
                    </a:p>
                  </a:txBody>
                  <a:tcPr marL="7974" marR="7974" marT="5982"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u="none" strike="noStrike" dirty="0"/>
                        <a:t>Joining dates of Current Position, </a:t>
                      </a:r>
                      <a:r>
                        <a:rPr lang="en-US" sz="1800" u="none" strike="noStrike" dirty="0" smtClean="0"/>
                        <a:t>Previous positions </a:t>
                      </a:r>
                      <a:endParaRPr lang="en-US" sz="1800" b="0" i="0" u="none" strike="noStrike" dirty="0" smtClean="0">
                        <a:solidFill>
                          <a:srgbClr val="000000"/>
                        </a:solidFill>
                        <a:latin typeface="Gill Sans MT" pitchFamily="34" charset="0"/>
                      </a:endParaRPr>
                    </a:p>
                  </a:txBody>
                  <a:tcPr marL="7974" marR="7974" marT="5982" marB="0"/>
                </a:tc>
                <a:tc>
                  <a:txBody>
                    <a:bodyPr/>
                    <a:lstStyle/>
                    <a:p>
                      <a:pPr algn="ctr" rtl="0" fontAlgn="t"/>
                      <a:endParaRPr lang="en-US" sz="1800" b="0" i="0" u="none" strike="noStrike" dirty="0">
                        <a:solidFill>
                          <a:srgbClr val="000000"/>
                        </a:solidFill>
                        <a:latin typeface="Gill Sans MT" pitchFamily="34" charset="0"/>
                      </a:endParaRPr>
                    </a:p>
                  </a:txBody>
                  <a:tcPr marL="7974" marR="7974" marT="5982"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u="none" strike="noStrike" dirty="0" smtClean="0"/>
                        <a:t>√</a:t>
                      </a:r>
                    </a:p>
                    <a:p>
                      <a:pPr algn="ctr" rtl="0" fontAlgn="t"/>
                      <a:endParaRPr lang="en-US" sz="1800" b="0" i="0" u="none" strike="noStrike" dirty="0">
                        <a:solidFill>
                          <a:srgbClr val="000000"/>
                        </a:solidFill>
                        <a:latin typeface="Gill Sans MT" pitchFamily="34" charset="0"/>
                      </a:endParaRPr>
                    </a:p>
                  </a:txBody>
                  <a:tcPr marL="7974" marR="7974" marT="5982" marB="0"/>
                </a:tc>
              </a:tr>
              <a:tr h="427290">
                <a:tc>
                  <a:txBody>
                    <a:bodyPr/>
                    <a:lstStyle/>
                    <a:p>
                      <a:pPr algn="l" rtl="0" fontAlgn="t"/>
                      <a:r>
                        <a:rPr lang="en-US" sz="1800" u="none" strike="noStrike" dirty="0"/>
                        <a:t>Posting History </a:t>
                      </a:r>
                      <a:endParaRPr lang="en-US" sz="1800" b="1" i="0" u="none" strike="noStrike" dirty="0">
                        <a:solidFill>
                          <a:srgbClr val="000000"/>
                        </a:solidFill>
                        <a:latin typeface="Gill Sans MT" pitchFamily="34" charset="0"/>
                      </a:endParaRPr>
                    </a:p>
                  </a:txBody>
                  <a:tcPr marL="7974" marR="7974" marT="5982"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u="none" strike="noStrike" dirty="0"/>
                        <a:t>Current location, </a:t>
                      </a:r>
                      <a:r>
                        <a:rPr lang="en-US" sz="1800" u="none" strike="noStrike" dirty="0" smtClean="0"/>
                        <a:t>Previous locations,  </a:t>
                      </a:r>
                      <a:endParaRPr lang="en-US" sz="1800" b="0" i="0" u="none" strike="noStrike" dirty="0" smtClean="0">
                        <a:solidFill>
                          <a:srgbClr val="000000"/>
                        </a:solidFill>
                        <a:latin typeface="Gill Sans MT" pitchFamily="34" charset="0"/>
                      </a:endParaRPr>
                    </a:p>
                  </a:txBody>
                  <a:tcPr marL="7974" marR="7974" marT="5982" marB="0"/>
                </a:tc>
                <a:tc>
                  <a:txBody>
                    <a:bodyPr/>
                    <a:lstStyle/>
                    <a:p>
                      <a:pPr algn="ctr" rtl="0" fontAlgn="t"/>
                      <a:endParaRPr lang="en-US" sz="1800" b="0" i="0" u="none" strike="noStrike" dirty="0">
                        <a:solidFill>
                          <a:srgbClr val="000000"/>
                        </a:solidFill>
                        <a:latin typeface="Gill Sans MT" pitchFamily="34" charset="0"/>
                      </a:endParaRPr>
                    </a:p>
                  </a:txBody>
                  <a:tcPr marL="7974" marR="7974" marT="5982"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u="none" strike="noStrike" dirty="0" smtClean="0"/>
                        <a:t>√</a:t>
                      </a:r>
                    </a:p>
                  </a:txBody>
                  <a:tcPr marL="7974" marR="7974" marT="5982" marB="0"/>
                </a:tc>
              </a:tr>
              <a:tr h="350530">
                <a:tc>
                  <a:txBody>
                    <a:bodyPr/>
                    <a:lstStyle/>
                    <a:p>
                      <a:pPr algn="l" rtl="0" fontAlgn="t"/>
                      <a:r>
                        <a:rPr lang="en-US" sz="1800" u="none" strike="noStrike" dirty="0"/>
                        <a:t>Training Details </a:t>
                      </a:r>
                      <a:endParaRPr lang="en-US" sz="1800" b="1" i="0" u="none" strike="noStrike" dirty="0">
                        <a:solidFill>
                          <a:srgbClr val="000000"/>
                        </a:solidFill>
                        <a:latin typeface="Gill Sans MT" pitchFamily="34" charset="0"/>
                      </a:endParaRPr>
                    </a:p>
                  </a:txBody>
                  <a:tcPr marL="7974" marR="7974" marT="5982" marB="0"/>
                </a:tc>
                <a:tc>
                  <a:txBody>
                    <a:bodyPr/>
                    <a:lstStyle/>
                    <a:p>
                      <a:pPr algn="l" rtl="0" fontAlgn="t"/>
                      <a:r>
                        <a:rPr lang="en-US" sz="1800" u="none" strike="noStrike" dirty="0"/>
                        <a:t>Details of trainings attended up to date.  </a:t>
                      </a:r>
                      <a:endParaRPr lang="en-US" sz="1800" b="0" i="0" u="none" strike="noStrike" dirty="0">
                        <a:solidFill>
                          <a:srgbClr val="000000"/>
                        </a:solidFill>
                        <a:latin typeface="Gill Sans MT" pitchFamily="34" charset="0"/>
                      </a:endParaRPr>
                    </a:p>
                  </a:txBody>
                  <a:tcPr marL="7974" marR="7974" marT="5982" marB="0"/>
                </a:tc>
                <a:tc>
                  <a:txBody>
                    <a:bodyPr/>
                    <a:lstStyle/>
                    <a:p>
                      <a:pPr algn="ctr" rtl="0" fontAlgn="t"/>
                      <a:endParaRPr lang="en-US" sz="1800" b="0" i="0" u="none" strike="noStrike" dirty="0">
                        <a:solidFill>
                          <a:srgbClr val="000000"/>
                        </a:solidFill>
                        <a:latin typeface="Gill Sans MT" pitchFamily="34" charset="0"/>
                      </a:endParaRPr>
                    </a:p>
                  </a:txBody>
                  <a:tcPr marL="7974" marR="7974" marT="5982"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u="none" strike="noStrike" dirty="0" smtClean="0"/>
                        <a:t>√</a:t>
                      </a:r>
                    </a:p>
                    <a:p>
                      <a:pPr algn="ctr" rtl="0" fontAlgn="t"/>
                      <a:endParaRPr lang="en-US" sz="1800" b="0" i="0" u="none" strike="noStrike" dirty="0">
                        <a:solidFill>
                          <a:srgbClr val="000000"/>
                        </a:solidFill>
                        <a:latin typeface="Gill Sans MT" pitchFamily="34" charset="0"/>
                      </a:endParaRPr>
                    </a:p>
                  </a:txBody>
                  <a:tcPr marL="7974" marR="7974" marT="5982" marB="0"/>
                </a:tc>
              </a:tr>
              <a:tr h="415824">
                <a:tc>
                  <a:txBody>
                    <a:bodyPr/>
                    <a:lstStyle/>
                    <a:p>
                      <a:pPr algn="l" rtl="0" fontAlgn="t"/>
                      <a:r>
                        <a:rPr lang="en-US" sz="1800" u="none" strike="noStrike" dirty="0"/>
                        <a:t>Salary Profile </a:t>
                      </a:r>
                      <a:endParaRPr lang="en-US" sz="1800" b="1" i="0" u="none" strike="noStrike" dirty="0">
                        <a:solidFill>
                          <a:srgbClr val="000000"/>
                        </a:solidFill>
                        <a:latin typeface="Gill Sans MT" pitchFamily="34" charset="0"/>
                      </a:endParaRPr>
                    </a:p>
                  </a:txBody>
                  <a:tcPr marL="7974" marR="7974" marT="5982" marB="0"/>
                </a:tc>
                <a:tc>
                  <a:txBody>
                    <a:bodyPr/>
                    <a:lstStyle/>
                    <a:p>
                      <a:pPr algn="l" rtl="0" fontAlgn="t"/>
                      <a:r>
                        <a:rPr lang="en-US" sz="1800" u="none" strike="noStrike" dirty="0"/>
                        <a:t>Salary </a:t>
                      </a:r>
                      <a:r>
                        <a:rPr lang="en-US" sz="1800" u="none" strike="noStrike" dirty="0" smtClean="0"/>
                        <a:t>History </a:t>
                      </a:r>
                      <a:endParaRPr lang="en-US" sz="1800" b="0" i="0" u="none" strike="noStrike" dirty="0">
                        <a:solidFill>
                          <a:srgbClr val="000000"/>
                        </a:solidFill>
                        <a:latin typeface="Gill Sans MT" pitchFamily="34" charset="0"/>
                      </a:endParaRPr>
                    </a:p>
                  </a:txBody>
                  <a:tcPr marL="7974" marR="7974" marT="5982" marB="0"/>
                </a:tc>
                <a:tc>
                  <a:txBody>
                    <a:bodyPr/>
                    <a:lstStyle/>
                    <a:p>
                      <a:pPr algn="ctr" rtl="0" fontAlgn="t"/>
                      <a:endParaRPr lang="en-US" sz="1800" b="0" i="0" u="none" strike="noStrike" dirty="0">
                        <a:solidFill>
                          <a:srgbClr val="000000"/>
                        </a:solidFill>
                        <a:latin typeface="Gill Sans MT" pitchFamily="34" charset="0"/>
                      </a:endParaRPr>
                    </a:p>
                  </a:txBody>
                  <a:tcPr marL="7974" marR="7974" marT="5982"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u="none" strike="noStrike" dirty="0" smtClean="0"/>
                        <a:t>√</a:t>
                      </a:r>
                      <a:endParaRPr lang="en-US" sz="1800" b="0" i="0" u="none" strike="noStrike" dirty="0" smtClean="0">
                        <a:solidFill>
                          <a:srgbClr val="000000"/>
                        </a:solidFill>
                        <a:latin typeface="Gill Sans MT" pitchFamily="34" charset="0"/>
                      </a:endParaRPr>
                    </a:p>
                  </a:txBody>
                  <a:tcPr marL="7974" marR="7974" marT="5982" marB="0"/>
                </a:tc>
              </a:tr>
              <a:tr h="382832">
                <a:tc>
                  <a:txBody>
                    <a:bodyPr/>
                    <a:lstStyle/>
                    <a:p>
                      <a:pPr algn="l" rtl="0" fontAlgn="t"/>
                      <a:r>
                        <a:rPr lang="en-US" sz="1800" u="none" strike="noStrike" dirty="0"/>
                        <a:t>Performance Details </a:t>
                      </a:r>
                      <a:endParaRPr lang="en-US" sz="1800" b="1" i="0" u="none" strike="noStrike" dirty="0">
                        <a:solidFill>
                          <a:srgbClr val="000000"/>
                        </a:solidFill>
                        <a:latin typeface="Gill Sans MT" pitchFamily="34" charset="0"/>
                      </a:endParaRPr>
                    </a:p>
                  </a:txBody>
                  <a:tcPr marL="7974" marR="7974" marT="5982" marB="0"/>
                </a:tc>
                <a:tc>
                  <a:txBody>
                    <a:bodyPr/>
                    <a:lstStyle/>
                    <a:p>
                      <a:pPr algn="l" rtl="0" fontAlgn="t"/>
                      <a:r>
                        <a:rPr lang="en-US" sz="1800" u="none" strike="noStrike" dirty="0"/>
                        <a:t>Yearly performance scores &amp; details.  </a:t>
                      </a:r>
                      <a:endParaRPr lang="en-US" sz="1800" b="0" i="0" u="none" strike="noStrike" dirty="0">
                        <a:solidFill>
                          <a:srgbClr val="000000"/>
                        </a:solidFill>
                        <a:latin typeface="Gill Sans MT" pitchFamily="34" charset="0"/>
                      </a:endParaRPr>
                    </a:p>
                  </a:txBody>
                  <a:tcPr marL="7974" marR="7974" marT="5982" marB="0"/>
                </a:tc>
                <a:tc>
                  <a:txBody>
                    <a:bodyPr/>
                    <a:lstStyle/>
                    <a:p>
                      <a:pPr algn="ctr" rtl="0" fontAlgn="t"/>
                      <a:endParaRPr lang="en-US" sz="1800" b="0" i="0" u="none" strike="noStrike" dirty="0">
                        <a:solidFill>
                          <a:srgbClr val="000000"/>
                        </a:solidFill>
                        <a:latin typeface="Gill Sans MT" pitchFamily="34" charset="0"/>
                      </a:endParaRPr>
                    </a:p>
                  </a:txBody>
                  <a:tcPr marL="7974" marR="7974" marT="5982"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u="none" strike="noStrike" dirty="0" smtClean="0"/>
                        <a:t>√</a:t>
                      </a:r>
                      <a:endParaRPr lang="en-US" sz="1800" b="0" i="0" u="none" strike="noStrike" dirty="0" smtClean="0">
                        <a:solidFill>
                          <a:srgbClr val="000000"/>
                        </a:solidFill>
                        <a:latin typeface="Gill Sans MT" pitchFamily="34" charset="0"/>
                      </a:endParaRPr>
                    </a:p>
                  </a:txBody>
                  <a:tcPr marL="7974" marR="7974" marT="5982" marB="0"/>
                </a:tc>
              </a:tr>
              <a:tr h="382832">
                <a:tc>
                  <a:txBody>
                    <a:bodyPr/>
                    <a:lstStyle/>
                    <a:p>
                      <a:pPr algn="l" rtl="0" fontAlgn="t"/>
                      <a:r>
                        <a:rPr lang="en-US" sz="1800" u="none" strike="noStrike" dirty="0" smtClean="0"/>
                        <a:t>Facility Details</a:t>
                      </a:r>
                      <a:endParaRPr lang="en-US" sz="1800" b="1" i="0" u="none" strike="noStrike" dirty="0">
                        <a:solidFill>
                          <a:srgbClr val="000000"/>
                        </a:solidFill>
                        <a:latin typeface="Gill Sans MT" pitchFamily="34" charset="0"/>
                      </a:endParaRPr>
                    </a:p>
                  </a:txBody>
                  <a:tcPr marL="7974" marR="7974" marT="5982" marB="0"/>
                </a:tc>
                <a:tc>
                  <a:txBody>
                    <a:bodyPr/>
                    <a:lstStyle/>
                    <a:p>
                      <a:pPr algn="l" rtl="0" fontAlgn="t"/>
                      <a:r>
                        <a:rPr lang="en-US" sz="1800" u="none" strike="noStrike" dirty="0" smtClean="0"/>
                        <a:t>Name of facilities with their</a:t>
                      </a:r>
                      <a:r>
                        <a:rPr lang="en-US" sz="1800" u="none" strike="noStrike" baseline="0" dirty="0" smtClean="0"/>
                        <a:t> position in the organization hierarchy</a:t>
                      </a:r>
                      <a:endParaRPr lang="en-US" sz="1800" b="0" i="0" u="none" strike="noStrike" dirty="0">
                        <a:solidFill>
                          <a:srgbClr val="000000"/>
                        </a:solidFill>
                        <a:latin typeface="Gill Sans MT" pitchFamily="34" charset="0"/>
                      </a:endParaRPr>
                    </a:p>
                  </a:txBody>
                  <a:tcPr marL="7974" marR="7974" marT="5982" marB="0"/>
                </a:tc>
                <a:tc>
                  <a:txBody>
                    <a:bodyPr/>
                    <a:lstStyle/>
                    <a:p>
                      <a:pPr algn="ctr" rtl="0" fontAlgn="t"/>
                      <a:endParaRPr lang="en-US" sz="1800" b="0" i="0" u="none" strike="noStrike" dirty="0">
                        <a:solidFill>
                          <a:srgbClr val="000000"/>
                        </a:solidFill>
                        <a:latin typeface="Gill Sans MT" pitchFamily="34" charset="0"/>
                      </a:endParaRPr>
                    </a:p>
                  </a:txBody>
                  <a:tcPr marL="7974" marR="7974" marT="5982"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u="none" strike="noStrike" dirty="0" smtClean="0"/>
                        <a:t>√</a:t>
                      </a:r>
                      <a:endParaRPr lang="en-US" sz="1800" b="0" i="0" u="none" strike="noStrike" dirty="0" smtClean="0">
                        <a:solidFill>
                          <a:srgbClr val="000000"/>
                        </a:solidFill>
                        <a:latin typeface="Gill Sans MT" pitchFamily="34" charset="0"/>
                      </a:endParaRPr>
                    </a:p>
                  </a:txBody>
                  <a:tcPr marL="7974" marR="7974" marT="5982" marB="0"/>
                </a:tc>
              </a:tr>
              <a:tr h="382832">
                <a:tc>
                  <a:txBody>
                    <a:bodyPr/>
                    <a:lstStyle/>
                    <a:p>
                      <a:pPr algn="l" rtl="0" fontAlgn="t"/>
                      <a:r>
                        <a:rPr lang="en-US" sz="1800" u="none" strike="noStrike" dirty="0" smtClean="0"/>
                        <a:t>Population Details</a:t>
                      </a:r>
                      <a:endParaRPr lang="en-US" sz="1800" b="1" i="0" u="none" strike="noStrike" dirty="0">
                        <a:solidFill>
                          <a:srgbClr val="000000"/>
                        </a:solidFill>
                        <a:latin typeface="Gill Sans MT" pitchFamily="34" charset="0"/>
                      </a:endParaRPr>
                    </a:p>
                  </a:txBody>
                  <a:tcPr marL="7974" marR="7974" marT="5982" marB="0"/>
                </a:tc>
                <a:tc>
                  <a:txBody>
                    <a:bodyPr/>
                    <a:lstStyle/>
                    <a:p>
                      <a:pPr algn="l" rtl="0" fontAlgn="t"/>
                      <a:r>
                        <a:rPr lang="en-US" sz="1800" u="none" strike="noStrike" dirty="0" smtClean="0"/>
                        <a:t>Block Population details</a:t>
                      </a:r>
                      <a:endParaRPr lang="en-US" sz="1800" b="0" i="0" u="none" strike="noStrike" dirty="0">
                        <a:solidFill>
                          <a:srgbClr val="000000"/>
                        </a:solidFill>
                        <a:latin typeface="Gill Sans MT" pitchFamily="34" charset="0"/>
                      </a:endParaRPr>
                    </a:p>
                  </a:txBody>
                  <a:tcPr marL="7974" marR="7974" marT="5982" marB="0"/>
                </a:tc>
                <a:tc>
                  <a:txBody>
                    <a:bodyPr/>
                    <a:lstStyle/>
                    <a:p>
                      <a:pPr algn="ctr" rtl="0" fontAlgn="t"/>
                      <a:endParaRPr lang="en-US" sz="1800" b="0" i="0" u="none" strike="noStrike" dirty="0">
                        <a:solidFill>
                          <a:srgbClr val="000000"/>
                        </a:solidFill>
                        <a:latin typeface="Gill Sans MT" pitchFamily="34" charset="0"/>
                      </a:endParaRPr>
                    </a:p>
                  </a:txBody>
                  <a:tcPr marL="7974" marR="7974" marT="5982"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u="none" strike="noStrike" dirty="0" smtClean="0"/>
                        <a:t>√</a:t>
                      </a:r>
                      <a:endParaRPr lang="en-US" sz="1800" b="0" i="0" u="none" strike="noStrike" dirty="0" smtClean="0">
                        <a:solidFill>
                          <a:srgbClr val="000000"/>
                        </a:solidFill>
                        <a:latin typeface="Gill Sans MT" pitchFamily="34" charset="0"/>
                      </a:endParaRPr>
                    </a:p>
                  </a:txBody>
                  <a:tcPr marL="7974" marR="7974" marT="5982" marB="0"/>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228600"/>
            <a:ext cx="11274663" cy="914400"/>
          </a:xfrm>
        </p:spPr>
        <p:txBody>
          <a:bodyPr>
            <a:noAutofit/>
          </a:bodyPr>
          <a:lstStyle/>
          <a:p>
            <a:pPr marL="0" marR="0" algn="ctr">
              <a:spcBef>
                <a:spcPts val="0"/>
              </a:spcBef>
              <a:spcAft>
                <a:spcPts val="0"/>
              </a:spcAft>
            </a:pPr>
            <a:r>
              <a:rPr lang="en-US" sz="4400" b="1" dirty="0" smtClean="0">
                <a:solidFill>
                  <a:schemeClr val="accent2">
                    <a:lumMod val="40000"/>
                    <a:lumOff val="60000"/>
                  </a:schemeClr>
                </a:solidFill>
                <a:latin typeface="Agency FB" pitchFamily="34" charset="0"/>
                <a:ea typeface="Calibri"/>
                <a:cs typeface="Times New Roman"/>
              </a:rPr>
              <a:t>Workforce Distribution –Output Report </a:t>
            </a:r>
            <a:endParaRPr lang="en-US" sz="4400" b="1" dirty="0">
              <a:solidFill>
                <a:schemeClr val="accent2">
                  <a:lumMod val="40000"/>
                  <a:lumOff val="60000"/>
                </a:schemeClr>
              </a:solidFill>
              <a:latin typeface="Agency FB" pitchFamily="34" charset="0"/>
              <a:ea typeface="Calibri"/>
              <a:cs typeface="Times New Roman"/>
            </a:endParaRPr>
          </a:p>
        </p:txBody>
      </p:sp>
      <p:graphicFrame>
        <p:nvGraphicFramePr>
          <p:cNvPr id="4" name="Table 3"/>
          <p:cNvGraphicFramePr>
            <a:graphicFrameLocks noGrp="1"/>
          </p:cNvGraphicFramePr>
          <p:nvPr/>
        </p:nvGraphicFramePr>
        <p:xfrm>
          <a:off x="406294" y="1110725"/>
          <a:ext cx="11477811" cy="5068250"/>
        </p:xfrm>
        <a:graphic>
          <a:graphicData uri="http://schemas.openxmlformats.org/drawingml/2006/table">
            <a:tbl>
              <a:tblPr firstRow="1" bandRow="1">
                <a:tableStyleId>{BDBED569-4797-4DF1-A0F4-6AAB3CD982D8}</a:tableStyleId>
              </a:tblPr>
              <a:tblGrid>
                <a:gridCol w="5037335"/>
                <a:gridCol w="1807853"/>
                <a:gridCol w="1807853"/>
                <a:gridCol w="2824770"/>
              </a:tblGrid>
              <a:tr h="298025">
                <a:tc>
                  <a:txBody>
                    <a:bodyPr/>
                    <a:lstStyle/>
                    <a:p>
                      <a:pPr marL="0" marR="0" algn="ctr">
                        <a:spcBef>
                          <a:spcPts val="0"/>
                        </a:spcBef>
                        <a:spcAft>
                          <a:spcPts val="0"/>
                        </a:spcAft>
                      </a:pPr>
                      <a:r>
                        <a:rPr lang="en-US" sz="1800" dirty="0">
                          <a:latin typeface="Gill Sans MT" pitchFamily="34" charset="0"/>
                        </a:rPr>
                        <a:t>Output </a:t>
                      </a:r>
                      <a:r>
                        <a:rPr lang="en-US" sz="1800" dirty="0" smtClean="0">
                          <a:latin typeface="Gill Sans MT" pitchFamily="34" charset="0"/>
                        </a:rPr>
                        <a:t>Indicator </a:t>
                      </a:r>
                      <a:endParaRPr lang="en-US" sz="1800" dirty="0">
                        <a:latin typeface="Gill Sans MT" pitchFamily="34" charset="0"/>
                        <a:ea typeface="Calibri"/>
                        <a:cs typeface="Times New Roman"/>
                      </a:endParaRPr>
                    </a:p>
                  </a:txBody>
                  <a:tcPr marL="35178" marR="35178" marT="0" marB="0">
                    <a:solidFill>
                      <a:schemeClr val="accent5">
                        <a:lumMod val="75000"/>
                      </a:schemeClr>
                    </a:solidFill>
                  </a:tcPr>
                </a:tc>
                <a:tc>
                  <a:txBody>
                    <a:bodyPr/>
                    <a:lstStyle/>
                    <a:p>
                      <a:pPr marL="0" marR="0" algn="ctr">
                        <a:spcBef>
                          <a:spcPts val="0"/>
                        </a:spcBef>
                        <a:spcAft>
                          <a:spcPts val="0"/>
                        </a:spcAft>
                      </a:pPr>
                      <a:r>
                        <a:rPr lang="en-IN" sz="1800" dirty="0">
                          <a:latin typeface="Gill Sans MT" pitchFamily="34" charset="0"/>
                        </a:rPr>
                        <a:t>Numerator</a:t>
                      </a:r>
                      <a:endParaRPr lang="en-US" sz="1800" dirty="0">
                        <a:latin typeface="Gill Sans MT" pitchFamily="34" charset="0"/>
                        <a:ea typeface="Calibri"/>
                        <a:cs typeface="Times New Roman"/>
                      </a:endParaRPr>
                    </a:p>
                  </a:txBody>
                  <a:tcPr marL="35178" marR="35178" marT="0" marB="0">
                    <a:solidFill>
                      <a:schemeClr val="accent5">
                        <a:lumMod val="75000"/>
                      </a:schemeClr>
                    </a:solidFill>
                  </a:tcPr>
                </a:tc>
                <a:tc>
                  <a:txBody>
                    <a:bodyPr/>
                    <a:lstStyle/>
                    <a:p>
                      <a:pPr marL="0" marR="0" algn="ctr">
                        <a:spcBef>
                          <a:spcPts val="0"/>
                        </a:spcBef>
                        <a:spcAft>
                          <a:spcPts val="0"/>
                        </a:spcAft>
                      </a:pPr>
                      <a:r>
                        <a:rPr lang="en-IN" sz="1800" dirty="0">
                          <a:latin typeface="Gill Sans MT" pitchFamily="34" charset="0"/>
                        </a:rPr>
                        <a:t>Denominator</a:t>
                      </a:r>
                      <a:endParaRPr lang="en-US" sz="1800" dirty="0">
                        <a:latin typeface="Gill Sans MT" pitchFamily="34" charset="0"/>
                        <a:ea typeface="Calibri"/>
                        <a:cs typeface="Times New Roman"/>
                      </a:endParaRPr>
                    </a:p>
                  </a:txBody>
                  <a:tcPr marL="35178" marR="35178" marT="0" marB="0">
                    <a:solidFill>
                      <a:schemeClr val="accent5">
                        <a:lumMod val="75000"/>
                      </a:schemeClr>
                    </a:solidFill>
                  </a:tcPr>
                </a:tc>
                <a:tc>
                  <a:txBody>
                    <a:bodyPr/>
                    <a:lstStyle/>
                    <a:p>
                      <a:pPr marL="0" marR="0" algn="ctr">
                        <a:spcBef>
                          <a:spcPts val="0"/>
                        </a:spcBef>
                        <a:spcAft>
                          <a:spcPts val="0"/>
                        </a:spcAft>
                      </a:pPr>
                      <a:r>
                        <a:rPr lang="en-IN" sz="1800" dirty="0">
                          <a:latin typeface="Gill Sans MT" pitchFamily="34" charset="0"/>
                        </a:rPr>
                        <a:t>Report </a:t>
                      </a:r>
                      <a:r>
                        <a:rPr lang="en-IN" sz="1800" dirty="0" smtClean="0">
                          <a:latin typeface="Gill Sans MT" pitchFamily="34" charset="0"/>
                        </a:rPr>
                        <a:t>Dimension  </a:t>
                      </a:r>
                      <a:endParaRPr lang="en-US" sz="1800" dirty="0">
                        <a:latin typeface="Gill Sans MT" pitchFamily="34" charset="0"/>
                        <a:ea typeface="Calibri"/>
                        <a:cs typeface="Times New Roman"/>
                      </a:endParaRPr>
                    </a:p>
                  </a:txBody>
                  <a:tcPr marL="35178" marR="35178" marT="0" marB="0">
                    <a:solidFill>
                      <a:schemeClr val="accent5">
                        <a:lumMod val="75000"/>
                      </a:schemeClr>
                    </a:solidFill>
                  </a:tcPr>
                </a:tc>
              </a:tr>
              <a:tr h="4770225">
                <a:tc>
                  <a:txBody>
                    <a:bodyPr/>
                    <a:lstStyle/>
                    <a:p>
                      <a:pPr marL="342900" marR="0" lvl="0" indent="-342900" algn="ctr" defTabSz="914400" rtl="0" eaLnBrk="1" fontAlgn="auto" latinLnBrk="0" hangingPunct="1">
                        <a:lnSpc>
                          <a:spcPct val="100000"/>
                        </a:lnSpc>
                        <a:spcBef>
                          <a:spcPts val="0"/>
                        </a:spcBef>
                        <a:spcAft>
                          <a:spcPts val="0"/>
                        </a:spcAft>
                        <a:buClrTx/>
                        <a:buSzTx/>
                        <a:buFont typeface="Symbol"/>
                        <a:buNone/>
                        <a:tabLst/>
                        <a:defRPr/>
                      </a:pPr>
                      <a:r>
                        <a:rPr lang="en-US" sz="1800" b="1" dirty="0" smtClean="0">
                          <a:solidFill>
                            <a:srgbClr val="00B0F0"/>
                          </a:solidFill>
                          <a:latin typeface="Gill Sans MT" pitchFamily="34" charset="0"/>
                        </a:rPr>
                        <a:t>Population Norm-based reports</a:t>
                      </a:r>
                    </a:p>
                    <a:p>
                      <a:pPr marL="342900" marR="0" lvl="0" indent="-342900" algn="just">
                        <a:spcBef>
                          <a:spcPts val="0"/>
                        </a:spcBef>
                        <a:spcAft>
                          <a:spcPts val="0"/>
                        </a:spcAft>
                        <a:buFont typeface="Courier New" pitchFamily="49" charset="0"/>
                        <a:buChar char="o"/>
                      </a:pPr>
                      <a:r>
                        <a:rPr lang="en-US" sz="1800" dirty="0" smtClean="0">
                          <a:latin typeface="Gill Sans MT" pitchFamily="34" charset="0"/>
                        </a:rPr>
                        <a:t>Health </a:t>
                      </a:r>
                      <a:r>
                        <a:rPr lang="en-US" sz="1800" dirty="0">
                          <a:latin typeface="Gill Sans MT" pitchFamily="34" charset="0"/>
                        </a:rPr>
                        <a:t>Workers per 1000 population. </a:t>
                      </a:r>
                    </a:p>
                    <a:p>
                      <a:pPr marL="342900" marR="0" lvl="0" indent="-342900" algn="just">
                        <a:spcBef>
                          <a:spcPts val="0"/>
                        </a:spcBef>
                        <a:spcAft>
                          <a:spcPts val="0"/>
                        </a:spcAft>
                        <a:buFont typeface="Courier New" pitchFamily="49" charset="0"/>
                        <a:buChar char="o"/>
                      </a:pPr>
                      <a:r>
                        <a:rPr lang="en-US" sz="1800" dirty="0">
                          <a:latin typeface="Gill Sans MT" pitchFamily="34" charset="0"/>
                        </a:rPr>
                        <a:t>Doctors per 1000 population. </a:t>
                      </a:r>
                    </a:p>
                    <a:p>
                      <a:pPr marL="342900" marR="0" lvl="0" indent="-342900" algn="just">
                        <a:spcBef>
                          <a:spcPts val="0"/>
                        </a:spcBef>
                        <a:spcAft>
                          <a:spcPts val="0"/>
                        </a:spcAft>
                        <a:buFont typeface="Courier New" pitchFamily="49" charset="0"/>
                        <a:buChar char="o"/>
                      </a:pPr>
                      <a:r>
                        <a:rPr lang="en-US" sz="1800" dirty="0">
                          <a:latin typeface="Gill Sans MT" pitchFamily="34" charset="0"/>
                        </a:rPr>
                        <a:t>Nurses per 1000 population.</a:t>
                      </a:r>
                    </a:p>
                    <a:p>
                      <a:pPr marL="342900" marR="0" lvl="0" indent="-342900" algn="just">
                        <a:spcBef>
                          <a:spcPts val="0"/>
                        </a:spcBef>
                        <a:spcAft>
                          <a:spcPts val="0"/>
                        </a:spcAft>
                        <a:buFont typeface="Courier New" pitchFamily="49" charset="0"/>
                        <a:buChar char="o"/>
                      </a:pPr>
                      <a:r>
                        <a:rPr lang="en-US" sz="1800" dirty="0">
                          <a:latin typeface="Gill Sans MT" pitchFamily="34" charset="0"/>
                        </a:rPr>
                        <a:t>ANMs per 1000 population. </a:t>
                      </a:r>
                    </a:p>
                    <a:p>
                      <a:pPr marL="342900" marR="0" lvl="0" indent="-342900" algn="just">
                        <a:spcBef>
                          <a:spcPts val="0"/>
                        </a:spcBef>
                        <a:spcAft>
                          <a:spcPts val="0"/>
                        </a:spcAft>
                        <a:buFont typeface="Courier New" pitchFamily="49" charset="0"/>
                        <a:buChar char="o"/>
                      </a:pPr>
                      <a:r>
                        <a:rPr lang="en-US" sz="1800" dirty="0">
                          <a:latin typeface="Gill Sans MT" pitchFamily="34" charset="0"/>
                        </a:rPr>
                        <a:t>Lab Technicians per 1000 population. </a:t>
                      </a:r>
                      <a:endParaRPr lang="en-US" sz="1800" dirty="0" smtClean="0">
                        <a:latin typeface="Gill Sans MT" pitchFamily="34" charset="0"/>
                      </a:endParaRPr>
                    </a:p>
                    <a:p>
                      <a:pPr marL="342900" marR="0" lvl="0" indent="-342900" algn="just">
                        <a:spcBef>
                          <a:spcPts val="0"/>
                        </a:spcBef>
                        <a:spcAft>
                          <a:spcPts val="0"/>
                        </a:spcAft>
                        <a:buFont typeface="Symbol"/>
                        <a:buNone/>
                      </a:pPr>
                      <a:endParaRPr lang="en-IN" sz="1800" dirty="0" smtClean="0">
                        <a:latin typeface="Gill Sans MT" pitchFamily="34" charset="0"/>
                      </a:endParaRPr>
                    </a:p>
                    <a:p>
                      <a:pPr marL="342900" marR="0" lvl="0" indent="-342900" algn="ctr">
                        <a:spcBef>
                          <a:spcPts val="0"/>
                        </a:spcBef>
                        <a:spcAft>
                          <a:spcPts val="0"/>
                        </a:spcAft>
                        <a:buFont typeface="Symbol"/>
                        <a:buNone/>
                      </a:pPr>
                      <a:r>
                        <a:rPr lang="en-IN" sz="1800" b="1" dirty="0" smtClean="0">
                          <a:solidFill>
                            <a:srgbClr val="00B0F0"/>
                          </a:solidFill>
                          <a:latin typeface="Gill Sans MT" pitchFamily="34" charset="0"/>
                        </a:rPr>
                        <a:t>Inter </a:t>
                      </a:r>
                      <a:r>
                        <a:rPr lang="en-IN" sz="1800" b="1" dirty="0">
                          <a:solidFill>
                            <a:srgbClr val="00B0F0"/>
                          </a:solidFill>
                          <a:latin typeface="Gill Sans MT" pitchFamily="34" charset="0"/>
                        </a:rPr>
                        <a:t>professional ratio based reports</a:t>
                      </a:r>
                      <a:endParaRPr lang="en-US" sz="1800" b="1" dirty="0">
                        <a:solidFill>
                          <a:srgbClr val="00B0F0"/>
                        </a:solidFill>
                        <a:latin typeface="Gill Sans MT" pitchFamily="34" charset="0"/>
                      </a:endParaRPr>
                    </a:p>
                    <a:p>
                      <a:pPr marL="342900" marR="0" lvl="0" indent="-342900" algn="just">
                        <a:spcBef>
                          <a:spcPts val="0"/>
                        </a:spcBef>
                        <a:spcAft>
                          <a:spcPts val="0"/>
                        </a:spcAft>
                        <a:buFont typeface="Courier New" pitchFamily="49" charset="0"/>
                        <a:buChar char="o"/>
                      </a:pPr>
                      <a:r>
                        <a:rPr lang="en-US" sz="1800" dirty="0">
                          <a:latin typeface="Gill Sans MT" pitchFamily="34" charset="0"/>
                        </a:rPr>
                        <a:t>Nurses per Doctor </a:t>
                      </a:r>
                    </a:p>
                    <a:p>
                      <a:pPr marL="342900" marR="0" lvl="0" indent="-342900" algn="just">
                        <a:spcBef>
                          <a:spcPts val="0"/>
                        </a:spcBef>
                        <a:spcAft>
                          <a:spcPts val="0"/>
                        </a:spcAft>
                        <a:buFont typeface="Courier New" pitchFamily="49" charset="0"/>
                        <a:buChar char="o"/>
                      </a:pPr>
                      <a:r>
                        <a:rPr lang="en-US" sz="1800" dirty="0">
                          <a:latin typeface="Gill Sans MT" pitchFamily="34" charset="0"/>
                        </a:rPr>
                        <a:t>Technician per Doctor</a:t>
                      </a:r>
                    </a:p>
                    <a:p>
                      <a:pPr marL="342900" marR="0" lvl="0" indent="-342900" algn="just">
                        <a:spcBef>
                          <a:spcPts val="0"/>
                        </a:spcBef>
                        <a:spcAft>
                          <a:spcPts val="0"/>
                        </a:spcAft>
                        <a:buFont typeface="Courier New" pitchFamily="49" charset="0"/>
                        <a:buChar char="o"/>
                      </a:pPr>
                      <a:r>
                        <a:rPr lang="en-US" sz="1800" dirty="0">
                          <a:latin typeface="Gill Sans MT" pitchFamily="34" charset="0"/>
                        </a:rPr>
                        <a:t>Regular and contractual Staff ratio.  </a:t>
                      </a:r>
                    </a:p>
                    <a:p>
                      <a:pPr marL="35560" marR="0" algn="just">
                        <a:spcBef>
                          <a:spcPts val="0"/>
                        </a:spcBef>
                        <a:spcAft>
                          <a:spcPts val="0"/>
                        </a:spcAft>
                      </a:pPr>
                      <a:endParaRPr lang="en-IN" sz="1800" dirty="0" smtClean="0">
                        <a:latin typeface="Gill Sans MT" pitchFamily="34" charset="0"/>
                      </a:endParaRPr>
                    </a:p>
                    <a:p>
                      <a:pPr marL="35560" marR="0" algn="ctr">
                        <a:spcBef>
                          <a:spcPts val="0"/>
                        </a:spcBef>
                        <a:spcAft>
                          <a:spcPts val="0"/>
                        </a:spcAft>
                      </a:pPr>
                      <a:r>
                        <a:rPr lang="en-IN" sz="1800" b="1" dirty="0" smtClean="0">
                          <a:solidFill>
                            <a:srgbClr val="00B0F0"/>
                          </a:solidFill>
                          <a:latin typeface="Gill Sans MT" pitchFamily="34" charset="0"/>
                        </a:rPr>
                        <a:t>IPHS </a:t>
                      </a:r>
                      <a:r>
                        <a:rPr lang="en-IN" sz="1800" b="1" dirty="0">
                          <a:solidFill>
                            <a:srgbClr val="00B0F0"/>
                          </a:solidFill>
                          <a:latin typeface="Gill Sans MT" pitchFamily="34" charset="0"/>
                        </a:rPr>
                        <a:t>based report. </a:t>
                      </a:r>
                      <a:endParaRPr lang="en-US" sz="1800" b="1" dirty="0">
                        <a:solidFill>
                          <a:srgbClr val="00B0F0"/>
                        </a:solidFill>
                        <a:latin typeface="Gill Sans MT" pitchFamily="34" charset="0"/>
                      </a:endParaRPr>
                    </a:p>
                    <a:p>
                      <a:pPr marL="342900" marR="0" lvl="0" indent="-342900" algn="just">
                        <a:spcBef>
                          <a:spcPts val="0"/>
                        </a:spcBef>
                        <a:spcAft>
                          <a:spcPts val="0"/>
                        </a:spcAft>
                        <a:buFont typeface="Courier New" pitchFamily="49" charset="0"/>
                        <a:buChar char="o"/>
                      </a:pPr>
                      <a:r>
                        <a:rPr lang="en-US" sz="1800" dirty="0">
                          <a:latin typeface="Gill Sans MT" pitchFamily="34" charset="0"/>
                        </a:rPr>
                        <a:t>Percentage of Facilities (SC/PHC/CHC/ Hospitals) achieved IPHS norms. </a:t>
                      </a:r>
                    </a:p>
                    <a:p>
                      <a:pPr marL="342900" marR="0" lvl="0" indent="-342900" algn="just">
                        <a:spcBef>
                          <a:spcPts val="0"/>
                        </a:spcBef>
                        <a:spcAft>
                          <a:spcPts val="0"/>
                        </a:spcAft>
                        <a:buFont typeface="Courier New" pitchFamily="49" charset="0"/>
                        <a:buChar char="o"/>
                      </a:pPr>
                      <a:r>
                        <a:rPr lang="en-US" sz="1800" dirty="0">
                          <a:latin typeface="Gill Sans MT" pitchFamily="34" charset="0"/>
                        </a:rPr>
                        <a:t>Percentage of Level III facilities with three specialists in place. </a:t>
                      </a:r>
                      <a:endParaRPr lang="en-US" sz="1800" dirty="0">
                        <a:latin typeface="Gill Sans MT" pitchFamily="34" charset="0"/>
                        <a:ea typeface="Calibri"/>
                        <a:cs typeface="Times New Roman"/>
                      </a:endParaRPr>
                    </a:p>
                  </a:txBody>
                  <a:tcPr marL="35178" marR="35178" marT="0" marB="0"/>
                </a:tc>
                <a:tc>
                  <a:txBody>
                    <a:bodyPr/>
                    <a:lstStyle/>
                    <a:p>
                      <a:pPr marL="0" marR="0" algn="just">
                        <a:spcBef>
                          <a:spcPts val="0"/>
                        </a:spcBef>
                        <a:spcAft>
                          <a:spcPts val="0"/>
                        </a:spcAft>
                      </a:pPr>
                      <a:r>
                        <a:rPr lang="en-IN" sz="1800" dirty="0">
                          <a:latin typeface="Gill Sans MT" pitchFamily="34" charset="0"/>
                        </a:rPr>
                        <a:t>Aggregate Numbers of Public health Workforce</a:t>
                      </a:r>
                      <a:endParaRPr lang="en-US" sz="1800" dirty="0">
                        <a:latin typeface="Gill Sans MT" pitchFamily="34" charset="0"/>
                        <a:ea typeface="Calibri"/>
                        <a:cs typeface="Times New Roman"/>
                      </a:endParaRPr>
                    </a:p>
                  </a:txBody>
                  <a:tcPr marL="35178" marR="35178" marT="0" marB="0"/>
                </a:tc>
                <a:tc>
                  <a:txBody>
                    <a:bodyPr/>
                    <a:lstStyle/>
                    <a:p>
                      <a:pPr marL="0" marR="0" algn="just">
                        <a:spcBef>
                          <a:spcPts val="0"/>
                        </a:spcBef>
                        <a:spcAft>
                          <a:spcPts val="0"/>
                        </a:spcAft>
                      </a:pPr>
                      <a:r>
                        <a:rPr lang="en-IN" sz="1800" dirty="0">
                          <a:latin typeface="Gill Sans MT" pitchFamily="34" charset="0"/>
                        </a:rPr>
                        <a:t>Population Data from Census </a:t>
                      </a:r>
                      <a:endParaRPr lang="en-US" sz="1800" dirty="0">
                        <a:latin typeface="Gill Sans MT" pitchFamily="34" charset="0"/>
                        <a:ea typeface="Calibri"/>
                        <a:cs typeface="Times New Roman"/>
                      </a:endParaRPr>
                    </a:p>
                  </a:txBody>
                  <a:tcPr marL="35178" marR="35178" marT="0" marB="0"/>
                </a:tc>
                <a:tc>
                  <a:txBody>
                    <a:bodyPr/>
                    <a:lstStyle/>
                    <a:p>
                      <a:pPr marL="342900" marR="0" lvl="0" indent="-342900" algn="just">
                        <a:spcBef>
                          <a:spcPts val="0"/>
                        </a:spcBef>
                        <a:spcAft>
                          <a:spcPts val="0"/>
                        </a:spcAft>
                        <a:buFont typeface="Courier New" pitchFamily="49" charset="0"/>
                        <a:buChar char="o"/>
                      </a:pPr>
                      <a:r>
                        <a:rPr lang="en-IN" sz="1800" dirty="0" smtClean="0">
                          <a:latin typeface="Gill Sans MT" pitchFamily="34" charset="0"/>
                        </a:rPr>
                        <a:t>Geography </a:t>
                      </a:r>
                      <a:r>
                        <a:rPr lang="en-IN" sz="1800" dirty="0">
                          <a:latin typeface="Gill Sans MT" pitchFamily="34" charset="0"/>
                        </a:rPr>
                        <a:t>(Districts, Blocks Facilities).</a:t>
                      </a:r>
                      <a:endParaRPr lang="en-US" sz="1800" dirty="0">
                        <a:latin typeface="Gill Sans MT" pitchFamily="34" charset="0"/>
                      </a:endParaRPr>
                    </a:p>
                    <a:p>
                      <a:pPr marL="342900" marR="0" lvl="0" indent="-342900" algn="just">
                        <a:spcBef>
                          <a:spcPts val="0"/>
                        </a:spcBef>
                        <a:spcAft>
                          <a:spcPts val="0"/>
                        </a:spcAft>
                        <a:buFont typeface="Courier New" pitchFamily="49" charset="0"/>
                        <a:buChar char="o"/>
                      </a:pPr>
                      <a:r>
                        <a:rPr lang="en-IN" sz="1800" dirty="0">
                          <a:latin typeface="Gill Sans MT" pitchFamily="34" charset="0"/>
                        </a:rPr>
                        <a:t>Rural/Urban  </a:t>
                      </a:r>
                      <a:endParaRPr lang="en-US" sz="1800" dirty="0">
                        <a:latin typeface="Gill Sans MT" pitchFamily="34" charset="0"/>
                      </a:endParaRPr>
                    </a:p>
                    <a:p>
                      <a:pPr marL="342900" marR="0" lvl="0" indent="-342900" algn="just">
                        <a:spcBef>
                          <a:spcPts val="0"/>
                        </a:spcBef>
                        <a:spcAft>
                          <a:spcPts val="0"/>
                        </a:spcAft>
                        <a:buFont typeface="Courier New" pitchFamily="49" charset="0"/>
                        <a:buChar char="o"/>
                      </a:pPr>
                      <a:r>
                        <a:rPr lang="en-US" sz="1800" dirty="0">
                          <a:latin typeface="Gill Sans MT" pitchFamily="34" charset="0"/>
                        </a:rPr>
                        <a:t>High focused areas- vulnerable population, hilly, tribal and rural areas- HRH distribution. </a:t>
                      </a:r>
                      <a:endParaRPr lang="en-US" sz="1800" dirty="0">
                        <a:latin typeface="Gill Sans MT" pitchFamily="34" charset="0"/>
                        <a:ea typeface="Calibri"/>
                        <a:cs typeface="Times New Roman"/>
                      </a:endParaRPr>
                    </a:p>
                  </a:txBody>
                  <a:tcPr marL="35178" marR="35178" marT="0" marB="0"/>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1107996"/>
          </a:xfrm>
        </p:spPr>
        <p:txBody>
          <a:bodyPr/>
          <a:lstStyle/>
          <a:p>
            <a:pPr algn="ctr"/>
            <a:r>
              <a:rPr lang="en-US" sz="4000" b="1" dirty="0" smtClean="0">
                <a:solidFill>
                  <a:schemeClr val="accent2">
                    <a:lumMod val="40000"/>
                    <a:lumOff val="60000"/>
                  </a:schemeClr>
                </a:solidFill>
                <a:latin typeface="Agency FB" pitchFamily="34" charset="0"/>
              </a:rPr>
              <a:t>District-Wise Doctor &amp; ANMs per one </a:t>
            </a:r>
            <a:r>
              <a:rPr lang="en-US" sz="4000" b="1" dirty="0" err="1" smtClean="0">
                <a:solidFill>
                  <a:schemeClr val="accent2">
                    <a:lumMod val="40000"/>
                    <a:lumOff val="60000"/>
                  </a:schemeClr>
                </a:solidFill>
                <a:latin typeface="Agency FB" pitchFamily="34" charset="0"/>
              </a:rPr>
              <a:t>lakh</a:t>
            </a:r>
            <a:r>
              <a:rPr lang="en-US" sz="4000" b="1" dirty="0" smtClean="0">
                <a:solidFill>
                  <a:schemeClr val="accent2">
                    <a:lumMod val="40000"/>
                    <a:lumOff val="60000"/>
                  </a:schemeClr>
                </a:solidFill>
                <a:latin typeface="Agency FB" pitchFamily="34" charset="0"/>
              </a:rPr>
              <a:t> population in Public Sector- Bihar 2012*</a:t>
            </a:r>
            <a:endParaRPr lang="en-US" sz="4000" b="1" dirty="0">
              <a:solidFill>
                <a:schemeClr val="accent2">
                  <a:lumMod val="40000"/>
                  <a:lumOff val="60000"/>
                </a:schemeClr>
              </a:solidFill>
              <a:latin typeface="Agency FB" pitchFamily="34" charset="0"/>
            </a:endParaRPr>
          </a:p>
        </p:txBody>
      </p:sp>
      <p:graphicFrame>
        <p:nvGraphicFramePr>
          <p:cNvPr id="4" name="Chart 3"/>
          <p:cNvGraphicFramePr/>
          <p:nvPr/>
        </p:nvGraphicFramePr>
        <p:xfrm>
          <a:off x="227012" y="990600"/>
          <a:ext cx="11734800" cy="5714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664797"/>
          </a:xfrm>
        </p:spPr>
        <p:txBody>
          <a:bodyPr/>
          <a:lstStyle/>
          <a:p>
            <a:pPr algn="ctr"/>
            <a:r>
              <a:rPr lang="en-US" b="1" dirty="0" smtClean="0">
                <a:solidFill>
                  <a:schemeClr val="accent2">
                    <a:lumMod val="40000"/>
                    <a:lumOff val="60000"/>
                  </a:schemeClr>
                </a:solidFill>
                <a:latin typeface="Agency FB" pitchFamily="34" charset="0"/>
              </a:rPr>
              <a:t>Nurses per Doctor-Bihar 2012 </a:t>
            </a:r>
            <a:endParaRPr lang="en-US" b="1" dirty="0">
              <a:solidFill>
                <a:schemeClr val="accent2">
                  <a:lumMod val="40000"/>
                  <a:lumOff val="60000"/>
                </a:schemeClr>
              </a:solidFill>
              <a:latin typeface="Agency FB" pitchFamily="34" charset="0"/>
            </a:endParaRPr>
          </a:p>
        </p:txBody>
      </p:sp>
      <p:graphicFrame>
        <p:nvGraphicFramePr>
          <p:cNvPr id="5" name="Chart 4"/>
          <p:cNvGraphicFramePr/>
          <p:nvPr/>
        </p:nvGraphicFramePr>
        <p:xfrm>
          <a:off x="227012" y="1143000"/>
          <a:ext cx="11430000" cy="54863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553998"/>
          </a:xfrm>
        </p:spPr>
        <p:txBody>
          <a:bodyPr/>
          <a:lstStyle/>
          <a:p>
            <a:r>
              <a:rPr lang="en-US" sz="4000" dirty="0" smtClean="0">
                <a:solidFill>
                  <a:schemeClr val="accent2">
                    <a:lumMod val="40000"/>
                    <a:lumOff val="60000"/>
                  </a:schemeClr>
                </a:solidFill>
                <a:latin typeface="Agency FB" pitchFamily="34" charset="0"/>
              </a:rPr>
              <a:t>Level III Facilities – Cesarean Section &amp; Specialist Availability –Jharkhand 2012</a:t>
            </a:r>
            <a:endParaRPr lang="en-US" sz="4000" dirty="0">
              <a:solidFill>
                <a:schemeClr val="accent2">
                  <a:lumMod val="40000"/>
                  <a:lumOff val="60000"/>
                </a:schemeClr>
              </a:solidFill>
              <a:latin typeface="Agency FB" pitchFamily="34" charset="0"/>
            </a:endParaRPr>
          </a:p>
        </p:txBody>
      </p:sp>
      <p:graphicFrame>
        <p:nvGraphicFramePr>
          <p:cNvPr id="8" name="Content Placeholder 7"/>
          <p:cNvGraphicFramePr>
            <a:graphicFrameLocks noGrp="1"/>
          </p:cNvGraphicFramePr>
          <p:nvPr>
            <p:ph idx="1"/>
          </p:nvPr>
        </p:nvGraphicFramePr>
        <p:xfrm>
          <a:off x="227004" y="967184"/>
          <a:ext cx="11811008" cy="5890816"/>
        </p:xfrm>
        <a:graphic>
          <a:graphicData uri="http://schemas.openxmlformats.org/drawingml/2006/table">
            <a:tbl>
              <a:tblPr/>
              <a:tblGrid>
                <a:gridCol w="1370012"/>
                <a:gridCol w="990600"/>
                <a:gridCol w="2438400"/>
                <a:gridCol w="1219200"/>
                <a:gridCol w="1363668"/>
                <a:gridCol w="923928"/>
                <a:gridCol w="2360604"/>
                <a:gridCol w="1144596"/>
              </a:tblGrid>
              <a:tr h="469849">
                <a:tc>
                  <a:txBody>
                    <a:bodyPr/>
                    <a:lstStyle/>
                    <a:p>
                      <a:pPr algn="l" fontAlgn="b"/>
                      <a:r>
                        <a:rPr lang="en-US" sz="1600" b="1" i="0" u="none" strike="noStrike" dirty="0">
                          <a:solidFill>
                            <a:schemeClr val="tx1"/>
                          </a:solidFill>
                          <a:latin typeface="Calibri"/>
                        </a:rPr>
                        <a:t>District</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1B11"/>
                    </a:solidFill>
                  </a:tcPr>
                </a:tc>
                <a:tc>
                  <a:txBody>
                    <a:bodyPr/>
                    <a:lstStyle/>
                    <a:p>
                      <a:pPr algn="l" fontAlgn="b"/>
                      <a:r>
                        <a:rPr lang="en-US" sz="1400" b="1" i="0" u="none" strike="noStrike">
                          <a:solidFill>
                            <a:schemeClr val="tx1"/>
                          </a:solidFill>
                          <a:latin typeface="Calibri"/>
                        </a:rPr>
                        <a:t>Designated FRUs</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1B11"/>
                    </a:solidFill>
                  </a:tcPr>
                </a:tc>
                <a:tc>
                  <a:txBody>
                    <a:bodyPr/>
                    <a:lstStyle/>
                    <a:p>
                      <a:pPr algn="l" fontAlgn="b"/>
                      <a:r>
                        <a:rPr lang="en-US" sz="1400" b="1" i="0" u="none" strike="noStrike" dirty="0">
                          <a:solidFill>
                            <a:schemeClr val="tx1"/>
                          </a:solidFill>
                          <a:latin typeface="Calibri"/>
                        </a:rPr>
                        <a:t>FRUs not conducting </a:t>
                      </a:r>
                      <a:r>
                        <a:rPr lang="en-US" sz="1400" b="1" i="0" u="none" strike="noStrike" dirty="0" smtClean="0">
                          <a:solidFill>
                            <a:schemeClr val="tx1"/>
                          </a:solidFill>
                          <a:latin typeface="Calibri"/>
                        </a:rPr>
                        <a:t>C-Section</a:t>
                      </a:r>
                      <a:endParaRPr lang="en-US" sz="1400" b="1" i="0" u="none" strike="noStrike" dirty="0">
                        <a:solidFill>
                          <a:schemeClr val="tx1"/>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1B11"/>
                    </a:solidFill>
                  </a:tcPr>
                </a:tc>
                <a:tc>
                  <a:txBody>
                    <a:bodyPr/>
                    <a:lstStyle/>
                    <a:p>
                      <a:pPr marL="0" marR="0" indent="0" algn="l" defTabSz="914363"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latin typeface="+mn-lt"/>
                        </a:rPr>
                        <a:t>Missing  Specialist</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1B11"/>
                    </a:solidFill>
                  </a:tcPr>
                </a:tc>
                <a:tc>
                  <a:txBody>
                    <a:bodyPr/>
                    <a:lstStyle/>
                    <a:p>
                      <a:pPr algn="l" fontAlgn="b"/>
                      <a:r>
                        <a:rPr lang="en-US" sz="1600" b="1" i="0" u="none" strike="noStrike">
                          <a:solidFill>
                            <a:schemeClr val="tx1"/>
                          </a:solidFill>
                          <a:latin typeface="Calibri"/>
                        </a:rPr>
                        <a:t>District</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1B11"/>
                    </a:solidFill>
                  </a:tcPr>
                </a:tc>
                <a:tc>
                  <a:txBody>
                    <a:bodyPr/>
                    <a:lstStyle/>
                    <a:p>
                      <a:pPr algn="l" fontAlgn="b"/>
                      <a:r>
                        <a:rPr lang="en-US" sz="1400" b="1" i="0" u="none" strike="noStrike">
                          <a:solidFill>
                            <a:schemeClr val="tx1"/>
                          </a:solidFill>
                          <a:latin typeface="Calibri"/>
                        </a:rPr>
                        <a:t>Designated FRUs</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1B11"/>
                    </a:solidFill>
                  </a:tcPr>
                </a:tc>
                <a:tc>
                  <a:txBody>
                    <a:bodyPr/>
                    <a:lstStyle/>
                    <a:p>
                      <a:pPr algn="l" fontAlgn="b"/>
                      <a:r>
                        <a:rPr lang="en-US" sz="1400" b="1" i="0" u="none" strike="noStrike" dirty="0">
                          <a:solidFill>
                            <a:schemeClr val="tx1"/>
                          </a:solidFill>
                          <a:latin typeface="Calibri"/>
                        </a:rPr>
                        <a:t>FRUs not conducting </a:t>
                      </a:r>
                      <a:r>
                        <a:rPr lang="en-US" sz="1400" b="1" i="0" u="none" strike="noStrike" dirty="0" smtClean="0">
                          <a:solidFill>
                            <a:schemeClr val="tx1"/>
                          </a:solidFill>
                          <a:latin typeface="Calibri"/>
                        </a:rPr>
                        <a:t>C- Section</a:t>
                      </a:r>
                      <a:endParaRPr lang="en-US" sz="1400" b="1" i="0" u="none" strike="noStrike" dirty="0">
                        <a:solidFill>
                          <a:schemeClr val="tx1"/>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1B11"/>
                    </a:solidFill>
                  </a:tcPr>
                </a:tc>
                <a:tc>
                  <a:txBody>
                    <a:bodyPr/>
                    <a:lstStyle/>
                    <a:p>
                      <a:pPr algn="l" fontAlgn="b"/>
                      <a:r>
                        <a:rPr lang="en-US" sz="1400" b="1" i="0" u="none" strike="noStrike" dirty="0" smtClean="0">
                          <a:solidFill>
                            <a:schemeClr val="tx1"/>
                          </a:solidFill>
                          <a:latin typeface="Calibri"/>
                        </a:rPr>
                        <a:t>Missing  </a:t>
                      </a:r>
                      <a:r>
                        <a:rPr lang="en-US" sz="1400" b="1" i="0" u="none" strike="noStrike" dirty="0">
                          <a:solidFill>
                            <a:schemeClr val="tx1"/>
                          </a:solidFill>
                          <a:latin typeface="Calibri"/>
                        </a:rPr>
                        <a:t>Specialist</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1B11"/>
                    </a:solidFill>
                  </a:tcPr>
                </a:tc>
              </a:tr>
              <a:tr h="202996">
                <a:tc>
                  <a:txBody>
                    <a:bodyPr/>
                    <a:lstStyle/>
                    <a:p>
                      <a:pPr algn="l" fontAlgn="b"/>
                      <a:r>
                        <a:rPr lang="en-US" sz="1600" b="0" i="0" u="none" strike="noStrike" dirty="0">
                          <a:solidFill>
                            <a:schemeClr val="tx1"/>
                          </a:solidFill>
                          <a:latin typeface="Calibri"/>
                        </a:rPr>
                        <a:t>BOKARO</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chemeClr val="tx1"/>
                          </a:solidFill>
                          <a:latin typeface="Calibri"/>
                        </a:rPr>
                        <a:t>2</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chemeClr val="tx1"/>
                          </a:solidFill>
                          <a:latin typeface="Calibri"/>
                        </a:rPr>
                        <a:t>0</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dirty="0">
                          <a:solidFill>
                            <a:schemeClr val="tx1"/>
                          </a:solidFill>
                          <a:latin typeface="Calibri"/>
                        </a:rPr>
                        <a:t>0</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l" fontAlgn="b"/>
                      <a:r>
                        <a:rPr lang="en-US" sz="1600" b="0" i="0" u="none" strike="noStrike" dirty="0">
                          <a:solidFill>
                            <a:schemeClr val="tx1"/>
                          </a:solidFill>
                          <a:latin typeface="Calibri"/>
                        </a:rPr>
                        <a:t>KHUNTI</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ctr" fontAlgn="b"/>
                      <a:r>
                        <a:rPr lang="en-US" sz="1600" b="0" i="0" u="none" strike="noStrike" dirty="0">
                          <a:solidFill>
                            <a:schemeClr val="tx1"/>
                          </a:solidFill>
                          <a:latin typeface="Calibri"/>
                        </a:rPr>
                        <a:t>2</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dirty="0">
                          <a:solidFill>
                            <a:sysClr val="windowText" lastClr="000000"/>
                          </a:solidFill>
                          <a:latin typeface="Calibri"/>
                        </a:rPr>
                        <a:t>SDH </a:t>
                      </a:r>
                      <a:r>
                        <a:rPr lang="en-US" sz="1600" b="0" i="0" u="none" strike="noStrike" dirty="0" err="1">
                          <a:solidFill>
                            <a:sysClr val="windowText" lastClr="000000"/>
                          </a:solidFill>
                          <a:latin typeface="Calibri"/>
                        </a:rPr>
                        <a:t>Khunti</a:t>
                      </a:r>
                      <a:endParaRPr lang="en-US" sz="1600" b="0" i="0" u="none" strike="noStrike" dirty="0">
                        <a:solidFill>
                          <a:sysClr val="windowText" lastClr="000000"/>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ysClr val="windowText" lastClr="000000"/>
                          </a:solidFill>
                          <a:latin typeface="Calibri"/>
                        </a:rPr>
                        <a:t>0</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2996">
                <a:tc>
                  <a:txBody>
                    <a:bodyPr/>
                    <a:lstStyle/>
                    <a:p>
                      <a:pPr algn="l" fontAlgn="b"/>
                      <a:r>
                        <a:rPr lang="en-US" sz="1600" b="0" i="0" u="none" strike="noStrike" dirty="0">
                          <a:solidFill>
                            <a:schemeClr val="tx1"/>
                          </a:solidFill>
                          <a:latin typeface="Calibri"/>
                        </a:rPr>
                        <a:t>CHATRA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chemeClr val="tx1"/>
                          </a:solidFill>
                          <a:latin typeface="Calibri"/>
                        </a:rPr>
                        <a:t>1</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DH Chatra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latin typeface="Calibri"/>
                        </a:rPr>
                        <a:t>1-P</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a:p>
                  </a:txBody>
                  <a:tcPr/>
                </a:tc>
                <a:tc vMerge="1">
                  <a:txBody>
                    <a:bodyPr/>
                    <a:lstStyle/>
                    <a:p>
                      <a:endParaRPr lang="en-US"/>
                    </a:p>
                  </a:txBody>
                  <a:tcPr/>
                </a:tc>
                <a:tc>
                  <a:txBody>
                    <a:bodyPr/>
                    <a:lstStyle/>
                    <a:p>
                      <a:pPr algn="l" fontAlgn="b"/>
                      <a:r>
                        <a:rPr lang="en-US" sz="1600" b="0" i="0" u="none" strike="noStrike" dirty="0">
                          <a:solidFill>
                            <a:sysClr val="windowText" lastClr="000000"/>
                          </a:solidFill>
                          <a:latin typeface="Calibri"/>
                        </a:rPr>
                        <a:t>RH </a:t>
                      </a:r>
                      <a:r>
                        <a:rPr lang="en-US" sz="1600" b="0" i="0" u="none" strike="noStrike" dirty="0" err="1">
                          <a:solidFill>
                            <a:sysClr val="windowText" lastClr="000000"/>
                          </a:solidFill>
                          <a:latin typeface="Calibri"/>
                        </a:rPr>
                        <a:t>Torpa</a:t>
                      </a:r>
                      <a:endParaRPr lang="en-US" sz="1600" b="0" i="0" u="none" strike="noStrike" dirty="0">
                        <a:solidFill>
                          <a:sysClr val="windowText" lastClr="000000"/>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dirty="0">
                          <a:solidFill>
                            <a:sysClr val="windowText" lastClr="000000"/>
                          </a:solidFill>
                          <a:latin typeface="Calibri"/>
                        </a:rPr>
                        <a:t>0</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4599">
                <a:tc rowSpan="2">
                  <a:txBody>
                    <a:bodyPr/>
                    <a:lstStyle/>
                    <a:p>
                      <a:pPr algn="l" fontAlgn="b"/>
                      <a:r>
                        <a:rPr lang="en-US" sz="1600" b="0" i="0" u="none" strike="noStrike" dirty="0">
                          <a:solidFill>
                            <a:schemeClr val="tx1"/>
                          </a:solidFill>
                          <a:latin typeface="Calibri"/>
                        </a:rPr>
                        <a:t>DEOGHAR</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ctr" fontAlgn="b"/>
                      <a:r>
                        <a:rPr lang="en-US" sz="1600" b="0" i="0" u="none" strike="noStrike">
                          <a:solidFill>
                            <a:schemeClr val="tx1"/>
                          </a:solidFill>
                          <a:latin typeface="Calibri"/>
                        </a:rPr>
                        <a:t>3</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Madhupur</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l" fontAlgn="b"/>
                      <a:r>
                        <a:rPr lang="en-US" sz="1600" b="0" i="0" u="none" strike="noStrike" dirty="0">
                          <a:solidFill>
                            <a:schemeClr val="tx1"/>
                          </a:solidFill>
                          <a:latin typeface="Calibri"/>
                        </a:rPr>
                        <a:t>KODERMA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ctr" fontAlgn="b"/>
                      <a:r>
                        <a:rPr lang="en-US" sz="1600" b="0" i="0" u="none" strike="noStrike" dirty="0">
                          <a:solidFill>
                            <a:schemeClr val="tx1"/>
                          </a:solidFill>
                          <a:latin typeface="Calibri"/>
                        </a:rPr>
                        <a:t>2</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DH Koderma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1-P</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1999">
                <a:tc vMerge="1">
                  <a:txBody>
                    <a:bodyPr/>
                    <a:lstStyle/>
                    <a:p>
                      <a:endParaRPr lang="en-US"/>
                    </a:p>
                  </a:txBody>
                  <a:tcPr/>
                </a:tc>
                <a:tc vMerge="1">
                  <a:txBody>
                    <a:bodyPr/>
                    <a:lstStyle/>
                    <a:p>
                      <a:endParaRPr lang="en-US"/>
                    </a:p>
                  </a:txBody>
                  <a:tcPr/>
                </a:tc>
                <a:tc>
                  <a:txBody>
                    <a:bodyPr/>
                    <a:lstStyle/>
                    <a:p>
                      <a:pPr algn="l" fontAlgn="b"/>
                      <a:r>
                        <a:rPr lang="en-US" sz="1600" b="0" i="0" u="none" strike="noStrike">
                          <a:solidFill>
                            <a:schemeClr val="tx1"/>
                          </a:solidFill>
                          <a:latin typeface="Calibri"/>
                        </a:rPr>
                        <a:t>Sarwan</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 1-P</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a:p>
                  </a:txBody>
                  <a:tcPr/>
                </a:tc>
                <a:tc vMerge="1">
                  <a:txBody>
                    <a:bodyPr/>
                    <a:lstStyle/>
                    <a:p>
                      <a:endParaRPr lang="en-US"/>
                    </a:p>
                  </a:txBody>
                  <a:tcPr/>
                </a:tc>
                <a:tc>
                  <a:txBody>
                    <a:bodyPr/>
                    <a:lstStyle/>
                    <a:p>
                      <a:pPr algn="l" fontAlgn="b"/>
                      <a:r>
                        <a:rPr lang="en-US" sz="1600" b="0" i="0" u="none" strike="noStrike">
                          <a:solidFill>
                            <a:schemeClr val="tx1"/>
                          </a:solidFill>
                          <a:latin typeface="Calibri"/>
                        </a:rPr>
                        <a:t>RH Domchanch</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 1-OG</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2996">
                <a:tc>
                  <a:txBody>
                    <a:bodyPr/>
                    <a:lstStyle/>
                    <a:p>
                      <a:pPr algn="l" fontAlgn="b"/>
                      <a:r>
                        <a:rPr lang="en-US" sz="1600" b="0" i="0" u="none" strike="noStrike">
                          <a:solidFill>
                            <a:schemeClr val="tx1"/>
                          </a:solidFill>
                          <a:latin typeface="Calibri"/>
                        </a:rPr>
                        <a:t>DHANBAD</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chemeClr val="tx1"/>
                          </a:solidFill>
                          <a:latin typeface="Calibri"/>
                        </a:rPr>
                        <a:t>1</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chemeClr val="tx1"/>
                          </a:solidFill>
                          <a:latin typeface="Calibri"/>
                        </a:rPr>
                        <a:t>0</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dirty="0">
                          <a:solidFill>
                            <a:schemeClr val="tx1"/>
                          </a:solidFill>
                          <a:latin typeface="Calibri"/>
                        </a:rPr>
                        <a:t>0</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chemeClr val="tx1"/>
                          </a:solidFill>
                          <a:latin typeface="Calibri"/>
                        </a:rPr>
                        <a:t>LOHARDAGA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a:solidFill>
                            <a:schemeClr val="tx1"/>
                          </a:solidFill>
                          <a:latin typeface="Calibri"/>
                        </a:rPr>
                        <a:t>2</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CHC Kuru</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1-P</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2996">
                <a:tc rowSpan="2">
                  <a:txBody>
                    <a:bodyPr/>
                    <a:lstStyle/>
                    <a:p>
                      <a:pPr algn="l" fontAlgn="b"/>
                      <a:r>
                        <a:rPr lang="en-US" sz="1600" b="0" i="0" u="none" strike="noStrike" dirty="0">
                          <a:solidFill>
                            <a:schemeClr val="tx1"/>
                          </a:solidFill>
                          <a:latin typeface="Calibri"/>
                        </a:rPr>
                        <a:t>DUMKA</a:t>
                      </a:r>
                    </a:p>
                    <a:p>
                      <a:pPr algn="l" fontAlgn="b"/>
                      <a:r>
                        <a:rPr lang="en-US" sz="1600" b="0" i="0" u="none" strike="noStrike" dirty="0">
                          <a:solidFill>
                            <a:schemeClr val="tx1"/>
                          </a:solidFill>
                          <a:latin typeface="Calibri"/>
                        </a:rPr>
                        <a:t> </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ctr" fontAlgn="b"/>
                      <a:r>
                        <a:rPr lang="en-US" sz="1600" b="0" i="0" u="none" strike="noStrike" dirty="0">
                          <a:solidFill>
                            <a:schemeClr val="tx1"/>
                          </a:solidFill>
                          <a:latin typeface="Calibri"/>
                        </a:rPr>
                        <a:t>2</a:t>
                      </a:r>
                    </a:p>
                    <a:p>
                      <a:pPr algn="ctr" fontAlgn="b"/>
                      <a:r>
                        <a:rPr lang="en-US" sz="1600" b="0" i="0" u="none" strike="noStrike" dirty="0">
                          <a:solidFill>
                            <a:schemeClr val="tx1"/>
                          </a:solidFill>
                          <a:latin typeface="Calibri"/>
                        </a:rPr>
                        <a:t> </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dirty="0">
                          <a:solidFill>
                            <a:sysClr val="windowText" lastClr="000000"/>
                          </a:solidFill>
                          <a:latin typeface="Calibri"/>
                        </a:rPr>
                        <a:t>DH </a:t>
                      </a:r>
                      <a:r>
                        <a:rPr lang="en-US" sz="1600" b="0" i="0" u="none" strike="noStrike" dirty="0" err="1">
                          <a:solidFill>
                            <a:sysClr val="windowText" lastClr="000000"/>
                          </a:solidFill>
                          <a:latin typeface="Calibri"/>
                        </a:rPr>
                        <a:t>Dumka</a:t>
                      </a:r>
                      <a:endParaRPr lang="en-US" sz="1600" b="0" i="0" u="none" strike="noStrike" dirty="0">
                        <a:solidFill>
                          <a:sysClr val="windowText" lastClr="000000"/>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dirty="0">
                          <a:solidFill>
                            <a:sysClr val="windowText" lastClr="000000"/>
                          </a:solidFill>
                          <a:latin typeface="Calibri"/>
                        </a:rPr>
                        <a:t>0</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l" fontAlgn="b"/>
                      <a:r>
                        <a:rPr lang="en-US" sz="1600" b="0" i="0" u="none" strike="noStrike" dirty="0">
                          <a:solidFill>
                            <a:schemeClr val="tx1"/>
                          </a:solidFill>
                          <a:latin typeface="Calibri"/>
                        </a:rPr>
                        <a:t>PAKUR</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ctr" fontAlgn="b"/>
                      <a:r>
                        <a:rPr lang="en-US" sz="1600" b="0" i="0" u="none" strike="noStrike" dirty="0">
                          <a:solidFill>
                            <a:schemeClr val="tx1"/>
                          </a:solidFill>
                          <a:latin typeface="Calibri"/>
                        </a:rPr>
                        <a:t>2</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DH Pakur</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 1-P, 1-OG</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2996">
                <a:tc vMerge="1">
                  <a:txBody>
                    <a:bodyPr/>
                    <a:lstStyle/>
                    <a:p>
                      <a:pPr algn="l" fontAlgn="b"/>
                      <a:endParaRPr lang="en-US" sz="1600" b="0" i="0" u="none" strike="noStrike" dirty="0">
                        <a:solidFill>
                          <a:schemeClr val="tx1"/>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vMerge="1">
                  <a:txBody>
                    <a:bodyPr/>
                    <a:lstStyle/>
                    <a:p>
                      <a:pPr algn="l" fontAlgn="b"/>
                      <a:endParaRPr lang="en-US" sz="1600" b="0" i="0" u="none" strike="noStrike" dirty="0">
                        <a:solidFill>
                          <a:schemeClr val="tx1"/>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dirty="0">
                          <a:solidFill>
                            <a:schemeClr val="tx1"/>
                          </a:solidFill>
                          <a:latin typeface="Calibri"/>
                        </a:rPr>
                        <a:t>CHC </a:t>
                      </a:r>
                      <a:r>
                        <a:rPr lang="en-US" sz="1600" b="0" i="0" u="none" strike="noStrike" dirty="0" err="1">
                          <a:solidFill>
                            <a:schemeClr val="tx1"/>
                          </a:solidFill>
                          <a:latin typeface="Calibri"/>
                        </a:rPr>
                        <a:t>Saryahat</a:t>
                      </a:r>
                      <a:endParaRPr lang="en-US" sz="1600" b="0" i="0" u="none" strike="noStrike" dirty="0">
                        <a:solidFill>
                          <a:schemeClr val="tx1"/>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latin typeface="Calibri"/>
                        </a:rPr>
                        <a:t>1-A, 1-P, 1-OG</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a:p>
                  </a:txBody>
                  <a:tcPr/>
                </a:tc>
                <a:tc vMerge="1">
                  <a:txBody>
                    <a:bodyPr/>
                    <a:lstStyle/>
                    <a:p>
                      <a:endParaRPr lang="en-US"/>
                    </a:p>
                  </a:txBody>
                  <a:tcPr/>
                </a:tc>
                <a:tc>
                  <a:txBody>
                    <a:bodyPr/>
                    <a:lstStyle/>
                    <a:p>
                      <a:pPr algn="l" fontAlgn="b"/>
                      <a:r>
                        <a:rPr lang="en-US" sz="1600" b="0" i="0" u="none" strike="noStrike">
                          <a:solidFill>
                            <a:schemeClr val="tx1"/>
                          </a:solidFill>
                          <a:latin typeface="Calibri"/>
                        </a:rPr>
                        <a:t>CHC Litipara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 1-P, 1-OG</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1999">
                <a:tc rowSpan="2">
                  <a:txBody>
                    <a:bodyPr/>
                    <a:lstStyle/>
                    <a:p>
                      <a:pPr algn="l" fontAlgn="b"/>
                      <a:r>
                        <a:rPr lang="en-US" sz="1600" b="0" i="0" u="none" strike="noStrike" dirty="0">
                          <a:solidFill>
                            <a:schemeClr val="tx1"/>
                          </a:solidFill>
                          <a:latin typeface="Calibri"/>
                        </a:rPr>
                        <a:t>E. SINGHBHUM</a:t>
                      </a:r>
                    </a:p>
                    <a:p>
                      <a:pPr algn="l" fontAlgn="b"/>
                      <a:r>
                        <a:rPr lang="en-US" sz="1600" b="0" i="0" u="none" strike="noStrike" dirty="0">
                          <a:solidFill>
                            <a:schemeClr val="tx1"/>
                          </a:solidFill>
                          <a:latin typeface="Calibri"/>
                        </a:rPr>
                        <a:t> </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ctr" fontAlgn="b"/>
                      <a:r>
                        <a:rPr lang="en-US" sz="1600" b="0" i="0" u="none" strike="noStrike" dirty="0">
                          <a:solidFill>
                            <a:schemeClr val="tx1"/>
                          </a:solidFill>
                          <a:latin typeface="Calibri"/>
                        </a:rPr>
                        <a:t>2</a:t>
                      </a:r>
                    </a:p>
                    <a:p>
                      <a:pPr algn="ctr" fontAlgn="b"/>
                      <a:r>
                        <a:rPr lang="en-US" sz="1600" b="0" i="0" u="none" strike="noStrike" dirty="0">
                          <a:solidFill>
                            <a:schemeClr val="tx1"/>
                          </a:solidFill>
                          <a:latin typeface="Calibri"/>
                        </a:rPr>
                        <a:t> </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Ghatshila CHC</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1-OG, 1-A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latin typeface="Calibri"/>
                        </a:rPr>
                        <a:t>PALAMU</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a:solidFill>
                            <a:schemeClr val="tx1"/>
                          </a:solidFill>
                          <a:latin typeface="Calibri"/>
                        </a:rPr>
                        <a:t>2</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CHC Hussainabad</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 1-P, 1-OG</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2996">
                <a:tc vMerge="1">
                  <a:txBody>
                    <a:bodyPr/>
                    <a:lstStyle/>
                    <a:p>
                      <a:pPr algn="l" fontAlgn="b"/>
                      <a:endParaRPr lang="en-US" sz="1600" b="0" i="0" u="none" strike="noStrike" dirty="0">
                        <a:solidFill>
                          <a:schemeClr val="tx1"/>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vMerge="1">
                  <a:txBody>
                    <a:bodyPr/>
                    <a:lstStyle/>
                    <a:p>
                      <a:pPr algn="l" fontAlgn="b"/>
                      <a:endParaRPr lang="en-US" sz="1600" b="0" i="0" u="none" strike="noStrike" dirty="0">
                        <a:solidFill>
                          <a:schemeClr val="tx1"/>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Behragoda CHC</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1-P, 1-A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latin typeface="Calibri"/>
                        </a:rPr>
                        <a:t>RAMGARH</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a:solidFill>
                            <a:schemeClr val="tx1"/>
                          </a:solidFill>
                          <a:latin typeface="Calibri"/>
                        </a:rPr>
                        <a:t>2</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CHC Patratu</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 1-P</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1999">
                <a:tc>
                  <a:txBody>
                    <a:bodyPr/>
                    <a:lstStyle/>
                    <a:p>
                      <a:pPr algn="l" fontAlgn="b"/>
                      <a:r>
                        <a:rPr lang="en-US" sz="1600" b="0" i="0" u="none" strike="noStrike">
                          <a:solidFill>
                            <a:schemeClr val="tx1"/>
                          </a:solidFill>
                          <a:latin typeface="Calibri"/>
                        </a:rPr>
                        <a:t>GARHWA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chemeClr val="tx1"/>
                          </a:solidFill>
                          <a:latin typeface="Calibri"/>
                        </a:rPr>
                        <a:t>2</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SDH Nagarutari</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1-OG</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l" fontAlgn="b"/>
                      <a:r>
                        <a:rPr lang="en-US" sz="1600" b="0" i="0" u="none" strike="noStrike" dirty="0">
                          <a:solidFill>
                            <a:schemeClr val="tx1"/>
                          </a:solidFill>
                          <a:latin typeface="Calibri"/>
                        </a:rPr>
                        <a:t>RANCHI</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ctr" fontAlgn="b"/>
                      <a:r>
                        <a:rPr lang="en-US" sz="1600" b="0" i="0" u="none" strike="noStrike" dirty="0">
                          <a:solidFill>
                            <a:schemeClr val="tx1"/>
                          </a:solidFill>
                          <a:latin typeface="Calibri"/>
                        </a:rPr>
                        <a:t>4</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SDH Bundu</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1-P</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1999">
                <a:tc rowSpan="2">
                  <a:txBody>
                    <a:bodyPr/>
                    <a:lstStyle/>
                    <a:p>
                      <a:pPr algn="l" fontAlgn="b"/>
                      <a:r>
                        <a:rPr lang="en-US" sz="1600" b="0" i="0" u="none" strike="noStrike" dirty="0">
                          <a:solidFill>
                            <a:schemeClr val="tx1"/>
                          </a:solidFill>
                          <a:latin typeface="Calibri"/>
                        </a:rPr>
                        <a:t>GIRIDIH</a:t>
                      </a:r>
                    </a:p>
                    <a:p>
                      <a:pPr algn="l" fontAlgn="b"/>
                      <a:r>
                        <a:rPr lang="en-US" sz="1600" b="0" i="0" u="none" strike="noStrike" dirty="0">
                          <a:solidFill>
                            <a:schemeClr val="tx1"/>
                          </a:solidFill>
                          <a:latin typeface="Calibri"/>
                        </a:rPr>
                        <a:t> </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ctr" fontAlgn="b"/>
                      <a:r>
                        <a:rPr lang="en-US" sz="1600" b="0" i="0" u="none" strike="noStrike" dirty="0">
                          <a:solidFill>
                            <a:schemeClr val="tx1"/>
                          </a:solidFill>
                          <a:latin typeface="Calibri"/>
                        </a:rPr>
                        <a:t>3</a:t>
                      </a:r>
                    </a:p>
                    <a:p>
                      <a:pPr algn="ctr" fontAlgn="b"/>
                      <a:r>
                        <a:rPr lang="en-US" sz="1600" b="0" i="0" u="none" strike="noStrike" dirty="0">
                          <a:solidFill>
                            <a:schemeClr val="tx1"/>
                          </a:solidFill>
                          <a:latin typeface="Calibri"/>
                        </a:rPr>
                        <a:t> </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RH Rajdhanwar</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a:p>
                  </a:txBody>
                  <a:tcPr/>
                </a:tc>
                <a:tc vMerge="1">
                  <a:txBody>
                    <a:bodyPr/>
                    <a:lstStyle/>
                    <a:p>
                      <a:endParaRPr lang="en-US"/>
                    </a:p>
                  </a:txBody>
                  <a:tcPr/>
                </a:tc>
                <a:tc>
                  <a:txBody>
                    <a:bodyPr/>
                    <a:lstStyle/>
                    <a:p>
                      <a:pPr algn="l" fontAlgn="b"/>
                      <a:r>
                        <a:rPr lang="en-US" sz="1600" b="0" i="0" u="none" strike="noStrike">
                          <a:solidFill>
                            <a:schemeClr val="tx1"/>
                          </a:solidFill>
                          <a:latin typeface="Calibri"/>
                        </a:rPr>
                        <a:t>RH Silli</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2996">
                <a:tc vMerge="1">
                  <a:txBody>
                    <a:bodyPr/>
                    <a:lstStyle/>
                    <a:p>
                      <a:pPr algn="l" fontAlgn="b"/>
                      <a:endParaRPr lang="en-US" sz="1600" b="0" i="0" u="none" strike="noStrike" dirty="0">
                        <a:solidFill>
                          <a:schemeClr val="tx1"/>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vMerge="1">
                  <a:txBody>
                    <a:bodyPr/>
                    <a:lstStyle/>
                    <a:p>
                      <a:pPr algn="l" fontAlgn="b"/>
                      <a:endParaRPr lang="en-US" sz="1600" b="0" i="0" u="none" strike="noStrike" dirty="0">
                        <a:solidFill>
                          <a:schemeClr val="tx1"/>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RH Dumri</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 1-P, 1-OG</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latin typeface="Calibri"/>
                        </a:rPr>
                        <a:t>SAHIBGANJ</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chemeClr val="tx1"/>
                          </a:solidFill>
                          <a:latin typeface="Calibri"/>
                        </a:rPr>
                        <a:t>2</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Rajmahal</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1999">
                <a:tc>
                  <a:txBody>
                    <a:bodyPr/>
                    <a:lstStyle/>
                    <a:p>
                      <a:pPr algn="l" fontAlgn="b"/>
                      <a:r>
                        <a:rPr lang="en-US" sz="1600" b="0" i="0" u="none" strike="noStrike">
                          <a:solidFill>
                            <a:schemeClr val="tx1"/>
                          </a:solidFill>
                          <a:latin typeface="Calibri"/>
                        </a:rPr>
                        <a:t>GODDA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chemeClr val="tx1"/>
                          </a:solidFill>
                          <a:latin typeface="Calibri"/>
                        </a:rPr>
                        <a:t>3</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dirty="0">
                          <a:solidFill>
                            <a:schemeClr val="tx1"/>
                          </a:solidFill>
                          <a:latin typeface="Calibri"/>
                        </a:rPr>
                        <a:t>RH </a:t>
                      </a:r>
                      <a:r>
                        <a:rPr lang="en-US" sz="1600" b="0" i="0" u="none" strike="noStrike" dirty="0" err="1">
                          <a:solidFill>
                            <a:schemeClr val="tx1"/>
                          </a:solidFill>
                          <a:latin typeface="Calibri"/>
                        </a:rPr>
                        <a:t>Thakurgangati</a:t>
                      </a:r>
                      <a:endParaRPr lang="en-US" sz="1600" b="0" i="0" u="none" strike="noStrike" dirty="0">
                        <a:solidFill>
                          <a:schemeClr val="tx1"/>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1-P</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l" fontAlgn="b"/>
                      <a:r>
                        <a:rPr lang="en-US" sz="1600" b="0" i="0" u="none" strike="noStrike">
                          <a:solidFill>
                            <a:schemeClr val="tx1"/>
                          </a:solidFill>
                          <a:latin typeface="Calibri"/>
                        </a:rPr>
                        <a:t>SARAIKELA-KHARSAWAN</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ctr" fontAlgn="b"/>
                      <a:r>
                        <a:rPr lang="en-US" sz="1600" b="0" i="0" u="none" strike="noStrike" dirty="0">
                          <a:solidFill>
                            <a:schemeClr val="tx1"/>
                          </a:solidFill>
                          <a:latin typeface="Calibri"/>
                        </a:rPr>
                        <a:t>2</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dirty="0">
                          <a:solidFill>
                            <a:sysClr val="windowText" lastClr="000000"/>
                          </a:solidFill>
                          <a:latin typeface="Calibri"/>
                        </a:rPr>
                        <a:t>DH </a:t>
                      </a:r>
                      <a:r>
                        <a:rPr lang="en-US" sz="1600" b="0" i="0" u="none" strike="noStrike" dirty="0" err="1">
                          <a:solidFill>
                            <a:sysClr val="windowText" lastClr="000000"/>
                          </a:solidFill>
                          <a:latin typeface="Calibri"/>
                        </a:rPr>
                        <a:t>Saraikela</a:t>
                      </a:r>
                      <a:endParaRPr lang="en-US" sz="1600" b="0" i="0" u="none" strike="noStrike" dirty="0">
                        <a:solidFill>
                          <a:sysClr val="windowText" lastClr="000000"/>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ysClr val="windowText" lastClr="000000"/>
                          </a:solidFill>
                          <a:latin typeface="Calibri"/>
                        </a:rPr>
                        <a:t>0</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2996">
                <a:tc>
                  <a:txBody>
                    <a:bodyPr/>
                    <a:lstStyle/>
                    <a:p>
                      <a:pPr algn="l" fontAlgn="b"/>
                      <a:r>
                        <a:rPr lang="en-US" sz="1600" b="0" i="0" u="none" strike="noStrike">
                          <a:solidFill>
                            <a:schemeClr val="tx1"/>
                          </a:solidFill>
                          <a:latin typeface="Calibri"/>
                        </a:rPr>
                        <a:t>GUMLA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chemeClr val="tx1"/>
                          </a:solidFill>
                          <a:latin typeface="Calibri"/>
                        </a:rPr>
                        <a:t>2</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RH Basia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1-P</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a:p>
                  </a:txBody>
                  <a:tcPr/>
                </a:tc>
                <a:tc vMerge="1">
                  <a:txBody>
                    <a:bodyPr/>
                    <a:lstStyle/>
                    <a:p>
                      <a:endParaRPr lang="en-US"/>
                    </a:p>
                  </a:txBody>
                  <a:tcPr/>
                </a:tc>
                <a:tc>
                  <a:txBody>
                    <a:bodyPr/>
                    <a:lstStyle/>
                    <a:p>
                      <a:pPr algn="l" fontAlgn="b"/>
                      <a:r>
                        <a:rPr lang="en-US" sz="1600" b="0" i="0" u="none" strike="noStrike" dirty="0">
                          <a:solidFill>
                            <a:sysClr val="windowText" lastClr="000000"/>
                          </a:solidFill>
                          <a:latin typeface="Calibri"/>
                        </a:rPr>
                        <a:t>RH </a:t>
                      </a:r>
                      <a:r>
                        <a:rPr lang="en-US" sz="1600" b="0" i="0" u="none" strike="noStrike" dirty="0" err="1">
                          <a:solidFill>
                            <a:sysClr val="windowText" lastClr="000000"/>
                          </a:solidFill>
                          <a:latin typeface="Calibri"/>
                        </a:rPr>
                        <a:t>Rajnagar</a:t>
                      </a:r>
                      <a:endParaRPr lang="en-US" sz="1600" b="0" i="0" u="none" strike="noStrike" dirty="0">
                        <a:solidFill>
                          <a:sysClr val="windowText" lastClr="000000"/>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dirty="0">
                          <a:solidFill>
                            <a:sysClr val="windowText" lastClr="000000"/>
                          </a:solidFill>
                          <a:latin typeface="Calibri"/>
                        </a:rPr>
                        <a:t>0</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1999">
                <a:tc>
                  <a:txBody>
                    <a:bodyPr/>
                    <a:lstStyle/>
                    <a:p>
                      <a:pPr algn="l" fontAlgn="b"/>
                      <a:r>
                        <a:rPr lang="en-US" sz="1600" b="0" i="0" u="none" strike="noStrike">
                          <a:solidFill>
                            <a:schemeClr val="tx1"/>
                          </a:solidFill>
                          <a:latin typeface="Calibri"/>
                        </a:rPr>
                        <a:t>HAZARIBAG</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chemeClr val="tx1"/>
                          </a:solidFill>
                          <a:latin typeface="Calibri"/>
                        </a:rPr>
                        <a:t>3</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dirty="0">
                          <a:solidFill>
                            <a:schemeClr val="tx1"/>
                          </a:solidFill>
                          <a:latin typeface="Calibri"/>
                        </a:rPr>
                        <a:t>CHC </a:t>
                      </a:r>
                      <a:r>
                        <a:rPr lang="en-US" sz="1600" b="0" i="0" u="none" strike="noStrike" dirty="0" err="1">
                          <a:solidFill>
                            <a:schemeClr val="tx1"/>
                          </a:solidFill>
                          <a:latin typeface="Calibri"/>
                        </a:rPr>
                        <a:t>Badkagaon</a:t>
                      </a:r>
                      <a:endParaRPr lang="en-US" sz="1600" b="0" i="0" u="none" strike="noStrike" dirty="0">
                        <a:solidFill>
                          <a:schemeClr val="tx1"/>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 1-P</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3">
                  <a:txBody>
                    <a:bodyPr/>
                    <a:lstStyle/>
                    <a:p>
                      <a:pPr algn="l" fontAlgn="b"/>
                      <a:r>
                        <a:rPr lang="en-US" sz="1600" b="0" i="0" u="none" strike="noStrike" dirty="0">
                          <a:solidFill>
                            <a:schemeClr val="tx1"/>
                          </a:solidFill>
                          <a:latin typeface="Calibri"/>
                        </a:rPr>
                        <a:t>W. SINGHBHUM</a:t>
                      </a:r>
                    </a:p>
                    <a:p>
                      <a:pPr algn="l" fontAlgn="b"/>
                      <a:r>
                        <a:rPr lang="en-US" sz="1600" b="0" i="0" u="none" strike="noStrike" dirty="0">
                          <a:solidFill>
                            <a:schemeClr val="tx1"/>
                          </a:solidFill>
                          <a:latin typeface="Calibri"/>
                        </a:rPr>
                        <a:t> </a:t>
                      </a:r>
                    </a:p>
                    <a:p>
                      <a:pPr algn="l" fontAlgn="b"/>
                      <a:r>
                        <a:rPr lang="en-US" sz="1600" b="0" i="0" u="none" strike="noStrike" dirty="0">
                          <a:solidFill>
                            <a:schemeClr val="tx1"/>
                          </a:solidFill>
                          <a:latin typeface="Calibri"/>
                        </a:rPr>
                        <a:t> </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3">
                  <a:txBody>
                    <a:bodyPr/>
                    <a:lstStyle/>
                    <a:p>
                      <a:pPr algn="ctr" fontAlgn="b"/>
                      <a:r>
                        <a:rPr lang="en-US" sz="1600" b="0" i="0" u="none" strike="noStrike" dirty="0">
                          <a:solidFill>
                            <a:schemeClr val="tx1"/>
                          </a:solidFill>
                          <a:latin typeface="Calibri"/>
                        </a:rPr>
                        <a:t>3</a:t>
                      </a:r>
                    </a:p>
                    <a:p>
                      <a:pPr algn="ctr" fontAlgn="b"/>
                      <a:r>
                        <a:rPr lang="en-US" sz="1600" b="0" i="0" u="none" strike="noStrike" dirty="0">
                          <a:solidFill>
                            <a:schemeClr val="tx1"/>
                          </a:solidFill>
                          <a:latin typeface="Calibri"/>
                        </a:rPr>
                        <a:t> </a:t>
                      </a:r>
                    </a:p>
                    <a:p>
                      <a:pPr algn="ctr" fontAlgn="b"/>
                      <a:r>
                        <a:rPr lang="en-US" sz="1600" b="0" i="0" u="none" strike="noStrike" dirty="0">
                          <a:solidFill>
                            <a:schemeClr val="tx1"/>
                          </a:solidFill>
                          <a:latin typeface="Calibri"/>
                        </a:rPr>
                        <a:t> </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ysClr val="windowText" lastClr="000000"/>
                          </a:solidFill>
                          <a:latin typeface="Calibri"/>
                        </a:rPr>
                        <a:t>DH West Singhbhum</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dirty="0">
                          <a:solidFill>
                            <a:sysClr val="windowText" lastClr="000000"/>
                          </a:solidFill>
                          <a:latin typeface="Calibri"/>
                        </a:rPr>
                        <a:t>0</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1999">
                <a:tc>
                  <a:txBody>
                    <a:bodyPr/>
                    <a:lstStyle/>
                    <a:p>
                      <a:pPr algn="l" fontAlgn="b"/>
                      <a:r>
                        <a:rPr lang="en-US" sz="1600" b="0" i="0" u="none" strike="noStrike">
                          <a:solidFill>
                            <a:schemeClr val="tx1"/>
                          </a:solidFill>
                          <a:latin typeface="Calibri"/>
                        </a:rPr>
                        <a:t>LATEHAR</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chemeClr val="tx1"/>
                          </a:solidFill>
                          <a:latin typeface="Calibri"/>
                        </a:rPr>
                        <a:t>1</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dirty="0">
                          <a:solidFill>
                            <a:schemeClr val="tx1"/>
                          </a:solidFill>
                          <a:latin typeface="Calibri"/>
                        </a:rPr>
                        <a:t>DH </a:t>
                      </a:r>
                      <a:r>
                        <a:rPr lang="en-US" sz="1600" b="0" i="0" u="none" strike="noStrike" dirty="0" err="1">
                          <a:solidFill>
                            <a:schemeClr val="tx1"/>
                          </a:solidFill>
                          <a:latin typeface="Calibri"/>
                        </a:rPr>
                        <a:t>Latehar</a:t>
                      </a:r>
                      <a:endParaRPr lang="en-US" sz="1600" b="0" i="0" u="none" strike="noStrike" dirty="0">
                        <a:solidFill>
                          <a:schemeClr val="tx1"/>
                        </a:solidFill>
                        <a:latin typeface="Calibri"/>
                      </a:endParaRP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1-P</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gn="l" fontAlgn="b"/>
                      <a:endParaRPr lang="en-US" sz="1600" b="0" i="0" u="none" strike="noStrike" dirty="0">
                        <a:solidFill>
                          <a:schemeClr val="tx1"/>
                        </a:solidFill>
                        <a:latin typeface="Calibri"/>
                      </a:endParaRPr>
                    </a:p>
                  </a:txBody>
                  <a:tcPr marL="2304" marR="2304" marT="2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l" fontAlgn="b"/>
                      <a:endParaRPr lang="en-US" sz="1600" b="0" i="0" u="none" strike="noStrike" dirty="0">
                        <a:solidFill>
                          <a:schemeClr val="tx1"/>
                        </a:solidFill>
                        <a:latin typeface="Calibri"/>
                      </a:endParaRPr>
                    </a:p>
                  </a:txBody>
                  <a:tcPr marL="2304" marR="2304" marT="2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US" sz="1600" b="0" i="0" u="none" strike="noStrike">
                          <a:solidFill>
                            <a:sysClr val="windowText" lastClr="000000"/>
                          </a:solidFill>
                          <a:latin typeface="Calibri"/>
                        </a:rPr>
                        <a:t>SDH Chakradharpur</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dirty="0">
                          <a:solidFill>
                            <a:sysClr val="windowText" lastClr="000000"/>
                          </a:solidFill>
                          <a:latin typeface="Calibri"/>
                        </a:rPr>
                        <a:t>0</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1999">
                <a:tc rowSpan="2">
                  <a:txBody>
                    <a:bodyPr/>
                    <a:lstStyle/>
                    <a:p>
                      <a:pPr algn="l" fontAlgn="b"/>
                      <a:r>
                        <a:rPr lang="en-US" sz="1600" b="0" i="0" u="none" strike="noStrike" dirty="0">
                          <a:solidFill>
                            <a:schemeClr val="tx1"/>
                          </a:solidFill>
                          <a:latin typeface="Calibri"/>
                        </a:rPr>
                        <a:t>SIMDEGA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ctr" fontAlgn="b"/>
                      <a:r>
                        <a:rPr lang="en-US" sz="1600" b="0" i="0" u="none" strike="noStrike" dirty="0">
                          <a:solidFill>
                            <a:schemeClr val="tx1"/>
                          </a:solidFill>
                          <a:latin typeface="Calibri"/>
                        </a:rPr>
                        <a:t>2</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DH Simdega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gn="l" fontAlgn="b"/>
                      <a:endParaRPr lang="en-US" sz="1600" b="0" i="0" u="none" strike="noStrike" dirty="0">
                        <a:solidFill>
                          <a:schemeClr val="tx1"/>
                        </a:solidFill>
                        <a:latin typeface="Calibri"/>
                      </a:endParaRPr>
                    </a:p>
                  </a:txBody>
                  <a:tcPr marL="2304" marR="2304" marT="2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vMerge="1">
                  <a:txBody>
                    <a:bodyPr/>
                    <a:lstStyle/>
                    <a:p>
                      <a:pPr algn="l" fontAlgn="b"/>
                      <a:endParaRPr lang="en-US" sz="1600" b="0" i="0" u="none" strike="noStrike" dirty="0">
                        <a:solidFill>
                          <a:schemeClr val="tx1"/>
                        </a:solidFill>
                        <a:latin typeface="Calibri"/>
                      </a:endParaRPr>
                    </a:p>
                  </a:txBody>
                  <a:tcPr marL="2304" marR="2304" marT="2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CHC Manoharpur</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 1-P</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1999">
                <a:tc vMerge="1">
                  <a:txBody>
                    <a:bodyPr/>
                    <a:lstStyle/>
                    <a:p>
                      <a:endParaRPr lang="en-US"/>
                    </a:p>
                  </a:txBody>
                  <a:tcPr/>
                </a:tc>
                <a:tc vMerge="1">
                  <a:txBody>
                    <a:bodyPr/>
                    <a:lstStyle/>
                    <a:p>
                      <a:endParaRPr lang="en-US"/>
                    </a:p>
                  </a:txBody>
                  <a:tcPr/>
                </a:tc>
                <a:tc>
                  <a:txBody>
                    <a:bodyPr/>
                    <a:lstStyle/>
                    <a:p>
                      <a:pPr algn="l" fontAlgn="b"/>
                      <a:r>
                        <a:rPr lang="en-US" sz="1600" b="0" i="0" u="none" strike="noStrike">
                          <a:solidFill>
                            <a:schemeClr val="tx1"/>
                          </a:solidFill>
                          <a:latin typeface="Calibri"/>
                        </a:rPr>
                        <a:t>RH Thethaitangar</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l" fontAlgn="b"/>
                      <a:r>
                        <a:rPr lang="en-US" sz="1600" b="0" i="0" u="none" strike="noStrike" dirty="0">
                          <a:solidFill>
                            <a:schemeClr val="tx1"/>
                          </a:solidFill>
                          <a:latin typeface="Calibri"/>
                        </a:rPr>
                        <a:t>JAMTARA</a:t>
                      </a:r>
                    </a:p>
                    <a:p>
                      <a:pPr algn="l" fontAlgn="b"/>
                      <a:r>
                        <a:rPr lang="en-US" sz="1600" b="0" i="0" u="none" strike="noStrike" dirty="0">
                          <a:solidFill>
                            <a:schemeClr val="tx1"/>
                          </a:solidFill>
                          <a:latin typeface="Calibri"/>
                        </a:rPr>
                        <a:t> </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ctr" fontAlgn="b"/>
                      <a:r>
                        <a:rPr lang="en-US" sz="1600" b="0" i="0" u="none" strike="noStrike" dirty="0">
                          <a:solidFill>
                            <a:schemeClr val="tx1"/>
                          </a:solidFill>
                          <a:latin typeface="Calibri"/>
                        </a:rPr>
                        <a:t>2</a:t>
                      </a:r>
                    </a:p>
                    <a:p>
                      <a:pPr algn="ctr" fontAlgn="b"/>
                      <a:r>
                        <a:rPr lang="en-US" sz="1600" b="0" i="0" u="none" strike="noStrike" dirty="0">
                          <a:solidFill>
                            <a:schemeClr val="tx1"/>
                          </a:solidFill>
                          <a:latin typeface="Calibri"/>
                        </a:rPr>
                        <a:t> </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DH Jamtara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chemeClr val="tx1"/>
                          </a:solidFill>
                          <a:latin typeface="Calibri"/>
                        </a:rPr>
                        <a:t>1-P</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04794">
                <a:tc>
                  <a:txBody>
                    <a:bodyPr/>
                    <a:lstStyle/>
                    <a:p>
                      <a:pPr marL="0" marR="0" algn="l">
                        <a:spcBef>
                          <a:spcPts val="0"/>
                        </a:spcBef>
                        <a:spcAft>
                          <a:spcPts val="0"/>
                        </a:spcAft>
                      </a:pPr>
                      <a:r>
                        <a:rPr lang="en-US" sz="1600" b="1" dirty="0">
                          <a:solidFill>
                            <a:schemeClr val="tx1"/>
                          </a:solidFill>
                          <a:latin typeface="Calibri"/>
                          <a:ea typeface="Times New Roman"/>
                          <a:cs typeface="Times New Roman"/>
                        </a:rPr>
                        <a:t>Total </a:t>
                      </a:r>
                      <a:endParaRPr lang="en-US" sz="1600" dirty="0">
                        <a:solidFill>
                          <a:schemeClr val="tx1"/>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marL="0" marR="0" algn="ctr">
                        <a:spcBef>
                          <a:spcPts val="0"/>
                        </a:spcBef>
                        <a:spcAft>
                          <a:spcPts val="0"/>
                        </a:spcAft>
                      </a:pPr>
                      <a:r>
                        <a:rPr lang="en-US" sz="1600" b="1" dirty="0" smtClean="0">
                          <a:solidFill>
                            <a:schemeClr val="tx1"/>
                          </a:solidFill>
                          <a:latin typeface="Calibri"/>
                          <a:ea typeface="Times New Roman"/>
                          <a:cs typeface="Times New Roman"/>
                        </a:rPr>
                        <a:t>52 FRUs</a:t>
                      </a:r>
                      <a:endParaRPr lang="en-US" sz="1600" dirty="0">
                        <a:solidFill>
                          <a:schemeClr val="tx1"/>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marL="0" marR="0" algn="ctr">
                        <a:spcBef>
                          <a:spcPts val="0"/>
                        </a:spcBef>
                        <a:spcAft>
                          <a:spcPts val="0"/>
                        </a:spcAft>
                      </a:pPr>
                      <a:r>
                        <a:rPr lang="en-US" sz="1600" b="1" dirty="0" smtClean="0">
                          <a:solidFill>
                            <a:schemeClr val="tx1"/>
                          </a:solidFill>
                          <a:latin typeface="Calibri"/>
                          <a:ea typeface="Times New Roman"/>
                          <a:cs typeface="Times New Roman"/>
                        </a:rPr>
                        <a:t>35 Not Conducting</a:t>
                      </a:r>
                      <a:r>
                        <a:rPr lang="en-US" sz="1600" b="1" baseline="0" dirty="0" smtClean="0">
                          <a:solidFill>
                            <a:schemeClr val="tx1"/>
                          </a:solidFill>
                          <a:latin typeface="Calibri"/>
                          <a:ea typeface="Times New Roman"/>
                          <a:cs typeface="Times New Roman"/>
                        </a:rPr>
                        <a:t> C-Section </a:t>
                      </a:r>
                      <a:endParaRPr lang="en-US" sz="1600" dirty="0">
                        <a:solidFill>
                          <a:schemeClr val="tx1"/>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marL="0" marR="0" algn="l">
                        <a:spcBef>
                          <a:spcPts val="0"/>
                        </a:spcBef>
                        <a:spcAft>
                          <a:spcPts val="0"/>
                        </a:spcAft>
                      </a:pPr>
                      <a:r>
                        <a:rPr lang="en-US" sz="1600" b="1" dirty="0">
                          <a:solidFill>
                            <a:schemeClr val="tx1"/>
                          </a:solidFill>
                          <a:latin typeface="Calibri"/>
                          <a:ea typeface="Times New Roman"/>
                          <a:cs typeface="Times New Roman"/>
                        </a:rPr>
                        <a:t>45 (19-A, 18-P, 8-OG)</a:t>
                      </a:r>
                      <a:endParaRPr lang="en-US" sz="1600" dirty="0">
                        <a:solidFill>
                          <a:schemeClr val="tx1"/>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vMerge="1">
                  <a:txBody>
                    <a:bodyPr/>
                    <a:lstStyle/>
                    <a:p>
                      <a:pPr algn="l" fontAlgn="b"/>
                      <a:endParaRPr lang="en-US" sz="1600" b="0" i="0" u="none" strike="noStrike" dirty="0">
                        <a:solidFill>
                          <a:schemeClr val="tx1"/>
                        </a:solidFill>
                        <a:latin typeface="Calibri"/>
                      </a:endParaRPr>
                    </a:p>
                  </a:txBody>
                  <a:tcPr marL="2304" marR="2304" marT="2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vMerge="1">
                  <a:txBody>
                    <a:bodyPr/>
                    <a:lstStyle/>
                    <a:p>
                      <a:pPr algn="ctr" fontAlgn="b"/>
                      <a:endParaRPr lang="en-US" sz="1600" b="0" i="0" u="none" strike="noStrike" dirty="0">
                        <a:solidFill>
                          <a:schemeClr val="tx1"/>
                        </a:solidFill>
                        <a:latin typeface="Calibri"/>
                      </a:endParaRPr>
                    </a:p>
                  </a:txBody>
                  <a:tcPr marL="2304" marR="2304" marT="2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600" b="0" i="0" u="none" strike="noStrike">
                          <a:solidFill>
                            <a:schemeClr val="tx1"/>
                          </a:solidFill>
                          <a:latin typeface="Calibri"/>
                        </a:rPr>
                        <a:t>CHC Nala</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latin typeface="Calibri"/>
                        </a:rPr>
                        <a:t>1-A, 1-P</a:t>
                      </a:r>
                    </a:p>
                  </a:txBody>
                  <a:tcPr marL="2304" marR="2304" marT="23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lumMod val="40000"/>
                    <a:lumOff val="60000"/>
                  </a:schemeClr>
                </a:solidFill>
                <a:latin typeface="Agency FB" pitchFamily="34" charset="0"/>
              </a:rPr>
              <a:t>Spread of Specialists –Jharkhand 2012</a:t>
            </a:r>
            <a:endParaRPr lang="en-US" b="1" dirty="0">
              <a:solidFill>
                <a:schemeClr val="accent2">
                  <a:lumMod val="40000"/>
                  <a:lumOff val="60000"/>
                </a:schemeClr>
              </a:solidFill>
              <a:latin typeface="Agency FB" pitchFamily="34" charset="0"/>
            </a:endParaRPr>
          </a:p>
        </p:txBody>
      </p:sp>
      <p:graphicFrame>
        <p:nvGraphicFramePr>
          <p:cNvPr id="4" name="Content Placeholder 3"/>
          <p:cNvGraphicFramePr>
            <a:graphicFrameLocks noGrp="1"/>
          </p:cNvGraphicFramePr>
          <p:nvPr>
            <p:ph idx="1"/>
          </p:nvPr>
        </p:nvGraphicFramePr>
        <p:xfrm>
          <a:off x="1827212" y="1386788"/>
          <a:ext cx="9372600" cy="4436230"/>
        </p:xfrm>
        <a:graphic>
          <a:graphicData uri="http://schemas.openxmlformats.org/drawingml/2006/table">
            <a:tbl>
              <a:tblPr firstRow="1">
                <a:tableStyleId>{BDBED569-4797-4DF1-A0F4-6AAB3CD982D8}</a:tableStyleId>
              </a:tblPr>
              <a:tblGrid>
                <a:gridCol w="2343150"/>
                <a:gridCol w="2343150"/>
                <a:gridCol w="2343150"/>
                <a:gridCol w="2343150"/>
              </a:tblGrid>
              <a:tr h="1351552">
                <a:tc>
                  <a:txBody>
                    <a:bodyPr/>
                    <a:lstStyle/>
                    <a:p>
                      <a:pPr algn="ctr" fontAlgn="t"/>
                      <a:r>
                        <a:rPr lang="en-US" sz="2800" u="none" strike="noStrike" dirty="0">
                          <a:latin typeface="Gill Sans MT" pitchFamily="34" charset="0"/>
                        </a:rPr>
                        <a:t>Specialist</a:t>
                      </a:r>
                      <a:endParaRPr lang="en-US" sz="2800" b="1" i="0" u="none" strike="noStrike" dirty="0">
                        <a:solidFill>
                          <a:srgbClr val="FFFFFF"/>
                        </a:solidFill>
                        <a:latin typeface="Gill Sans MT" pitchFamily="34" charset="0"/>
                      </a:endParaRPr>
                    </a:p>
                  </a:txBody>
                  <a:tcPr marL="8289" marR="8289" marT="8289" marB="0">
                    <a:solidFill>
                      <a:schemeClr val="accent5">
                        <a:lumMod val="75000"/>
                      </a:schemeClr>
                    </a:solidFill>
                  </a:tcPr>
                </a:tc>
                <a:tc>
                  <a:txBody>
                    <a:bodyPr/>
                    <a:lstStyle/>
                    <a:p>
                      <a:pPr algn="ctr" fontAlgn="t"/>
                      <a:r>
                        <a:rPr lang="en-US" sz="2800" u="none" strike="noStrike" dirty="0">
                          <a:latin typeface="Gill Sans MT" pitchFamily="34" charset="0"/>
                        </a:rPr>
                        <a:t>Total</a:t>
                      </a:r>
                      <a:endParaRPr lang="en-US" sz="2800" b="1" i="0" u="none" strike="noStrike" dirty="0">
                        <a:solidFill>
                          <a:srgbClr val="FFFFFF"/>
                        </a:solidFill>
                        <a:latin typeface="Gill Sans MT" pitchFamily="34" charset="0"/>
                      </a:endParaRPr>
                    </a:p>
                  </a:txBody>
                  <a:tcPr marL="8289" marR="8289" marT="8289" marB="0">
                    <a:solidFill>
                      <a:schemeClr val="accent5">
                        <a:lumMod val="75000"/>
                      </a:schemeClr>
                    </a:solidFill>
                  </a:tcPr>
                </a:tc>
                <a:tc>
                  <a:txBody>
                    <a:bodyPr/>
                    <a:lstStyle/>
                    <a:p>
                      <a:pPr algn="ctr" fontAlgn="t"/>
                      <a:r>
                        <a:rPr lang="en-US" sz="2800" u="none" strike="noStrike" dirty="0">
                          <a:latin typeface="Gill Sans MT" pitchFamily="34" charset="0"/>
                        </a:rPr>
                        <a:t>Lacking Specialist at FRU</a:t>
                      </a:r>
                      <a:endParaRPr lang="en-US" sz="2800" b="1" i="0" u="none" strike="noStrike" dirty="0">
                        <a:solidFill>
                          <a:srgbClr val="FFFFFF"/>
                        </a:solidFill>
                        <a:latin typeface="Gill Sans MT" pitchFamily="34" charset="0"/>
                      </a:endParaRPr>
                    </a:p>
                  </a:txBody>
                  <a:tcPr marL="8289" marR="8289" marT="8289" marB="0">
                    <a:solidFill>
                      <a:schemeClr val="accent5">
                        <a:lumMod val="75000"/>
                      </a:schemeClr>
                    </a:solidFill>
                  </a:tcPr>
                </a:tc>
                <a:tc>
                  <a:txBody>
                    <a:bodyPr/>
                    <a:lstStyle/>
                    <a:p>
                      <a:pPr algn="ctr" fontAlgn="t"/>
                      <a:r>
                        <a:rPr lang="en-US" sz="2800" u="none" strike="noStrike" dirty="0">
                          <a:latin typeface="Gill Sans MT" pitchFamily="34" charset="0"/>
                        </a:rPr>
                        <a:t>No. Posted at PHC or Clinics</a:t>
                      </a:r>
                      <a:endParaRPr lang="en-US" sz="2800" b="1" i="0" u="none" strike="noStrike" dirty="0">
                        <a:solidFill>
                          <a:srgbClr val="FFFFFF"/>
                        </a:solidFill>
                        <a:latin typeface="Gill Sans MT" pitchFamily="34" charset="0"/>
                      </a:endParaRPr>
                    </a:p>
                  </a:txBody>
                  <a:tcPr marL="8289" marR="8289" marT="8289" marB="0">
                    <a:solidFill>
                      <a:schemeClr val="accent5">
                        <a:lumMod val="75000"/>
                      </a:schemeClr>
                    </a:solidFill>
                  </a:tcPr>
                </a:tc>
              </a:tr>
              <a:tr h="630285">
                <a:tc>
                  <a:txBody>
                    <a:bodyPr/>
                    <a:lstStyle/>
                    <a:p>
                      <a:pPr algn="l" fontAlgn="b"/>
                      <a:r>
                        <a:rPr lang="en-US" sz="2800" u="none" strike="noStrike" dirty="0">
                          <a:latin typeface="Gill Sans MT" pitchFamily="34" charset="0"/>
                        </a:rPr>
                        <a:t>Anesthetist*</a:t>
                      </a:r>
                      <a:endParaRPr lang="en-US" sz="2800" b="0" i="0" u="none" strike="noStrike" dirty="0">
                        <a:solidFill>
                          <a:srgbClr val="000000"/>
                        </a:solidFill>
                        <a:latin typeface="Gill Sans MT" pitchFamily="34" charset="0"/>
                      </a:endParaRPr>
                    </a:p>
                  </a:txBody>
                  <a:tcPr marL="8289" marR="8289" marT="8289" marB="0" anchor="b"/>
                </a:tc>
                <a:tc>
                  <a:txBody>
                    <a:bodyPr/>
                    <a:lstStyle/>
                    <a:p>
                      <a:pPr algn="ctr" fontAlgn="b"/>
                      <a:r>
                        <a:rPr lang="en-US" sz="2800" u="none" strike="noStrike" dirty="0">
                          <a:latin typeface="Gill Sans MT" pitchFamily="34" charset="0"/>
                        </a:rPr>
                        <a:t>28</a:t>
                      </a:r>
                      <a:endParaRPr lang="en-US" sz="2800" b="0" i="0" u="none" strike="noStrike" dirty="0">
                        <a:solidFill>
                          <a:srgbClr val="000000"/>
                        </a:solidFill>
                        <a:latin typeface="Gill Sans MT" pitchFamily="34" charset="0"/>
                      </a:endParaRPr>
                    </a:p>
                  </a:txBody>
                  <a:tcPr marL="8289" marR="8289" marT="8289" marB="0" anchor="b"/>
                </a:tc>
                <a:tc>
                  <a:txBody>
                    <a:bodyPr/>
                    <a:lstStyle/>
                    <a:p>
                      <a:pPr algn="ctr" fontAlgn="b"/>
                      <a:r>
                        <a:rPr lang="en-US" sz="2800" u="none" strike="noStrike">
                          <a:latin typeface="Gill Sans MT" pitchFamily="34" charset="0"/>
                        </a:rPr>
                        <a:t>19</a:t>
                      </a:r>
                      <a:endParaRPr lang="en-US" sz="2800" b="0" i="0" u="none" strike="noStrike">
                        <a:solidFill>
                          <a:srgbClr val="000000"/>
                        </a:solidFill>
                        <a:latin typeface="Gill Sans MT" pitchFamily="34" charset="0"/>
                      </a:endParaRPr>
                    </a:p>
                  </a:txBody>
                  <a:tcPr marL="8289" marR="8289" marT="8289" marB="0" anchor="b"/>
                </a:tc>
                <a:tc>
                  <a:txBody>
                    <a:bodyPr/>
                    <a:lstStyle/>
                    <a:p>
                      <a:pPr algn="ctr" fontAlgn="b"/>
                      <a:r>
                        <a:rPr lang="en-US" sz="2800" u="none" strike="noStrike">
                          <a:latin typeface="Gill Sans MT" pitchFamily="34" charset="0"/>
                        </a:rPr>
                        <a:t>7</a:t>
                      </a:r>
                      <a:endParaRPr lang="en-US" sz="2800" b="0" i="0" u="none" strike="noStrike">
                        <a:solidFill>
                          <a:srgbClr val="000000"/>
                        </a:solidFill>
                        <a:latin typeface="Gill Sans MT" pitchFamily="34" charset="0"/>
                      </a:endParaRPr>
                    </a:p>
                  </a:txBody>
                  <a:tcPr marL="8289" marR="8289" marT="8289" marB="0" anchor="b"/>
                </a:tc>
              </a:tr>
              <a:tr h="630285">
                <a:tc>
                  <a:txBody>
                    <a:bodyPr/>
                    <a:lstStyle/>
                    <a:p>
                      <a:pPr algn="l" fontAlgn="b"/>
                      <a:r>
                        <a:rPr lang="en-US" sz="2800" u="none" strike="noStrike" dirty="0">
                          <a:latin typeface="Gill Sans MT" pitchFamily="34" charset="0"/>
                        </a:rPr>
                        <a:t>Pediatrician </a:t>
                      </a:r>
                      <a:endParaRPr lang="en-US" sz="2800" b="0" i="0" u="none" strike="noStrike" dirty="0">
                        <a:solidFill>
                          <a:srgbClr val="000000"/>
                        </a:solidFill>
                        <a:latin typeface="Gill Sans MT" pitchFamily="34" charset="0"/>
                      </a:endParaRPr>
                    </a:p>
                  </a:txBody>
                  <a:tcPr marL="8289" marR="8289" marT="8289" marB="0" anchor="b"/>
                </a:tc>
                <a:tc>
                  <a:txBody>
                    <a:bodyPr/>
                    <a:lstStyle/>
                    <a:p>
                      <a:pPr algn="ctr" fontAlgn="b"/>
                      <a:r>
                        <a:rPr lang="en-US" sz="2800" u="none" strike="noStrike" dirty="0">
                          <a:latin typeface="Gill Sans MT" pitchFamily="34" charset="0"/>
                        </a:rPr>
                        <a:t>67</a:t>
                      </a:r>
                      <a:endParaRPr lang="en-US" sz="2800" b="0" i="0" u="none" strike="noStrike" dirty="0">
                        <a:solidFill>
                          <a:srgbClr val="000000"/>
                        </a:solidFill>
                        <a:latin typeface="Gill Sans MT" pitchFamily="34" charset="0"/>
                      </a:endParaRPr>
                    </a:p>
                  </a:txBody>
                  <a:tcPr marL="8289" marR="8289" marT="8289" marB="0" anchor="b"/>
                </a:tc>
                <a:tc>
                  <a:txBody>
                    <a:bodyPr/>
                    <a:lstStyle/>
                    <a:p>
                      <a:pPr algn="ctr" fontAlgn="b"/>
                      <a:r>
                        <a:rPr lang="en-US" sz="2800" u="none" strike="noStrike" dirty="0">
                          <a:latin typeface="Gill Sans MT" pitchFamily="34" charset="0"/>
                        </a:rPr>
                        <a:t>18</a:t>
                      </a:r>
                      <a:endParaRPr lang="en-US" sz="2800" b="0" i="0" u="none" strike="noStrike" dirty="0">
                        <a:solidFill>
                          <a:srgbClr val="000000"/>
                        </a:solidFill>
                        <a:latin typeface="Gill Sans MT" pitchFamily="34" charset="0"/>
                      </a:endParaRPr>
                    </a:p>
                  </a:txBody>
                  <a:tcPr marL="8289" marR="8289" marT="8289" marB="0" anchor="b"/>
                </a:tc>
                <a:tc>
                  <a:txBody>
                    <a:bodyPr/>
                    <a:lstStyle/>
                    <a:p>
                      <a:pPr algn="ctr" fontAlgn="b"/>
                      <a:r>
                        <a:rPr lang="en-US" sz="2800" u="none" strike="noStrike">
                          <a:latin typeface="Gill Sans MT" pitchFamily="34" charset="0"/>
                        </a:rPr>
                        <a:t>9</a:t>
                      </a:r>
                      <a:endParaRPr lang="en-US" sz="2800" b="0" i="0" u="none" strike="noStrike">
                        <a:solidFill>
                          <a:srgbClr val="000000"/>
                        </a:solidFill>
                        <a:latin typeface="Gill Sans MT" pitchFamily="34" charset="0"/>
                      </a:endParaRPr>
                    </a:p>
                  </a:txBody>
                  <a:tcPr marL="8289" marR="8289" marT="8289" marB="0" anchor="b"/>
                </a:tc>
              </a:tr>
              <a:tr h="954090">
                <a:tc>
                  <a:txBody>
                    <a:bodyPr/>
                    <a:lstStyle/>
                    <a:p>
                      <a:pPr algn="l" fontAlgn="b"/>
                      <a:r>
                        <a:rPr lang="en-US" sz="2800" u="none" strike="noStrike" dirty="0">
                          <a:latin typeface="Gill Sans MT" pitchFamily="34" charset="0"/>
                        </a:rPr>
                        <a:t>Obstetric &amp; Gynecologist </a:t>
                      </a:r>
                      <a:endParaRPr lang="en-US" sz="2800" b="0" i="0" u="none" strike="noStrike" dirty="0">
                        <a:solidFill>
                          <a:srgbClr val="000000"/>
                        </a:solidFill>
                        <a:latin typeface="Gill Sans MT" pitchFamily="34" charset="0"/>
                      </a:endParaRPr>
                    </a:p>
                  </a:txBody>
                  <a:tcPr marL="8289" marR="8289" marT="8289" marB="0" anchor="b"/>
                </a:tc>
                <a:tc>
                  <a:txBody>
                    <a:bodyPr/>
                    <a:lstStyle/>
                    <a:p>
                      <a:pPr algn="ctr" fontAlgn="b"/>
                      <a:r>
                        <a:rPr lang="en-US" sz="2800" u="none" strike="noStrike">
                          <a:latin typeface="Gill Sans MT" pitchFamily="34" charset="0"/>
                        </a:rPr>
                        <a:t>89</a:t>
                      </a:r>
                      <a:endParaRPr lang="en-US" sz="2800" b="0" i="0" u="none" strike="noStrike">
                        <a:solidFill>
                          <a:srgbClr val="000000"/>
                        </a:solidFill>
                        <a:latin typeface="Gill Sans MT" pitchFamily="34" charset="0"/>
                      </a:endParaRPr>
                    </a:p>
                  </a:txBody>
                  <a:tcPr marL="8289" marR="8289" marT="8289" marB="0" anchor="b"/>
                </a:tc>
                <a:tc>
                  <a:txBody>
                    <a:bodyPr/>
                    <a:lstStyle/>
                    <a:p>
                      <a:pPr algn="ctr" fontAlgn="b"/>
                      <a:r>
                        <a:rPr lang="en-US" sz="2800" u="none" strike="noStrike" dirty="0">
                          <a:latin typeface="Gill Sans MT" pitchFamily="34" charset="0"/>
                        </a:rPr>
                        <a:t>8</a:t>
                      </a:r>
                      <a:endParaRPr lang="en-US" sz="2800" b="0" i="0" u="none" strike="noStrike" dirty="0">
                        <a:solidFill>
                          <a:srgbClr val="000000"/>
                        </a:solidFill>
                        <a:latin typeface="Gill Sans MT" pitchFamily="34" charset="0"/>
                      </a:endParaRPr>
                    </a:p>
                  </a:txBody>
                  <a:tcPr marL="8289" marR="8289" marT="8289" marB="0" anchor="b"/>
                </a:tc>
                <a:tc>
                  <a:txBody>
                    <a:bodyPr/>
                    <a:lstStyle/>
                    <a:p>
                      <a:pPr algn="ctr" fontAlgn="b"/>
                      <a:r>
                        <a:rPr lang="en-US" sz="2800" u="none" strike="noStrike" dirty="0">
                          <a:latin typeface="Gill Sans MT" pitchFamily="34" charset="0"/>
                        </a:rPr>
                        <a:t>19</a:t>
                      </a:r>
                      <a:endParaRPr lang="en-US" sz="2800" b="0" i="0" u="none" strike="noStrike" dirty="0">
                        <a:solidFill>
                          <a:srgbClr val="000000"/>
                        </a:solidFill>
                        <a:latin typeface="Gill Sans MT" pitchFamily="34" charset="0"/>
                      </a:endParaRPr>
                    </a:p>
                  </a:txBody>
                  <a:tcPr marL="8289" marR="8289" marT="8289" marB="0" anchor="b"/>
                </a:tc>
              </a:tr>
              <a:tr h="350403">
                <a:tc>
                  <a:txBody>
                    <a:bodyPr/>
                    <a:lstStyle/>
                    <a:p>
                      <a:pPr algn="l" fontAlgn="b"/>
                      <a:r>
                        <a:rPr lang="en-US" sz="2800" u="none" strike="noStrike">
                          <a:latin typeface="Gill Sans MT" pitchFamily="34" charset="0"/>
                        </a:rPr>
                        <a:t>Total </a:t>
                      </a:r>
                      <a:endParaRPr lang="en-US" sz="2800" b="0" i="0" u="none" strike="noStrike">
                        <a:solidFill>
                          <a:srgbClr val="000000"/>
                        </a:solidFill>
                        <a:latin typeface="Gill Sans MT" pitchFamily="34" charset="0"/>
                      </a:endParaRPr>
                    </a:p>
                  </a:txBody>
                  <a:tcPr marL="8289" marR="8289" marT="8289" marB="0" anchor="b"/>
                </a:tc>
                <a:tc>
                  <a:txBody>
                    <a:bodyPr/>
                    <a:lstStyle/>
                    <a:p>
                      <a:pPr algn="ctr" fontAlgn="b"/>
                      <a:r>
                        <a:rPr lang="en-US" sz="2800" u="none" strike="noStrike" dirty="0">
                          <a:latin typeface="Gill Sans MT" pitchFamily="34" charset="0"/>
                        </a:rPr>
                        <a:t>184</a:t>
                      </a:r>
                      <a:endParaRPr lang="en-US" sz="2800" b="0" i="0" u="none" strike="noStrike" dirty="0">
                        <a:solidFill>
                          <a:srgbClr val="000000"/>
                        </a:solidFill>
                        <a:latin typeface="Gill Sans MT" pitchFamily="34" charset="0"/>
                      </a:endParaRPr>
                    </a:p>
                  </a:txBody>
                  <a:tcPr marL="8289" marR="8289" marT="8289" marB="0" anchor="b"/>
                </a:tc>
                <a:tc>
                  <a:txBody>
                    <a:bodyPr/>
                    <a:lstStyle/>
                    <a:p>
                      <a:pPr algn="ctr" fontAlgn="b"/>
                      <a:r>
                        <a:rPr lang="en-US" sz="2800" u="none" strike="noStrike" dirty="0">
                          <a:latin typeface="Gill Sans MT" pitchFamily="34" charset="0"/>
                        </a:rPr>
                        <a:t>45</a:t>
                      </a:r>
                      <a:endParaRPr lang="en-US" sz="2800" b="0" i="0" u="none" strike="noStrike" dirty="0">
                        <a:solidFill>
                          <a:srgbClr val="000000"/>
                        </a:solidFill>
                        <a:latin typeface="Gill Sans MT" pitchFamily="34" charset="0"/>
                      </a:endParaRPr>
                    </a:p>
                  </a:txBody>
                  <a:tcPr marL="8289" marR="8289" marT="8289" marB="0" anchor="b"/>
                </a:tc>
                <a:tc>
                  <a:txBody>
                    <a:bodyPr/>
                    <a:lstStyle/>
                    <a:p>
                      <a:pPr algn="ctr" fontAlgn="b"/>
                      <a:r>
                        <a:rPr lang="en-US" sz="2800" u="none" strike="noStrike" dirty="0">
                          <a:latin typeface="Gill Sans MT" pitchFamily="34" charset="0"/>
                        </a:rPr>
                        <a:t>35</a:t>
                      </a:r>
                      <a:endParaRPr lang="en-US" sz="2800" b="0" i="0" u="none" strike="noStrike" dirty="0">
                        <a:solidFill>
                          <a:srgbClr val="000000"/>
                        </a:solidFill>
                        <a:latin typeface="Gill Sans MT" pitchFamily="34" charset="0"/>
                      </a:endParaRPr>
                    </a:p>
                  </a:txBody>
                  <a:tcPr marL="8289" marR="8289" marT="8289" marB="0" anchor="b"/>
                </a:tc>
              </a:tr>
              <a:tr h="350403">
                <a:tc gridSpan="4">
                  <a:txBody>
                    <a:bodyPr/>
                    <a:lstStyle/>
                    <a:p>
                      <a:pPr algn="l" fontAlgn="b"/>
                      <a:r>
                        <a:rPr lang="en-US" sz="2800" u="none" strike="noStrike" dirty="0">
                          <a:latin typeface="Gill Sans MT" pitchFamily="34" charset="0"/>
                        </a:rPr>
                        <a:t>*including dual specialization </a:t>
                      </a:r>
                      <a:endParaRPr lang="en-US" sz="2800" b="0" i="0" u="none" strike="noStrike" dirty="0">
                        <a:solidFill>
                          <a:srgbClr val="000000"/>
                        </a:solidFill>
                        <a:latin typeface="Gill Sans MT" pitchFamily="34" charset="0"/>
                      </a:endParaRPr>
                    </a:p>
                  </a:txBody>
                  <a:tcPr marL="8289" marR="8289" marT="8289"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441" y="152400"/>
            <a:ext cx="10969943" cy="685800"/>
          </a:xfrm>
        </p:spPr>
        <p:txBody>
          <a:bodyPr>
            <a:noAutofit/>
          </a:bodyPr>
          <a:lstStyle/>
          <a:p>
            <a:pPr algn="ctr"/>
            <a:r>
              <a:rPr lang="en-IN" sz="4400" b="1" dirty="0" smtClean="0">
                <a:solidFill>
                  <a:schemeClr val="accent2">
                    <a:lumMod val="40000"/>
                    <a:lumOff val="60000"/>
                  </a:schemeClr>
                </a:solidFill>
                <a:latin typeface="Agency FB" pitchFamily="34" charset="0"/>
                <a:ea typeface="Calibri"/>
                <a:cs typeface="Times New Roman"/>
              </a:rPr>
              <a:t>Skill Mix </a:t>
            </a:r>
            <a:r>
              <a:rPr lang="en-US" sz="4400" b="1" dirty="0" smtClean="0">
                <a:solidFill>
                  <a:schemeClr val="accent2">
                    <a:lumMod val="40000"/>
                    <a:lumOff val="60000"/>
                  </a:schemeClr>
                </a:solidFill>
                <a:latin typeface="Agency FB" pitchFamily="34" charset="0"/>
                <a:ea typeface="Calibri"/>
                <a:cs typeface="Times New Roman"/>
              </a:rPr>
              <a:t>–Output Report </a:t>
            </a:r>
            <a:endParaRPr lang="en-US" sz="4400" b="1" dirty="0">
              <a:solidFill>
                <a:schemeClr val="accent2">
                  <a:lumMod val="40000"/>
                  <a:lumOff val="60000"/>
                </a:schemeClr>
              </a:solidFill>
              <a:latin typeface="Agency FB" pitchFamily="34" charset="0"/>
            </a:endParaRPr>
          </a:p>
        </p:txBody>
      </p:sp>
      <p:graphicFrame>
        <p:nvGraphicFramePr>
          <p:cNvPr id="4" name="Content Placeholder 3"/>
          <p:cNvGraphicFramePr>
            <a:graphicFrameLocks noGrp="1"/>
          </p:cNvGraphicFramePr>
          <p:nvPr>
            <p:ph idx="1"/>
          </p:nvPr>
        </p:nvGraphicFramePr>
        <p:xfrm>
          <a:off x="507868" y="990601"/>
          <a:ext cx="11149144" cy="5194607"/>
        </p:xfrm>
        <a:graphic>
          <a:graphicData uri="http://schemas.openxmlformats.org/drawingml/2006/table">
            <a:tbl>
              <a:tblPr firstRow="1" bandRow="1">
                <a:tableStyleId>{BDBED569-4797-4DF1-A0F4-6AAB3CD982D8}</a:tableStyleId>
              </a:tblPr>
              <a:tblGrid>
                <a:gridCol w="2843344"/>
                <a:gridCol w="1447800"/>
                <a:gridCol w="1600200"/>
                <a:gridCol w="3962400"/>
                <a:gridCol w="1295400"/>
              </a:tblGrid>
              <a:tr h="539700">
                <a:tc>
                  <a:txBody>
                    <a:bodyPr/>
                    <a:lstStyle/>
                    <a:p>
                      <a:pPr marL="0" marR="0" algn="ctr">
                        <a:spcBef>
                          <a:spcPts val="0"/>
                        </a:spcBef>
                        <a:spcAft>
                          <a:spcPts val="0"/>
                        </a:spcAft>
                      </a:pPr>
                      <a:r>
                        <a:rPr lang="en-US" sz="1600" dirty="0">
                          <a:latin typeface="Gill Sans MT" pitchFamily="34" charset="0"/>
                        </a:rPr>
                        <a:t>Output </a:t>
                      </a:r>
                      <a:r>
                        <a:rPr lang="en-US" sz="1600" dirty="0" smtClean="0">
                          <a:latin typeface="Gill Sans MT" pitchFamily="34" charset="0"/>
                        </a:rPr>
                        <a:t>Indicator</a:t>
                      </a:r>
                      <a:endParaRPr lang="en-US" sz="1600" dirty="0">
                        <a:latin typeface="Gill Sans MT" pitchFamily="34" charset="0"/>
                        <a:ea typeface="Calibri"/>
                        <a:cs typeface="Times New Roman"/>
                      </a:endParaRPr>
                    </a:p>
                  </a:txBody>
                  <a:tcPr marL="87972" marR="87972" marT="0" marB="0">
                    <a:solidFill>
                      <a:schemeClr val="accent5">
                        <a:lumMod val="75000"/>
                      </a:schemeClr>
                    </a:solidFill>
                  </a:tcPr>
                </a:tc>
                <a:tc>
                  <a:txBody>
                    <a:bodyPr/>
                    <a:lstStyle/>
                    <a:p>
                      <a:pPr marL="0" marR="0" algn="ctr">
                        <a:spcBef>
                          <a:spcPts val="0"/>
                        </a:spcBef>
                        <a:spcAft>
                          <a:spcPts val="0"/>
                        </a:spcAft>
                      </a:pPr>
                      <a:r>
                        <a:rPr lang="en-IN" sz="1600" dirty="0">
                          <a:latin typeface="Gill Sans MT" pitchFamily="34" charset="0"/>
                        </a:rPr>
                        <a:t>Numerator</a:t>
                      </a:r>
                      <a:endParaRPr lang="en-US" sz="1600" dirty="0">
                        <a:latin typeface="Gill Sans MT" pitchFamily="34" charset="0"/>
                        <a:ea typeface="Calibri"/>
                        <a:cs typeface="Times New Roman"/>
                      </a:endParaRPr>
                    </a:p>
                  </a:txBody>
                  <a:tcPr marL="87972" marR="87972" marT="0" marB="0">
                    <a:solidFill>
                      <a:schemeClr val="accent5">
                        <a:lumMod val="75000"/>
                      </a:schemeClr>
                    </a:solidFill>
                  </a:tcPr>
                </a:tc>
                <a:tc>
                  <a:txBody>
                    <a:bodyPr/>
                    <a:lstStyle/>
                    <a:p>
                      <a:pPr marL="0" marR="0" algn="ctr">
                        <a:spcBef>
                          <a:spcPts val="0"/>
                        </a:spcBef>
                        <a:spcAft>
                          <a:spcPts val="0"/>
                        </a:spcAft>
                      </a:pPr>
                      <a:r>
                        <a:rPr lang="en-IN" sz="1600" dirty="0">
                          <a:latin typeface="Gill Sans MT" pitchFamily="34" charset="0"/>
                        </a:rPr>
                        <a:t>Denominator</a:t>
                      </a:r>
                      <a:endParaRPr lang="en-US" sz="1600" dirty="0">
                        <a:latin typeface="Gill Sans MT" pitchFamily="34" charset="0"/>
                        <a:ea typeface="Calibri"/>
                        <a:cs typeface="Times New Roman"/>
                      </a:endParaRPr>
                    </a:p>
                  </a:txBody>
                  <a:tcPr marL="87972" marR="87972" marT="0" marB="0">
                    <a:solidFill>
                      <a:schemeClr val="accent5">
                        <a:lumMod val="75000"/>
                      </a:schemeClr>
                    </a:solidFill>
                  </a:tcPr>
                </a:tc>
                <a:tc>
                  <a:txBody>
                    <a:bodyPr/>
                    <a:lstStyle/>
                    <a:p>
                      <a:pPr marL="0" marR="0" algn="ctr">
                        <a:spcBef>
                          <a:spcPts val="0"/>
                        </a:spcBef>
                        <a:spcAft>
                          <a:spcPts val="0"/>
                        </a:spcAft>
                      </a:pPr>
                      <a:r>
                        <a:rPr lang="en-IN" sz="1600" dirty="0">
                          <a:latin typeface="Gill Sans MT" pitchFamily="34" charset="0"/>
                        </a:rPr>
                        <a:t>Report </a:t>
                      </a:r>
                      <a:r>
                        <a:rPr lang="en-IN" sz="1600" dirty="0" smtClean="0">
                          <a:latin typeface="Gill Sans MT" pitchFamily="34" charset="0"/>
                        </a:rPr>
                        <a:t>Dimensions</a:t>
                      </a:r>
                      <a:r>
                        <a:rPr lang="en-IN" sz="1600" baseline="0" dirty="0" smtClean="0">
                          <a:latin typeface="Gill Sans MT" pitchFamily="34" charset="0"/>
                        </a:rPr>
                        <a:t> </a:t>
                      </a:r>
                      <a:endParaRPr lang="en-US" sz="1600" dirty="0">
                        <a:latin typeface="Gill Sans MT" pitchFamily="34" charset="0"/>
                        <a:ea typeface="Calibri"/>
                        <a:cs typeface="Times New Roman"/>
                      </a:endParaRPr>
                    </a:p>
                  </a:txBody>
                  <a:tcPr marL="87972" marR="87972" marT="0" marB="0">
                    <a:solidFill>
                      <a:schemeClr val="accent5">
                        <a:lumMod val="75000"/>
                      </a:schemeClr>
                    </a:solidFill>
                  </a:tcPr>
                </a:tc>
                <a:tc>
                  <a:txBody>
                    <a:bodyPr/>
                    <a:lstStyle/>
                    <a:p>
                      <a:pPr marL="0" marR="0" algn="ctr">
                        <a:spcBef>
                          <a:spcPts val="0"/>
                        </a:spcBef>
                        <a:spcAft>
                          <a:spcPts val="0"/>
                        </a:spcAft>
                      </a:pPr>
                      <a:r>
                        <a:rPr lang="en-IN" sz="1600" dirty="0">
                          <a:latin typeface="Gill Sans MT" pitchFamily="34" charset="0"/>
                        </a:rPr>
                        <a:t>Frequency </a:t>
                      </a:r>
                      <a:endParaRPr lang="en-US" sz="1600" dirty="0">
                        <a:latin typeface="Gill Sans MT" pitchFamily="34" charset="0"/>
                        <a:ea typeface="Calibri"/>
                        <a:cs typeface="Times New Roman"/>
                      </a:endParaRPr>
                    </a:p>
                  </a:txBody>
                  <a:tcPr marL="87972" marR="87972" marT="0" marB="0">
                    <a:solidFill>
                      <a:schemeClr val="accent5">
                        <a:lumMod val="75000"/>
                      </a:schemeClr>
                    </a:solidFill>
                  </a:tcPr>
                </a:tc>
              </a:tr>
              <a:tr h="2698497">
                <a:tc>
                  <a:txBody>
                    <a:bodyPr/>
                    <a:lstStyle/>
                    <a:p>
                      <a:pPr marL="0" marR="0" algn="just">
                        <a:spcBef>
                          <a:spcPts val="0"/>
                        </a:spcBef>
                        <a:spcAft>
                          <a:spcPts val="0"/>
                        </a:spcAft>
                      </a:pPr>
                      <a:r>
                        <a:rPr lang="en-US" sz="2000" dirty="0">
                          <a:latin typeface="Gill Sans MT" pitchFamily="34" charset="0"/>
                        </a:rPr>
                        <a:t>Percentage of Health Workers Employed in Public Health Facilities. </a:t>
                      </a:r>
                    </a:p>
                    <a:p>
                      <a:pPr marL="0" marR="0" algn="just">
                        <a:spcBef>
                          <a:spcPts val="0"/>
                        </a:spcBef>
                        <a:spcAft>
                          <a:spcPts val="0"/>
                        </a:spcAft>
                      </a:pPr>
                      <a:r>
                        <a:rPr lang="en-US" sz="2000" dirty="0">
                          <a:latin typeface="Gill Sans MT" pitchFamily="34" charset="0"/>
                        </a:rPr>
                        <a:t> </a:t>
                      </a:r>
                      <a:endParaRPr lang="en-US" sz="2000" dirty="0">
                        <a:latin typeface="Gill Sans MT" pitchFamily="34" charset="0"/>
                        <a:ea typeface="Calibri"/>
                        <a:cs typeface="Times New Roman"/>
                      </a:endParaRPr>
                    </a:p>
                  </a:txBody>
                  <a:tcPr marL="87972" marR="87972" marT="0" marB="0"/>
                </a:tc>
                <a:tc>
                  <a:txBody>
                    <a:bodyPr/>
                    <a:lstStyle/>
                    <a:p>
                      <a:pPr marL="0" marR="0" algn="just">
                        <a:spcBef>
                          <a:spcPts val="0"/>
                        </a:spcBef>
                        <a:spcAft>
                          <a:spcPts val="0"/>
                        </a:spcAft>
                      </a:pPr>
                      <a:r>
                        <a:rPr lang="en-IN" sz="1600" dirty="0">
                          <a:latin typeface="Gill Sans MT" pitchFamily="34" charset="0"/>
                        </a:rPr>
                        <a:t>Number of Health Workers in each category</a:t>
                      </a:r>
                      <a:endParaRPr lang="en-US" sz="1600" dirty="0">
                        <a:latin typeface="Gill Sans MT" pitchFamily="34" charset="0"/>
                        <a:ea typeface="Calibri"/>
                        <a:cs typeface="Times New Roman"/>
                      </a:endParaRPr>
                    </a:p>
                  </a:txBody>
                  <a:tcPr marL="87972" marR="87972" marT="0" marB="0"/>
                </a:tc>
                <a:tc>
                  <a:txBody>
                    <a:bodyPr/>
                    <a:lstStyle/>
                    <a:p>
                      <a:pPr marL="0" marR="0" algn="just">
                        <a:spcBef>
                          <a:spcPts val="0"/>
                        </a:spcBef>
                        <a:spcAft>
                          <a:spcPts val="0"/>
                        </a:spcAft>
                      </a:pPr>
                      <a:r>
                        <a:rPr lang="en-IN" sz="1600" dirty="0">
                          <a:latin typeface="Gill Sans MT" pitchFamily="34" charset="0"/>
                        </a:rPr>
                        <a:t>Total Health Workers</a:t>
                      </a:r>
                      <a:endParaRPr lang="en-US" sz="1600" dirty="0">
                        <a:latin typeface="Gill Sans MT" pitchFamily="34" charset="0"/>
                        <a:ea typeface="Calibri"/>
                        <a:cs typeface="Times New Roman"/>
                      </a:endParaRPr>
                    </a:p>
                  </a:txBody>
                  <a:tcPr marL="87972" marR="87972" marT="0" marB="0"/>
                </a:tc>
                <a:tc>
                  <a:txBody>
                    <a:bodyPr/>
                    <a:lstStyle/>
                    <a:p>
                      <a:pPr marL="342900" marR="0" lvl="0" indent="-342900" algn="just">
                        <a:spcBef>
                          <a:spcPts val="0"/>
                        </a:spcBef>
                        <a:spcAft>
                          <a:spcPts val="0"/>
                        </a:spcAft>
                        <a:buFont typeface="Courier New" pitchFamily="49" charset="0"/>
                        <a:buChar char="o"/>
                      </a:pPr>
                      <a:r>
                        <a:rPr lang="en-US" sz="1600" dirty="0">
                          <a:latin typeface="Gill Sans MT" pitchFamily="34" charset="0"/>
                        </a:rPr>
                        <a:t>Geographies </a:t>
                      </a:r>
                    </a:p>
                    <a:p>
                      <a:pPr marL="342900" marR="0" lvl="0" indent="-342900" algn="just">
                        <a:spcBef>
                          <a:spcPts val="0"/>
                        </a:spcBef>
                        <a:spcAft>
                          <a:spcPts val="0"/>
                        </a:spcAft>
                        <a:buFont typeface="Courier New" pitchFamily="49" charset="0"/>
                        <a:buChar char="o"/>
                      </a:pPr>
                      <a:r>
                        <a:rPr lang="en-US" sz="1600" dirty="0">
                          <a:latin typeface="Gill Sans MT" pitchFamily="34" charset="0"/>
                        </a:rPr>
                        <a:t>Gender </a:t>
                      </a:r>
                    </a:p>
                    <a:p>
                      <a:pPr marL="342900" marR="0" lvl="0" indent="-342900" algn="just">
                        <a:spcBef>
                          <a:spcPts val="0"/>
                        </a:spcBef>
                        <a:spcAft>
                          <a:spcPts val="0"/>
                        </a:spcAft>
                        <a:buFont typeface="Courier New" pitchFamily="49" charset="0"/>
                        <a:buChar char="o"/>
                      </a:pPr>
                      <a:r>
                        <a:rPr lang="en-US" sz="1600" dirty="0">
                          <a:latin typeface="Gill Sans MT" pitchFamily="34" charset="0"/>
                        </a:rPr>
                        <a:t>Appointment status (contractual/regular) </a:t>
                      </a:r>
                    </a:p>
                    <a:p>
                      <a:pPr marL="342900" marR="0" lvl="0" indent="-342900" algn="just">
                        <a:spcBef>
                          <a:spcPts val="0"/>
                        </a:spcBef>
                        <a:spcAft>
                          <a:spcPts val="0"/>
                        </a:spcAft>
                        <a:buFont typeface="Courier New" pitchFamily="49" charset="0"/>
                        <a:buChar char="o"/>
                      </a:pPr>
                      <a:r>
                        <a:rPr lang="en-US" sz="1600" dirty="0">
                          <a:latin typeface="Gill Sans MT" pitchFamily="34" charset="0"/>
                        </a:rPr>
                        <a:t>Job category- Doctor</a:t>
                      </a:r>
                      <a:r>
                        <a:rPr lang="en-US" sz="1600" dirty="0" smtClean="0">
                          <a:latin typeface="Gill Sans MT" pitchFamily="34" charset="0"/>
                        </a:rPr>
                        <a:t>/ ANM/ Nurses/ LHVs</a:t>
                      </a:r>
                      <a:r>
                        <a:rPr lang="en-US" sz="1600" dirty="0">
                          <a:latin typeface="Gill Sans MT" pitchFamily="34" charset="0"/>
                        </a:rPr>
                        <a:t>/ </a:t>
                      </a:r>
                      <a:r>
                        <a:rPr lang="en-US" sz="1600" dirty="0" smtClean="0">
                          <a:latin typeface="Gill Sans MT" pitchFamily="34" charset="0"/>
                        </a:rPr>
                        <a:t>Specialists</a:t>
                      </a:r>
                      <a:endParaRPr lang="en-US" sz="1600" dirty="0">
                        <a:latin typeface="Gill Sans MT" pitchFamily="34" charset="0"/>
                      </a:endParaRPr>
                    </a:p>
                    <a:p>
                      <a:pPr marL="342900" marR="0" lvl="0" indent="-342900" algn="just">
                        <a:spcBef>
                          <a:spcPts val="0"/>
                        </a:spcBef>
                        <a:spcAft>
                          <a:spcPts val="0"/>
                        </a:spcAft>
                        <a:buFont typeface="Courier New" pitchFamily="49" charset="0"/>
                        <a:buChar char="o"/>
                      </a:pPr>
                      <a:r>
                        <a:rPr lang="en-US" sz="1600" dirty="0">
                          <a:latin typeface="Gill Sans MT" pitchFamily="34" charset="0"/>
                        </a:rPr>
                        <a:t>Training- </a:t>
                      </a:r>
                      <a:r>
                        <a:rPr lang="en-US" sz="1600" dirty="0" err="1">
                          <a:latin typeface="Gill Sans MT" pitchFamily="34" charset="0"/>
                        </a:rPr>
                        <a:t>EmoC</a:t>
                      </a:r>
                      <a:r>
                        <a:rPr lang="en-US" sz="1600" dirty="0">
                          <a:latin typeface="Gill Sans MT" pitchFamily="34" charset="0"/>
                        </a:rPr>
                        <a:t>, </a:t>
                      </a:r>
                      <a:r>
                        <a:rPr lang="en-US" sz="1600" dirty="0" err="1">
                          <a:latin typeface="Gill Sans MT" pitchFamily="34" charset="0"/>
                        </a:rPr>
                        <a:t>BmOC</a:t>
                      </a:r>
                      <a:r>
                        <a:rPr lang="en-US" sz="1600" dirty="0">
                          <a:latin typeface="Gill Sans MT" pitchFamily="34" charset="0"/>
                        </a:rPr>
                        <a:t>, LSAS, Sterilization, MVA HBNC etc. </a:t>
                      </a:r>
                    </a:p>
                    <a:p>
                      <a:pPr marL="342900" marR="0" lvl="0" indent="-342900" algn="just">
                        <a:spcBef>
                          <a:spcPts val="0"/>
                        </a:spcBef>
                        <a:spcAft>
                          <a:spcPts val="0"/>
                        </a:spcAft>
                        <a:buFont typeface="Courier New" pitchFamily="49" charset="0"/>
                        <a:buChar char="o"/>
                      </a:pPr>
                      <a:r>
                        <a:rPr lang="en-US" sz="1600" dirty="0">
                          <a:latin typeface="Gill Sans MT" pitchFamily="34" charset="0"/>
                        </a:rPr>
                        <a:t>Salary Bands</a:t>
                      </a:r>
                    </a:p>
                    <a:p>
                      <a:pPr marL="342900" marR="0" lvl="0" indent="-342900" algn="just">
                        <a:spcBef>
                          <a:spcPts val="0"/>
                        </a:spcBef>
                        <a:spcAft>
                          <a:spcPts val="0"/>
                        </a:spcAft>
                        <a:buFont typeface="Courier New" pitchFamily="49" charset="0"/>
                        <a:buChar char="o"/>
                      </a:pPr>
                      <a:r>
                        <a:rPr lang="en-US" sz="1600" dirty="0">
                          <a:latin typeface="Gill Sans MT" pitchFamily="34" charset="0"/>
                        </a:rPr>
                        <a:t>Administrative Bands</a:t>
                      </a:r>
                    </a:p>
                    <a:p>
                      <a:pPr marL="342900" marR="0" lvl="0" indent="-342900" algn="just">
                        <a:spcBef>
                          <a:spcPts val="0"/>
                        </a:spcBef>
                        <a:spcAft>
                          <a:spcPts val="0"/>
                        </a:spcAft>
                        <a:buFont typeface="Courier New" pitchFamily="49" charset="0"/>
                        <a:buChar char="o"/>
                      </a:pPr>
                      <a:r>
                        <a:rPr lang="en-US" sz="1600" dirty="0">
                          <a:latin typeface="Gill Sans MT" pitchFamily="34" charset="0"/>
                        </a:rPr>
                        <a:t>Qualification</a:t>
                      </a:r>
                      <a:endParaRPr lang="en-US" sz="1600" dirty="0">
                        <a:latin typeface="Gill Sans MT" pitchFamily="34" charset="0"/>
                        <a:ea typeface="Calibri"/>
                        <a:cs typeface="Times New Roman"/>
                      </a:endParaRPr>
                    </a:p>
                  </a:txBody>
                  <a:tcPr marL="87972" marR="87972" marT="0" marB="0"/>
                </a:tc>
                <a:tc>
                  <a:txBody>
                    <a:bodyPr/>
                    <a:lstStyle/>
                    <a:p>
                      <a:pPr marL="0" marR="0" algn="just">
                        <a:spcBef>
                          <a:spcPts val="0"/>
                        </a:spcBef>
                        <a:spcAft>
                          <a:spcPts val="0"/>
                        </a:spcAft>
                      </a:pPr>
                      <a:r>
                        <a:rPr lang="en-IN" sz="1600" dirty="0">
                          <a:latin typeface="Gill Sans MT" pitchFamily="34" charset="0"/>
                        </a:rPr>
                        <a:t>Monthly to Annual  </a:t>
                      </a:r>
                      <a:endParaRPr lang="en-US" sz="1600" dirty="0">
                        <a:latin typeface="Gill Sans MT" pitchFamily="34" charset="0"/>
                        <a:ea typeface="Calibri"/>
                        <a:cs typeface="Times New Roman"/>
                      </a:endParaRPr>
                    </a:p>
                  </a:txBody>
                  <a:tcPr marL="87972" marR="87972" marT="0" marB="0"/>
                </a:tc>
              </a:tr>
              <a:tr h="1956410">
                <a:tc>
                  <a:txBody>
                    <a:bodyPr/>
                    <a:lstStyle/>
                    <a:p>
                      <a:pPr marL="0" marR="0" algn="just">
                        <a:spcBef>
                          <a:spcPts val="0"/>
                        </a:spcBef>
                        <a:spcAft>
                          <a:spcPts val="0"/>
                        </a:spcAft>
                      </a:pPr>
                      <a:r>
                        <a:rPr lang="en-IN" sz="2000" dirty="0">
                          <a:latin typeface="Gill Sans MT" pitchFamily="34" charset="0"/>
                        </a:rPr>
                        <a:t>Percentage of Health Workers as per Age Group </a:t>
                      </a:r>
                      <a:endParaRPr lang="en-US" sz="2000" dirty="0">
                        <a:latin typeface="Gill Sans MT" pitchFamily="34" charset="0"/>
                        <a:ea typeface="Calibri"/>
                        <a:cs typeface="Times New Roman"/>
                      </a:endParaRPr>
                    </a:p>
                  </a:txBody>
                  <a:tcPr marL="87972" marR="87972" marT="0" marB="0"/>
                </a:tc>
                <a:tc>
                  <a:txBody>
                    <a:bodyPr/>
                    <a:lstStyle/>
                    <a:p>
                      <a:pPr marL="0" marR="0" algn="just">
                        <a:spcBef>
                          <a:spcPts val="0"/>
                        </a:spcBef>
                        <a:spcAft>
                          <a:spcPts val="0"/>
                        </a:spcAft>
                      </a:pPr>
                      <a:r>
                        <a:rPr lang="en-IN" sz="1600">
                          <a:latin typeface="Gill Sans MT" pitchFamily="34" charset="0"/>
                        </a:rPr>
                        <a:t>Age-wise &amp; category-wise Health Workers </a:t>
                      </a:r>
                      <a:endParaRPr lang="en-US" sz="1600">
                        <a:latin typeface="Gill Sans MT" pitchFamily="34" charset="0"/>
                        <a:ea typeface="Calibri"/>
                        <a:cs typeface="Times New Roman"/>
                      </a:endParaRPr>
                    </a:p>
                  </a:txBody>
                  <a:tcPr marL="87972" marR="87972" marT="0" marB="0"/>
                </a:tc>
                <a:tc>
                  <a:txBody>
                    <a:bodyPr/>
                    <a:lstStyle/>
                    <a:p>
                      <a:pPr marL="0" marR="0" algn="just">
                        <a:spcBef>
                          <a:spcPts val="0"/>
                        </a:spcBef>
                        <a:spcAft>
                          <a:spcPts val="0"/>
                        </a:spcAft>
                      </a:pPr>
                      <a:r>
                        <a:rPr lang="en-IN" sz="1600">
                          <a:latin typeface="Gill Sans MT" pitchFamily="34" charset="0"/>
                        </a:rPr>
                        <a:t>Total Health Workers</a:t>
                      </a:r>
                      <a:endParaRPr lang="en-US" sz="1600">
                        <a:latin typeface="Gill Sans MT" pitchFamily="34" charset="0"/>
                        <a:ea typeface="Calibri"/>
                        <a:cs typeface="Times New Roman"/>
                      </a:endParaRPr>
                    </a:p>
                  </a:txBody>
                  <a:tcPr marL="87972" marR="87972" marT="0" marB="0"/>
                </a:tc>
                <a:tc>
                  <a:txBody>
                    <a:bodyPr/>
                    <a:lstStyle/>
                    <a:p>
                      <a:pPr marL="342900" marR="0" lvl="0" indent="-342900" algn="just">
                        <a:spcBef>
                          <a:spcPts val="0"/>
                        </a:spcBef>
                        <a:spcAft>
                          <a:spcPts val="0"/>
                        </a:spcAft>
                        <a:buFont typeface="Courier New" pitchFamily="49" charset="0"/>
                        <a:buChar char="o"/>
                      </a:pPr>
                      <a:r>
                        <a:rPr lang="en-US" sz="1600" kern="1200" dirty="0">
                          <a:latin typeface="Gill Sans MT" pitchFamily="34" charset="0"/>
                        </a:rPr>
                        <a:t>Geographies </a:t>
                      </a:r>
                    </a:p>
                    <a:p>
                      <a:pPr marL="342900" marR="0" lvl="0" indent="-342900" algn="just">
                        <a:spcBef>
                          <a:spcPts val="0"/>
                        </a:spcBef>
                        <a:spcAft>
                          <a:spcPts val="0"/>
                        </a:spcAft>
                        <a:buFont typeface="Courier New" pitchFamily="49" charset="0"/>
                        <a:buChar char="o"/>
                      </a:pPr>
                      <a:r>
                        <a:rPr lang="en-US" sz="1600" kern="1200" dirty="0">
                          <a:latin typeface="Gill Sans MT" pitchFamily="34" charset="0"/>
                        </a:rPr>
                        <a:t>Gender </a:t>
                      </a:r>
                    </a:p>
                    <a:p>
                      <a:pPr marL="342900" marR="0" lvl="0" indent="-342900" algn="just">
                        <a:spcBef>
                          <a:spcPts val="0"/>
                        </a:spcBef>
                        <a:spcAft>
                          <a:spcPts val="0"/>
                        </a:spcAft>
                        <a:buFont typeface="Courier New" pitchFamily="49" charset="0"/>
                        <a:buChar char="o"/>
                      </a:pPr>
                      <a:r>
                        <a:rPr lang="en-US" sz="1600" kern="1200" dirty="0">
                          <a:latin typeface="Gill Sans MT" pitchFamily="34" charset="0"/>
                        </a:rPr>
                        <a:t>Appointment status (contractual/regular) </a:t>
                      </a:r>
                    </a:p>
                    <a:p>
                      <a:pPr marL="342900" marR="0" lvl="0" indent="-342900" algn="just">
                        <a:spcBef>
                          <a:spcPts val="0"/>
                        </a:spcBef>
                        <a:spcAft>
                          <a:spcPts val="0"/>
                        </a:spcAft>
                        <a:buFont typeface="Courier New" pitchFamily="49" charset="0"/>
                        <a:buChar char="o"/>
                      </a:pPr>
                      <a:r>
                        <a:rPr lang="en-US" sz="1600" kern="1200" dirty="0">
                          <a:latin typeface="Gill Sans MT" pitchFamily="34" charset="0"/>
                        </a:rPr>
                        <a:t>Job category- Doctor/ANM</a:t>
                      </a:r>
                      <a:r>
                        <a:rPr lang="en-US" sz="1600" kern="1200" dirty="0" smtClean="0">
                          <a:latin typeface="Gill Sans MT" pitchFamily="34" charset="0"/>
                        </a:rPr>
                        <a:t>/ Nurses/ LHVs</a:t>
                      </a:r>
                      <a:r>
                        <a:rPr lang="en-US" sz="1600" kern="1200" dirty="0">
                          <a:latin typeface="Gill Sans MT" pitchFamily="34" charset="0"/>
                        </a:rPr>
                        <a:t>/ Specialists/ </a:t>
                      </a:r>
                    </a:p>
                    <a:p>
                      <a:pPr marL="342900" marR="0" lvl="0" indent="-342900" algn="just">
                        <a:spcBef>
                          <a:spcPts val="0"/>
                        </a:spcBef>
                        <a:spcAft>
                          <a:spcPts val="0"/>
                        </a:spcAft>
                        <a:buFont typeface="Courier New" pitchFamily="49" charset="0"/>
                        <a:buChar char="o"/>
                      </a:pPr>
                      <a:r>
                        <a:rPr lang="en-US" sz="1600" kern="1200" dirty="0">
                          <a:latin typeface="Gill Sans MT" pitchFamily="34" charset="0"/>
                        </a:rPr>
                        <a:t>Administrative Bands</a:t>
                      </a:r>
                    </a:p>
                    <a:p>
                      <a:pPr marL="342900" marR="0" lvl="0" indent="-342900" algn="just">
                        <a:spcBef>
                          <a:spcPts val="0"/>
                        </a:spcBef>
                        <a:spcAft>
                          <a:spcPts val="0"/>
                        </a:spcAft>
                        <a:buFont typeface="Courier New" pitchFamily="49" charset="0"/>
                        <a:buChar char="o"/>
                      </a:pPr>
                      <a:r>
                        <a:rPr lang="en-US" sz="1600" kern="1200" dirty="0">
                          <a:latin typeface="Gill Sans MT" pitchFamily="34" charset="0"/>
                        </a:rPr>
                        <a:t>Qualification</a:t>
                      </a:r>
                      <a:endParaRPr lang="en-US" sz="1600" kern="1200" dirty="0">
                        <a:solidFill>
                          <a:schemeClr val="tx1"/>
                        </a:solidFill>
                        <a:latin typeface="Gill Sans MT" pitchFamily="34" charset="0"/>
                        <a:ea typeface="Calibri"/>
                        <a:cs typeface="Times New Roman"/>
                      </a:endParaRPr>
                    </a:p>
                  </a:txBody>
                  <a:tcPr marL="87972" marR="87972" marT="0" marB="0"/>
                </a:tc>
                <a:tc>
                  <a:txBody>
                    <a:bodyPr/>
                    <a:lstStyle/>
                    <a:p>
                      <a:pPr marL="0" marR="0" algn="just">
                        <a:spcBef>
                          <a:spcPts val="0"/>
                        </a:spcBef>
                        <a:spcAft>
                          <a:spcPts val="0"/>
                        </a:spcAft>
                      </a:pPr>
                      <a:r>
                        <a:rPr lang="en-IN" sz="1600" dirty="0">
                          <a:latin typeface="Gill Sans MT" pitchFamily="34" charset="0"/>
                        </a:rPr>
                        <a:t>Annual </a:t>
                      </a:r>
                      <a:endParaRPr lang="en-US" sz="1600" dirty="0">
                        <a:latin typeface="Gill Sans MT" pitchFamily="34" charset="0"/>
                        <a:ea typeface="Calibri"/>
                        <a:cs typeface="Times New Roman"/>
                      </a:endParaRPr>
                    </a:p>
                  </a:txBody>
                  <a:tcPr marL="87972" marR="87972" marT="0" marB="0"/>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609398"/>
          </a:xfrm>
        </p:spPr>
        <p:txBody>
          <a:bodyPr/>
          <a:lstStyle/>
          <a:p>
            <a:pPr algn="ctr"/>
            <a:r>
              <a:rPr lang="en-US" sz="4400" b="1" dirty="0" smtClean="0">
                <a:solidFill>
                  <a:schemeClr val="accent2">
                    <a:lumMod val="40000"/>
                    <a:lumOff val="60000"/>
                  </a:schemeClr>
                </a:solidFill>
                <a:latin typeface="Agency FB" pitchFamily="34" charset="0"/>
              </a:rPr>
              <a:t>Jharkhand -Public Health HR Profile-2012 </a:t>
            </a:r>
            <a:endParaRPr lang="en-US" sz="4400" b="1" dirty="0">
              <a:solidFill>
                <a:schemeClr val="accent2">
                  <a:lumMod val="40000"/>
                  <a:lumOff val="60000"/>
                </a:schemeClr>
              </a:solidFill>
              <a:latin typeface="Agency FB" pitchFamily="34" charset="0"/>
            </a:endParaRPr>
          </a:p>
        </p:txBody>
      </p:sp>
      <p:graphicFrame>
        <p:nvGraphicFramePr>
          <p:cNvPr id="5" name="Chart 4"/>
          <p:cNvGraphicFramePr/>
          <p:nvPr/>
        </p:nvGraphicFramePr>
        <p:xfrm>
          <a:off x="1827212" y="990600"/>
          <a:ext cx="8915399" cy="55625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498598"/>
          </a:xfrm>
        </p:spPr>
        <p:txBody>
          <a:bodyPr/>
          <a:lstStyle/>
          <a:p>
            <a:pPr algn="ctr"/>
            <a:r>
              <a:rPr lang="en-US" sz="3600" dirty="0" smtClean="0">
                <a:solidFill>
                  <a:schemeClr val="accent2">
                    <a:lumMod val="40000"/>
                    <a:lumOff val="60000"/>
                  </a:schemeClr>
                </a:solidFill>
                <a:latin typeface="Agency FB" pitchFamily="34" charset="0"/>
              </a:rPr>
              <a:t>Break-up of Health Care worker: Regular, Contractual (NRHM &amp; State) -Jharkhand 2012 </a:t>
            </a:r>
            <a:endParaRPr lang="en-US" sz="3600" dirty="0">
              <a:solidFill>
                <a:schemeClr val="accent2">
                  <a:lumMod val="40000"/>
                  <a:lumOff val="60000"/>
                </a:schemeClr>
              </a:solidFill>
              <a:latin typeface="Agency FB" pitchFamily="34" charset="0"/>
            </a:endParaRPr>
          </a:p>
        </p:txBody>
      </p:sp>
      <p:graphicFrame>
        <p:nvGraphicFramePr>
          <p:cNvPr id="4" name="Chart 3"/>
          <p:cNvGraphicFramePr/>
          <p:nvPr/>
        </p:nvGraphicFramePr>
        <p:xfrm>
          <a:off x="1598612" y="838201"/>
          <a:ext cx="9296400" cy="6019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1412" y="2286000"/>
            <a:ext cx="9324523" cy="1523494"/>
          </a:xfrm>
        </p:spPr>
        <p:txBody>
          <a:bodyPr/>
          <a:lstStyle/>
          <a:p>
            <a:pPr algn="ctr"/>
            <a:r>
              <a:rPr lang="en-US" b="1" dirty="0" smtClean="0">
                <a:solidFill>
                  <a:schemeClr val="accent2">
                    <a:lumMod val="40000"/>
                    <a:lumOff val="60000"/>
                  </a:schemeClr>
                </a:solidFill>
                <a:latin typeface="Agency FB" pitchFamily="34" charset="0"/>
              </a:rPr>
              <a:t>I. HRH MIS- Overview </a:t>
            </a:r>
            <a:endParaRPr lang="en-US" b="1" dirty="0">
              <a:solidFill>
                <a:schemeClr val="accent2">
                  <a:lumMod val="40000"/>
                  <a:lumOff val="60000"/>
                </a:schemeClr>
              </a:solidFill>
              <a:latin typeface="Agency FB"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lumMod val="40000"/>
                    <a:lumOff val="60000"/>
                  </a:schemeClr>
                </a:solidFill>
                <a:latin typeface="Agency FB" pitchFamily="34" charset="0"/>
              </a:rPr>
              <a:t>Doctor Details –Job Type </a:t>
            </a:r>
            <a:endParaRPr lang="en-US" b="1" dirty="0">
              <a:solidFill>
                <a:schemeClr val="accent2">
                  <a:lumMod val="40000"/>
                  <a:lumOff val="60000"/>
                </a:schemeClr>
              </a:solidFill>
              <a:latin typeface="Agency FB" pitchFamily="34" charset="0"/>
            </a:endParaRPr>
          </a:p>
        </p:txBody>
      </p:sp>
      <p:graphicFrame>
        <p:nvGraphicFramePr>
          <p:cNvPr id="4" name="Content Placeholder 3"/>
          <p:cNvGraphicFramePr>
            <a:graphicFrameLocks noGrp="1"/>
          </p:cNvGraphicFramePr>
          <p:nvPr>
            <p:ph idx="1"/>
          </p:nvPr>
        </p:nvGraphicFramePr>
        <p:xfrm>
          <a:off x="1522412" y="1524001"/>
          <a:ext cx="9220200" cy="4495800"/>
        </p:xfrm>
        <a:graphic>
          <a:graphicData uri="http://schemas.openxmlformats.org/drawingml/2006/table">
            <a:tbl>
              <a:tblPr firstRow="1" bandRow="1">
                <a:tableStyleId>{BDBED569-4797-4DF1-A0F4-6AAB3CD982D8}</a:tableStyleId>
              </a:tblPr>
              <a:tblGrid>
                <a:gridCol w="3369133"/>
                <a:gridCol w="1642175"/>
                <a:gridCol w="1271751"/>
                <a:gridCol w="1609877"/>
                <a:gridCol w="1327264"/>
              </a:tblGrid>
              <a:tr h="502218">
                <a:tc gridSpan="5">
                  <a:txBody>
                    <a:bodyPr/>
                    <a:lstStyle/>
                    <a:p>
                      <a:pPr marL="0" marR="0" algn="ctr">
                        <a:spcBef>
                          <a:spcPts val="0"/>
                        </a:spcBef>
                        <a:spcAft>
                          <a:spcPts val="0"/>
                        </a:spcAft>
                      </a:pPr>
                      <a:r>
                        <a:rPr lang="en-US" sz="2000" dirty="0" smtClean="0"/>
                        <a:t>Number </a:t>
                      </a:r>
                      <a:r>
                        <a:rPr lang="en-US" sz="2000" dirty="0"/>
                        <a:t>of </a:t>
                      </a:r>
                      <a:r>
                        <a:rPr lang="en-US" sz="2000" dirty="0" smtClean="0"/>
                        <a:t> Doctors </a:t>
                      </a:r>
                      <a:r>
                        <a:rPr lang="en-US" sz="2000" dirty="0"/>
                        <a:t>are per designation and job </a:t>
                      </a:r>
                      <a:r>
                        <a:rPr lang="en-US" sz="2000" dirty="0" smtClean="0"/>
                        <a:t>type-</a:t>
                      </a:r>
                      <a:r>
                        <a:rPr lang="en-US" sz="2000" baseline="0" dirty="0" smtClean="0"/>
                        <a:t> State Bihar</a:t>
                      </a:r>
                      <a:r>
                        <a:rPr lang="en-US" sz="2000" dirty="0" smtClean="0"/>
                        <a:t>-2012</a:t>
                      </a:r>
                      <a:endParaRPr lang="en-US" sz="2000" dirty="0">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218">
                <a:tc>
                  <a:txBody>
                    <a:bodyPr/>
                    <a:lstStyle/>
                    <a:p>
                      <a:pPr algn="just"/>
                      <a:endParaRPr lang="en-US" sz="2000">
                        <a:latin typeface="Calibri"/>
                        <a:ea typeface="Times New Roman"/>
                      </a:endParaRPr>
                    </a:p>
                  </a:txBody>
                  <a:tcPr marL="68580" marR="68580" marT="0" marB="0" anchor="b"/>
                </a:tc>
                <a:tc>
                  <a:txBody>
                    <a:bodyPr/>
                    <a:lstStyle/>
                    <a:p>
                      <a:pPr marL="0" marR="0" algn="ctr">
                        <a:spcBef>
                          <a:spcPts val="0"/>
                        </a:spcBef>
                        <a:spcAft>
                          <a:spcPts val="0"/>
                        </a:spcAft>
                      </a:pPr>
                      <a:r>
                        <a:rPr lang="en-US" sz="2000"/>
                        <a:t>Contractual</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Regular</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Not Specified</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Total</a:t>
                      </a:r>
                      <a:endParaRPr lang="en-US" sz="2000">
                        <a:latin typeface="Calibri"/>
                        <a:ea typeface="Calibri"/>
                        <a:cs typeface="Times New Roman"/>
                      </a:endParaRPr>
                    </a:p>
                  </a:txBody>
                  <a:tcPr marL="68580" marR="68580" marT="0" marB="0" anchor="b"/>
                </a:tc>
              </a:tr>
              <a:tr h="502218">
                <a:tc>
                  <a:txBody>
                    <a:bodyPr/>
                    <a:lstStyle/>
                    <a:p>
                      <a:pPr marL="0" marR="0" algn="just">
                        <a:spcBef>
                          <a:spcPts val="0"/>
                        </a:spcBef>
                        <a:spcAft>
                          <a:spcPts val="0"/>
                        </a:spcAft>
                      </a:pPr>
                      <a:r>
                        <a:rPr lang="en-US" sz="2000"/>
                        <a:t>Allopathic Medical Officers</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2347</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2827</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2</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5176</a:t>
                      </a:r>
                      <a:endParaRPr lang="en-US" sz="2000">
                        <a:latin typeface="Calibri"/>
                        <a:ea typeface="Calibri"/>
                        <a:cs typeface="Times New Roman"/>
                      </a:endParaRPr>
                    </a:p>
                  </a:txBody>
                  <a:tcPr marL="68580" marR="68580" marT="0" marB="0" anchor="b"/>
                </a:tc>
              </a:tr>
              <a:tr h="478056">
                <a:tc>
                  <a:txBody>
                    <a:bodyPr/>
                    <a:lstStyle/>
                    <a:p>
                      <a:pPr marL="0" marR="0" algn="just">
                        <a:spcBef>
                          <a:spcPts val="0"/>
                        </a:spcBef>
                        <a:spcAft>
                          <a:spcPts val="0"/>
                        </a:spcAft>
                      </a:pPr>
                      <a:r>
                        <a:rPr lang="en-US" sz="2000"/>
                        <a:t>AYUSH Medical Officers</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1153</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271</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1</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1425</a:t>
                      </a:r>
                      <a:endParaRPr lang="en-US" sz="2000">
                        <a:latin typeface="Calibri"/>
                        <a:ea typeface="Calibri"/>
                        <a:cs typeface="Times New Roman"/>
                      </a:endParaRPr>
                    </a:p>
                  </a:txBody>
                  <a:tcPr marL="68580" marR="68580" marT="0" marB="0" anchor="b"/>
                </a:tc>
              </a:tr>
              <a:tr h="502218">
                <a:tc>
                  <a:txBody>
                    <a:bodyPr/>
                    <a:lstStyle/>
                    <a:p>
                      <a:pPr marL="0" marR="0" algn="just">
                        <a:spcBef>
                          <a:spcPts val="0"/>
                        </a:spcBef>
                        <a:spcAft>
                          <a:spcPts val="0"/>
                        </a:spcAft>
                      </a:pPr>
                      <a:r>
                        <a:rPr lang="en-US" sz="2000"/>
                        <a:t>Doctors (Academic)</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76</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779</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18</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873</a:t>
                      </a:r>
                      <a:endParaRPr lang="en-US" sz="2000">
                        <a:latin typeface="Calibri"/>
                        <a:ea typeface="Calibri"/>
                        <a:cs typeface="Times New Roman"/>
                      </a:endParaRPr>
                    </a:p>
                  </a:txBody>
                  <a:tcPr marL="68580" marR="68580" marT="0" marB="0" anchor="b"/>
                </a:tc>
              </a:tr>
              <a:tr h="502218">
                <a:tc>
                  <a:txBody>
                    <a:bodyPr/>
                    <a:lstStyle/>
                    <a:p>
                      <a:pPr marL="0" marR="0" algn="just">
                        <a:spcBef>
                          <a:spcPts val="0"/>
                        </a:spcBef>
                        <a:spcAft>
                          <a:spcPts val="0"/>
                        </a:spcAft>
                      </a:pPr>
                      <a:r>
                        <a:rPr lang="en-US" sz="2000"/>
                        <a:t>Program Managers </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4</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364</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0</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368</a:t>
                      </a:r>
                      <a:endParaRPr lang="en-US" sz="2000">
                        <a:latin typeface="Calibri"/>
                        <a:ea typeface="Calibri"/>
                        <a:cs typeface="Times New Roman"/>
                      </a:endParaRPr>
                    </a:p>
                  </a:txBody>
                  <a:tcPr marL="68580" marR="68580" marT="0" marB="0" anchor="b"/>
                </a:tc>
              </a:tr>
              <a:tr h="502218">
                <a:tc>
                  <a:txBody>
                    <a:bodyPr/>
                    <a:lstStyle/>
                    <a:p>
                      <a:pPr marL="0" marR="0" algn="just">
                        <a:spcBef>
                          <a:spcPts val="0"/>
                        </a:spcBef>
                        <a:spcAft>
                          <a:spcPts val="0"/>
                        </a:spcAft>
                      </a:pPr>
                      <a:r>
                        <a:rPr lang="en-US" sz="2000"/>
                        <a:t>MO Dentists</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273</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5</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0</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278</a:t>
                      </a:r>
                      <a:endParaRPr lang="en-US" sz="2000">
                        <a:latin typeface="Calibri"/>
                        <a:ea typeface="Calibri"/>
                        <a:cs typeface="Times New Roman"/>
                      </a:endParaRPr>
                    </a:p>
                  </a:txBody>
                  <a:tcPr marL="68580" marR="68580" marT="0" marB="0" anchor="b"/>
                </a:tc>
              </a:tr>
              <a:tr h="502218">
                <a:tc>
                  <a:txBody>
                    <a:bodyPr/>
                    <a:lstStyle/>
                    <a:p>
                      <a:pPr marL="0" marR="0" algn="just">
                        <a:spcBef>
                          <a:spcPts val="0"/>
                        </a:spcBef>
                        <a:spcAft>
                          <a:spcPts val="0"/>
                        </a:spcAft>
                      </a:pPr>
                      <a:r>
                        <a:rPr lang="en-US" sz="2000"/>
                        <a:t>Director/ Deputy Director</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4</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83</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0</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87</a:t>
                      </a:r>
                      <a:endParaRPr lang="en-US" sz="2000">
                        <a:latin typeface="Calibri"/>
                        <a:ea typeface="Calibri"/>
                        <a:cs typeface="Times New Roman"/>
                      </a:endParaRPr>
                    </a:p>
                  </a:txBody>
                  <a:tcPr marL="68580" marR="68580" marT="0" marB="0" anchor="b"/>
                </a:tc>
              </a:tr>
              <a:tr h="502218">
                <a:tc>
                  <a:txBody>
                    <a:bodyPr/>
                    <a:lstStyle/>
                    <a:p>
                      <a:pPr marL="0" marR="0" algn="just">
                        <a:spcBef>
                          <a:spcPts val="0"/>
                        </a:spcBef>
                        <a:spcAft>
                          <a:spcPts val="0"/>
                        </a:spcAft>
                      </a:pPr>
                      <a:r>
                        <a:rPr lang="en-US" sz="2000"/>
                        <a:t>Total </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3857</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4329</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a:t>21</a:t>
                      </a:r>
                      <a:endParaRPr lang="en-US" sz="200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dirty="0"/>
                        <a:t>8207</a:t>
                      </a:r>
                      <a:endParaRPr lang="en-US" sz="2000" dirty="0">
                        <a:latin typeface="Calibri"/>
                        <a:ea typeface="Calibri"/>
                        <a:cs typeface="Times New Roman"/>
                      </a:endParaRPr>
                    </a:p>
                  </a:txBody>
                  <a:tcPr marL="68580" marR="68580" marT="0" marB="0" anchor="b"/>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762000"/>
          </a:xfrm>
        </p:spPr>
        <p:txBody>
          <a:bodyPr/>
          <a:lstStyle/>
          <a:p>
            <a:r>
              <a:rPr lang="en-US" sz="4000" dirty="0" smtClean="0">
                <a:solidFill>
                  <a:schemeClr val="accent2">
                    <a:lumMod val="40000"/>
                    <a:lumOff val="60000"/>
                  </a:schemeClr>
                </a:solidFill>
                <a:latin typeface="Agency FB" pitchFamily="34" charset="0"/>
              </a:rPr>
              <a:t>Break-up of Health Care Workforce- Regular, Contractual (NRHM)- 2012*</a:t>
            </a:r>
            <a:endParaRPr lang="en-US" sz="4000" dirty="0">
              <a:solidFill>
                <a:schemeClr val="accent2">
                  <a:lumMod val="40000"/>
                  <a:lumOff val="60000"/>
                </a:schemeClr>
              </a:solidFill>
              <a:latin typeface="Agency FB" pitchFamily="34" charset="0"/>
            </a:endParaRPr>
          </a:p>
        </p:txBody>
      </p:sp>
      <p:graphicFrame>
        <p:nvGraphicFramePr>
          <p:cNvPr id="4" name="Chart 3"/>
          <p:cNvGraphicFramePr/>
          <p:nvPr/>
        </p:nvGraphicFramePr>
        <p:xfrm>
          <a:off x="760412" y="1066800"/>
          <a:ext cx="11125199"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563562"/>
          </a:xfrm>
        </p:spPr>
        <p:txBody>
          <a:bodyPr>
            <a:noAutofit/>
          </a:bodyPr>
          <a:lstStyle/>
          <a:p>
            <a:pPr algn="ctr"/>
            <a:r>
              <a:rPr lang="en-IN" sz="4400" b="1" dirty="0" smtClean="0">
                <a:solidFill>
                  <a:schemeClr val="accent2">
                    <a:lumMod val="40000"/>
                    <a:lumOff val="60000"/>
                  </a:schemeClr>
                </a:solidFill>
                <a:latin typeface="Agency FB" pitchFamily="34" charset="0"/>
                <a:ea typeface="Calibri"/>
                <a:cs typeface="Times New Roman"/>
              </a:rPr>
              <a:t>Training/ Capacity building Status- </a:t>
            </a:r>
            <a:r>
              <a:rPr lang="en-US" sz="4400" b="1" dirty="0" smtClean="0">
                <a:solidFill>
                  <a:schemeClr val="accent2">
                    <a:lumMod val="40000"/>
                    <a:lumOff val="60000"/>
                  </a:schemeClr>
                </a:solidFill>
                <a:latin typeface="Agency FB" pitchFamily="34" charset="0"/>
                <a:ea typeface="Calibri"/>
                <a:cs typeface="Times New Roman"/>
              </a:rPr>
              <a:t>Output Indicators</a:t>
            </a:r>
            <a:endParaRPr lang="en-US" b="1" dirty="0">
              <a:solidFill>
                <a:schemeClr val="accent2">
                  <a:lumMod val="40000"/>
                  <a:lumOff val="60000"/>
                </a:schemeClr>
              </a:solidFill>
              <a:latin typeface="Agency FB" pitchFamily="34" charset="0"/>
            </a:endParaRPr>
          </a:p>
        </p:txBody>
      </p:sp>
      <p:graphicFrame>
        <p:nvGraphicFramePr>
          <p:cNvPr id="4" name="Content Placeholder 3"/>
          <p:cNvGraphicFramePr>
            <a:graphicFrameLocks noGrp="1"/>
          </p:cNvGraphicFramePr>
          <p:nvPr>
            <p:ph idx="1"/>
          </p:nvPr>
        </p:nvGraphicFramePr>
        <p:xfrm>
          <a:off x="609441" y="1447800"/>
          <a:ext cx="11274663" cy="4419600"/>
        </p:xfrm>
        <a:graphic>
          <a:graphicData uri="http://schemas.openxmlformats.org/drawingml/2006/table">
            <a:tbl>
              <a:tblPr firstRow="1" bandRow="1">
                <a:tableStyleId>{BDBED569-4797-4DF1-A0F4-6AAB3CD982D8}</a:tableStyleId>
              </a:tblPr>
              <a:tblGrid>
                <a:gridCol w="2275619"/>
                <a:gridCol w="1758434"/>
                <a:gridCol w="1861871"/>
                <a:gridCol w="2172182"/>
                <a:gridCol w="3206557"/>
              </a:tblGrid>
              <a:tr h="354858">
                <a:tc>
                  <a:txBody>
                    <a:bodyPr/>
                    <a:lstStyle/>
                    <a:p>
                      <a:pPr marL="0" marR="0" algn="just">
                        <a:spcBef>
                          <a:spcPts val="0"/>
                        </a:spcBef>
                        <a:spcAft>
                          <a:spcPts val="0"/>
                        </a:spcAft>
                      </a:pPr>
                      <a:r>
                        <a:rPr lang="en-US" sz="1800" dirty="0"/>
                        <a:t>Output </a:t>
                      </a:r>
                      <a:r>
                        <a:rPr lang="en-US" sz="1800" dirty="0" smtClean="0"/>
                        <a:t>Indicator</a:t>
                      </a:r>
                      <a:endParaRPr lang="en-US" sz="1800" dirty="0">
                        <a:latin typeface="Gill Sans MT" pitchFamily="34" charset="0"/>
                        <a:ea typeface="Calibri"/>
                        <a:cs typeface="Times New Roman"/>
                      </a:endParaRPr>
                    </a:p>
                  </a:txBody>
                  <a:tcPr marL="91416" marR="91416" marT="0" marB="0">
                    <a:solidFill>
                      <a:schemeClr val="accent5">
                        <a:lumMod val="75000"/>
                      </a:schemeClr>
                    </a:solidFill>
                  </a:tcPr>
                </a:tc>
                <a:tc>
                  <a:txBody>
                    <a:bodyPr/>
                    <a:lstStyle/>
                    <a:p>
                      <a:pPr marL="0" marR="0" algn="just">
                        <a:spcBef>
                          <a:spcPts val="0"/>
                        </a:spcBef>
                        <a:spcAft>
                          <a:spcPts val="0"/>
                        </a:spcAft>
                      </a:pPr>
                      <a:r>
                        <a:rPr lang="en-IN" sz="1800" dirty="0"/>
                        <a:t>Frequency </a:t>
                      </a:r>
                      <a:endParaRPr lang="en-US" sz="1800" dirty="0">
                        <a:latin typeface="Gill Sans MT" pitchFamily="34" charset="0"/>
                        <a:ea typeface="Calibri"/>
                        <a:cs typeface="Times New Roman"/>
                      </a:endParaRPr>
                    </a:p>
                  </a:txBody>
                  <a:tcPr marL="91416" marR="91416" marT="0" marB="0">
                    <a:solidFill>
                      <a:schemeClr val="accent5">
                        <a:lumMod val="75000"/>
                      </a:schemeClr>
                    </a:solidFill>
                  </a:tcPr>
                </a:tc>
                <a:tc>
                  <a:txBody>
                    <a:bodyPr/>
                    <a:lstStyle/>
                    <a:p>
                      <a:pPr marL="0" marR="0" algn="just">
                        <a:spcBef>
                          <a:spcPts val="0"/>
                        </a:spcBef>
                        <a:spcAft>
                          <a:spcPts val="0"/>
                        </a:spcAft>
                      </a:pPr>
                      <a:r>
                        <a:rPr lang="en-IN" sz="1800" dirty="0"/>
                        <a:t>Numerator</a:t>
                      </a:r>
                      <a:endParaRPr lang="en-US" sz="1800" dirty="0">
                        <a:latin typeface="Gill Sans MT" pitchFamily="34" charset="0"/>
                        <a:ea typeface="Calibri"/>
                        <a:cs typeface="Times New Roman"/>
                      </a:endParaRPr>
                    </a:p>
                  </a:txBody>
                  <a:tcPr marL="91416" marR="91416" marT="0" marB="0">
                    <a:solidFill>
                      <a:schemeClr val="accent5">
                        <a:lumMod val="75000"/>
                      </a:schemeClr>
                    </a:solidFill>
                  </a:tcPr>
                </a:tc>
                <a:tc>
                  <a:txBody>
                    <a:bodyPr/>
                    <a:lstStyle/>
                    <a:p>
                      <a:pPr marL="0" marR="0" algn="just">
                        <a:spcBef>
                          <a:spcPts val="0"/>
                        </a:spcBef>
                        <a:spcAft>
                          <a:spcPts val="0"/>
                        </a:spcAft>
                      </a:pPr>
                      <a:r>
                        <a:rPr lang="en-IN" sz="1800" dirty="0"/>
                        <a:t>Denominator</a:t>
                      </a:r>
                      <a:endParaRPr lang="en-US" sz="1800" dirty="0">
                        <a:latin typeface="Gill Sans MT" pitchFamily="34" charset="0"/>
                        <a:ea typeface="Calibri"/>
                        <a:cs typeface="Times New Roman"/>
                      </a:endParaRPr>
                    </a:p>
                  </a:txBody>
                  <a:tcPr marL="91416" marR="91416" marT="0" marB="0">
                    <a:solidFill>
                      <a:schemeClr val="accent5">
                        <a:lumMod val="75000"/>
                      </a:schemeClr>
                    </a:solidFill>
                  </a:tcPr>
                </a:tc>
                <a:tc>
                  <a:txBody>
                    <a:bodyPr/>
                    <a:lstStyle/>
                    <a:p>
                      <a:pPr marL="0" marR="0" algn="just">
                        <a:spcBef>
                          <a:spcPts val="0"/>
                        </a:spcBef>
                        <a:spcAft>
                          <a:spcPts val="0"/>
                        </a:spcAft>
                      </a:pPr>
                      <a:r>
                        <a:rPr lang="en-IN" sz="1800" dirty="0"/>
                        <a:t>Report </a:t>
                      </a:r>
                      <a:r>
                        <a:rPr lang="en-IN" sz="1800" dirty="0" smtClean="0"/>
                        <a:t>Dimensions </a:t>
                      </a:r>
                      <a:endParaRPr lang="en-US" sz="1800" dirty="0">
                        <a:latin typeface="Gill Sans MT" pitchFamily="34" charset="0"/>
                        <a:ea typeface="Calibri"/>
                        <a:cs typeface="Times New Roman"/>
                      </a:endParaRPr>
                    </a:p>
                  </a:txBody>
                  <a:tcPr marL="91416" marR="91416" marT="0" marB="0">
                    <a:solidFill>
                      <a:schemeClr val="accent5">
                        <a:lumMod val="75000"/>
                      </a:schemeClr>
                    </a:solidFill>
                  </a:tcPr>
                </a:tc>
              </a:tr>
              <a:tr h="4064742">
                <a:tc>
                  <a:txBody>
                    <a:bodyPr/>
                    <a:lstStyle/>
                    <a:p>
                      <a:pPr marL="342900" marR="0" lvl="0" indent="-342900" algn="just">
                        <a:spcBef>
                          <a:spcPts val="0"/>
                        </a:spcBef>
                        <a:spcAft>
                          <a:spcPts val="0"/>
                        </a:spcAft>
                        <a:buFont typeface="Symbol"/>
                        <a:buChar char=""/>
                        <a:tabLst>
                          <a:tab pos="914400" algn="l"/>
                        </a:tabLst>
                      </a:pPr>
                      <a:r>
                        <a:rPr lang="en-IN" sz="2000" dirty="0"/>
                        <a:t>Training Status for all major trainings under MH/CH/FP etc. </a:t>
                      </a:r>
                      <a:endParaRPr lang="en-US" sz="2000" dirty="0"/>
                    </a:p>
                    <a:p>
                      <a:pPr marL="342900" marR="0" lvl="0" indent="-342900" algn="just">
                        <a:spcBef>
                          <a:spcPts val="0"/>
                        </a:spcBef>
                        <a:spcAft>
                          <a:spcPts val="0"/>
                        </a:spcAft>
                        <a:buFont typeface="Symbol"/>
                        <a:buChar char=""/>
                        <a:tabLst>
                          <a:tab pos="914400" algn="l"/>
                        </a:tabLst>
                      </a:pPr>
                      <a:r>
                        <a:rPr lang="en-IN" sz="2000" dirty="0" err="1"/>
                        <a:t>Mutliskilling</a:t>
                      </a:r>
                      <a:r>
                        <a:rPr lang="en-IN" sz="2000" dirty="0"/>
                        <a:t> – Multiple trainings.  </a:t>
                      </a:r>
                      <a:endParaRPr lang="en-US" sz="2000" dirty="0"/>
                    </a:p>
                    <a:p>
                      <a:pPr marL="342900" marR="0" lvl="0" indent="-342900" algn="just">
                        <a:spcBef>
                          <a:spcPts val="0"/>
                        </a:spcBef>
                        <a:spcAft>
                          <a:spcPts val="0"/>
                        </a:spcAft>
                        <a:buFont typeface="Symbol"/>
                        <a:buChar char=""/>
                        <a:tabLst>
                          <a:tab pos="914400" algn="l"/>
                        </a:tabLst>
                      </a:pPr>
                      <a:r>
                        <a:rPr lang="en-IN" sz="2000" dirty="0"/>
                        <a:t>On-job training </a:t>
                      </a:r>
                      <a:endParaRPr lang="en-US" sz="2000" dirty="0"/>
                    </a:p>
                    <a:p>
                      <a:pPr marL="342900" marR="0" lvl="0" indent="-342900" algn="just">
                        <a:spcBef>
                          <a:spcPts val="0"/>
                        </a:spcBef>
                        <a:spcAft>
                          <a:spcPts val="0"/>
                        </a:spcAft>
                        <a:buFont typeface="Symbol"/>
                        <a:buChar char=""/>
                        <a:tabLst>
                          <a:tab pos="914400" algn="l"/>
                        </a:tabLst>
                      </a:pPr>
                      <a:r>
                        <a:rPr lang="en-IN" sz="2000" dirty="0"/>
                        <a:t>Out-Station long training </a:t>
                      </a:r>
                      <a:endParaRPr lang="en-US" sz="2000" dirty="0">
                        <a:latin typeface="Gill Sans MT" pitchFamily="34" charset="0"/>
                        <a:ea typeface="Calibri"/>
                        <a:cs typeface="Times New Roman"/>
                      </a:endParaRPr>
                    </a:p>
                  </a:txBody>
                  <a:tcPr marL="91416" marR="91416" marT="0" marB="0"/>
                </a:tc>
                <a:tc>
                  <a:txBody>
                    <a:bodyPr/>
                    <a:lstStyle/>
                    <a:p>
                      <a:pPr marL="0" marR="0" algn="just">
                        <a:spcBef>
                          <a:spcPts val="0"/>
                        </a:spcBef>
                        <a:spcAft>
                          <a:spcPts val="0"/>
                        </a:spcAft>
                      </a:pPr>
                      <a:r>
                        <a:rPr lang="en-IN" sz="1800"/>
                        <a:t>Quarterly /Annual</a:t>
                      </a:r>
                      <a:endParaRPr lang="en-US" sz="1800">
                        <a:latin typeface="Gill Sans MT" pitchFamily="34" charset="0"/>
                        <a:ea typeface="Calibri"/>
                        <a:cs typeface="Times New Roman"/>
                      </a:endParaRPr>
                    </a:p>
                  </a:txBody>
                  <a:tcPr marL="91416" marR="91416" marT="0" marB="0"/>
                </a:tc>
                <a:tc>
                  <a:txBody>
                    <a:bodyPr/>
                    <a:lstStyle/>
                    <a:p>
                      <a:pPr marL="0" marR="0" algn="just">
                        <a:spcBef>
                          <a:spcPts val="0"/>
                        </a:spcBef>
                        <a:spcAft>
                          <a:spcPts val="0"/>
                        </a:spcAft>
                      </a:pPr>
                      <a:r>
                        <a:rPr lang="en-IN" sz="1800"/>
                        <a:t>Health Workers undergoing training programs</a:t>
                      </a:r>
                      <a:endParaRPr lang="en-US" sz="1800">
                        <a:latin typeface="Gill Sans MT" pitchFamily="34" charset="0"/>
                        <a:ea typeface="Calibri"/>
                        <a:cs typeface="Times New Roman"/>
                      </a:endParaRPr>
                    </a:p>
                  </a:txBody>
                  <a:tcPr marL="91416" marR="91416" marT="0" marB="0"/>
                </a:tc>
                <a:tc>
                  <a:txBody>
                    <a:bodyPr/>
                    <a:lstStyle/>
                    <a:p>
                      <a:pPr marL="0" marR="0" algn="just">
                        <a:spcBef>
                          <a:spcPts val="0"/>
                        </a:spcBef>
                        <a:spcAft>
                          <a:spcPts val="0"/>
                        </a:spcAft>
                      </a:pPr>
                      <a:r>
                        <a:rPr lang="en-IN" sz="1800" dirty="0"/>
                        <a:t>Total health Workers </a:t>
                      </a:r>
                      <a:endParaRPr lang="en-US" sz="1800" dirty="0">
                        <a:latin typeface="Gill Sans MT" pitchFamily="34" charset="0"/>
                        <a:ea typeface="Calibri"/>
                        <a:cs typeface="Times New Roman"/>
                      </a:endParaRPr>
                    </a:p>
                  </a:txBody>
                  <a:tcPr marL="91416" marR="91416" marT="0" marB="0"/>
                </a:tc>
                <a:tc>
                  <a:txBody>
                    <a:bodyPr/>
                    <a:lstStyle/>
                    <a:p>
                      <a:pPr marL="342900" marR="0" lvl="0" indent="-342900" algn="just">
                        <a:spcBef>
                          <a:spcPts val="0"/>
                        </a:spcBef>
                        <a:spcAft>
                          <a:spcPts val="0"/>
                        </a:spcAft>
                        <a:buFont typeface="Symbol"/>
                        <a:buChar char=""/>
                        <a:tabLst>
                          <a:tab pos="914400" algn="l"/>
                        </a:tabLst>
                      </a:pPr>
                      <a:r>
                        <a:rPr lang="en-IN" sz="1800" dirty="0"/>
                        <a:t>Geography </a:t>
                      </a:r>
                      <a:endParaRPr lang="en-US" sz="1800" dirty="0"/>
                    </a:p>
                    <a:p>
                      <a:pPr marL="342900" marR="0" lvl="0" indent="-342900" algn="just">
                        <a:spcBef>
                          <a:spcPts val="0"/>
                        </a:spcBef>
                        <a:spcAft>
                          <a:spcPts val="0"/>
                        </a:spcAft>
                        <a:buFont typeface="Symbol"/>
                        <a:buChar char=""/>
                        <a:tabLst>
                          <a:tab pos="914400" algn="l"/>
                        </a:tabLst>
                      </a:pPr>
                      <a:r>
                        <a:rPr lang="en-IN" sz="1800" dirty="0"/>
                        <a:t>Type of Facility </a:t>
                      </a:r>
                      <a:endParaRPr lang="en-US" sz="1800" dirty="0"/>
                    </a:p>
                    <a:p>
                      <a:pPr marL="342900" marR="0" lvl="0" indent="-342900" algn="just">
                        <a:spcBef>
                          <a:spcPts val="0"/>
                        </a:spcBef>
                        <a:spcAft>
                          <a:spcPts val="0"/>
                        </a:spcAft>
                        <a:buFont typeface="Symbol"/>
                        <a:buChar char=""/>
                        <a:tabLst>
                          <a:tab pos="914400" algn="l"/>
                        </a:tabLst>
                      </a:pPr>
                      <a:r>
                        <a:rPr lang="en-IN" sz="1800" dirty="0"/>
                        <a:t>Against targets</a:t>
                      </a:r>
                      <a:endParaRPr lang="en-US" sz="1800" dirty="0"/>
                    </a:p>
                    <a:p>
                      <a:pPr marL="342900" marR="0" lvl="0" indent="-342900" algn="just">
                        <a:spcBef>
                          <a:spcPts val="0"/>
                        </a:spcBef>
                        <a:spcAft>
                          <a:spcPts val="0"/>
                        </a:spcAft>
                        <a:buFont typeface="Symbol"/>
                        <a:buChar char=""/>
                        <a:tabLst>
                          <a:tab pos="914400" algn="l"/>
                        </a:tabLst>
                      </a:pPr>
                      <a:r>
                        <a:rPr lang="en-IN" sz="1800" dirty="0"/>
                        <a:t>Against Skill utilisation </a:t>
                      </a:r>
                      <a:endParaRPr lang="en-US" sz="1800" dirty="0"/>
                    </a:p>
                    <a:p>
                      <a:pPr marL="342900" marR="0" lvl="0" indent="-342900" algn="just">
                        <a:spcBef>
                          <a:spcPts val="0"/>
                        </a:spcBef>
                        <a:spcAft>
                          <a:spcPts val="0"/>
                        </a:spcAft>
                        <a:buFont typeface="Symbol"/>
                        <a:buChar char=""/>
                      </a:pPr>
                      <a:r>
                        <a:rPr lang="en-US" sz="1800" dirty="0"/>
                        <a:t>Appointment status (</a:t>
                      </a:r>
                      <a:r>
                        <a:rPr lang="en-US" sz="1800" dirty="0" smtClean="0"/>
                        <a:t>contractual/regular) </a:t>
                      </a:r>
                      <a:endParaRPr lang="en-US" sz="1800" dirty="0"/>
                    </a:p>
                    <a:p>
                      <a:pPr marL="342900" marR="0" lvl="0" indent="-342900" algn="just">
                        <a:spcBef>
                          <a:spcPts val="0"/>
                        </a:spcBef>
                        <a:spcAft>
                          <a:spcPts val="0"/>
                        </a:spcAft>
                        <a:buFont typeface="Symbol"/>
                        <a:buChar char=""/>
                      </a:pPr>
                      <a:r>
                        <a:rPr lang="en-US" sz="1800" dirty="0"/>
                        <a:t>Job category- Doctor/ANM/Nurses/LHVs/ Specialists/ </a:t>
                      </a:r>
                    </a:p>
                    <a:p>
                      <a:pPr marL="342900" marR="0" lvl="0" indent="-342900" algn="just">
                        <a:spcBef>
                          <a:spcPts val="0"/>
                        </a:spcBef>
                        <a:spcAft>
                          <a:spcPts val="0"/>
                        </a:spcAft>
                        <a:buFont typeface="Symbol"/>
                        <a:buChar char=""/>
                      </a:pPr>
                      <a:r>
                        <a:rPr lang="en-US" sz="1800" dirty="0"/>
                        <a:t>Administrative Bands</a:t>
                      </a:r>
                    </a:p>
                    <a:p>
                      <a:pPr marL="342900" marR="0" lvl="0" indent="-342900" algn="just">
                        <a:spcBef>
                          <a:spcPts val="0"/>
                        </a:spcBef>
                        <a:spcAft>
                          <a:spcPts val="0"/>
                        </a:spcAft>
                        <a:buFont typeface="Symbol"/>
                        <a:buChar char=""/>
                        <a:tabLst>
                          <a:tab pos="914400" algn="l"/>
                        </a:tabLst>
                      </a:pPr>
                      <a:r>
                        <a:rPr lang="en-US" sz="1800" dirty="0"/>
                        <a:t>Qualification</a:t>
                      </a:r>
                      <a:endParaRPr lang="en-US" sz="1800" dirty="0">
                        <a:latin typeface="Gill Sans MT" pitchFamily="34" charset="0"/>
                        <a:ea typeface="Calibri"/>
                        <a:cs typeface="Times New Roman"/>
                      </a:endParaRPr>
                    </a:p>
                  </a:txBody>
                  <a:tcPr marL="91416" marR="91416" marT="0" marB="0"/>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664797"/>
          </a:xfrm>
        </p:spPr>
        <p:txBody>
          <a:bodyPr/>
          <a:lstStyle/>
          <a:p>
            <a:pPr algn="ctr"/>
            <a:r>
              <a:rPr lang="en-US" b="1" dirty="0" smtClean="0">
                <a:solidFill>
                  <a:schemeClr val="accent2">
                    <a:lumMod val="40000"/>
                    <a:lumOff val="60000"/>
                  </a:schemeClr>
                </a:solidFill>
                <a:latin typeface="Agency FB" pitchFamily="34" charset="0"/>
              </a:rPr>
              <a:t>Bihar- Training Status </a:t>
            </a:r>
            <a:endParaRPr lang="en-US" b="1" dirty="0">
              <a:solidFill>
                <a:schemeClr val="accent2">
                  <a:lumMod val="40000"/>
                  <a:lumOff val="60000"/>
                </a:schemeClr>
              </a:solidFill>
              <a:latin typeface="Agency FB" pitchFamily="34" charset="0"/>
            </a:endParaRPr>
          </a:p>
        </p:txBody>
      </p:sp>
      <p:graphicFrame>
        <p:nvGraphicFramePr>
          <p:cNvPr id="4" name="Content Placeholder 3"/>
          <p:cNvGraphicFramePr>
            <a:graphicFrameLocks noGrp="1"/>
          </p:cNvGraphicFramePr>
          <p:nvPr>
            <p:ph idx="1"/>
          </p:nvPr>
        </p:nvGraphicFramePr>
        <p:xfrm>
          <a:off x="1979612" y="1295398"/>
          <a:ext cx="8305801" cy="5073877"/>
        </p:xfrm>
        <a:graphic>
          <a:graphicData uri="http://schemas.openxmlformats.org/drawingml/2006/table">
            <a:tbl>
              <a:tblPr firstRow="1" bandRow="1">
                <a:tableStyleId>{BDBED569-4797-4DF1-A0F4-6AAB3CD982D8}</a:tableStyleId>
              </a:tblPr>
              <a:tblGrid>
                <a:gridCol w="3693099"/>
                <a:gridCol w="1989461"/>
                <a:gridCol w="2623241"/>
              </a:tblGrid>
              <a:tr h="836436">
                <a:tc gridSpan="3">
                  <a:txBody>
                    <a:bodyPr/>
                    <a:lstStyle/>
                    <a:p>
                      <a:pPr marL="0" marR="0" algn="ctr">
                        <a:spcBef>
                          <a:spcPts val="0"/>
                        </a:spcBef>
                        <a:spcAft>
                          <a:spcPts val="0"/>
                        </a:spcAft>
                      </a:pPr>
                      <a:r>
                        <a:rPr lang="en-US" sz="2400" dirty="0" smtClean="0"/>
                        <a:t>(</a:t>
                      </a:r>
                      <a:r>
                        <a:rPr lang="en-US" sz="2400" dirty="0"/>
                        <a:t>Source: Training Cell, SHS, Bihar)</a:t>
                      </a:r>
                      <a:endParaRPr lang="en-US" sz="2400" dirty="0">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r>
              <a:tr h="836436">
                <a:tc>
                  <a:txBody>
                    <a:bodyPr/>
                    <a:lstStyle/>
                    <a:p>
                      <a:pPr marL="0" marR="0" algn="l">
                        <a:spcBef>
                          <a:spcPts val="0"/>
                        </a:spcBef>
                        <a:spcAft>
                          <a:spcPts val="0"/>
                        </a:spcAft>
                      </a:pPr>
                      <a:r>
                        <a:rPr lang="en-US" sz="2400"/>
                        <a:t> Trainings </a:t>
                      </a:r>
                      <a:endParaRPr lang="en-US" sz="2400">
                        <a:latin typeface="Calibri"/>
                        <a:ea typeface="Calibri"/>
                        <a:cs typeface="Times New Roman"/>
                      </a:endParaRPr>
                    </a:p>
                  </a:txBody>
                  <a:tcPr marL="68580" marR="68580" marT="0" marB="0" anchor="ctr"/>
                </a:tc>
                <a:tc>
                  <a:txBody>
                    <a:bodyPr/>
                    <a:lstStyle/>
                    <a:p>
                      <a:pPr marL="0" marR="0" algn="l">
                        <a:spcBef>
                          <a:spcPts val="0"/>
                        </a:spcBef>
                        <a:spcAft>
                          <a:spcPts val="0"/>
                        </a:spcAft>
                      </a:pPr>
                      <a:r>
                        <a:rPr lang="en-US" sz="2400" dirty="0"/>
                        <a:t>Total Trainee</a:t>
                      </a:r>
                      <a:endParaRPr lang="en-US" sz="2400" dirty="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a:t>Time period</a:t>
                      </a:r>
                      <a:endParaRPr lang="en-US" sz="2400">
                        <a:latin typeface="Calibri"/>
                        <a:ea typeface="Calibri"/>
                        <a:cs typeface="Times New Roman"/>
                      </a:endParaRPr>
                    </a:p>
                  </a:txBody>
                  <a:tcPr marL="68580" marR="68580" marT="0" marB="0" anchor="ctr"/>
                </a:tc>
              </a:tr>
              <a:tr h="680201">
                <a:tc>
                  <a:txBody>
                    <a:bodyPr/>
                    <a:lstStyle/>
                    <a:p>
                      <a:pPr marL="0" marR="0" algn="l">
                        <a:spcBef>
                          <a:spcPts val="0"/>
                        </a:spcBef>
                        <a:spcAft>
                          <a:spcPts val="0"/>
                        </a:spcAft>
                      </a:pPr>
                      <a:r>
                        <a:rPr lang="en-US" sz="2400"/>
                        <a:t>SBA (ANM)</a:t>
                      </a:r>
                      <a:endParaRPr lang="en-US" sz="240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a:t>3773</a:t>
                      </a:r>
                      <a:endParaRPr lang="en-US" sz="240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a:t>2010-2012</a:t>
                      </a:r>
                      <a:endParaRPr lang="en-US" sz="2400">
                        <a:latin typeface="Calibri"/>
                        <a:ea typeface="Calibri"/>
                        <a:cs typeface="Times New Roman"/>
                      </a:endParaRPr>
                    </a:p>
                  </a:txBody>
                  <a:tcPr marL="68580" marR="68580" marT="0" marB="0" anchor="ctr"/>
                </a:tc>
              </a:tr>
              <a:tr h="680201">
                <a:tc>
                  <a:txBody>
                    <a:bodyPr/>
                    <a:lstStyle/>
                    <a:p>
                      <a:pPr marL="0" marR="0" algn="l">
                        <a:spcBef>
                          <a:spcPts val="0"/>
                        </a:spcBef>
                        <a:spcAft>
                          <a:spcPts val="0"/>
                        </a:spcAft>
                      </a:pPr>
                      <a:r>
                        <a:rPr lang="en-US" sz="2400"/>
                        <a:t>BEmOC (MO)</a:t>
                      </a:r>
                      <a:endParaRPr lang="en-US" sz="240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a:t>81</a:t>
                      </a:r>
                      <a:endParaRPr lang="en-US" sz="240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a:t>2011-2012</a:t>
                      </a:r>
                      <a:endParaRPr lang="en-US" sz="2400">
                        <a:latin typeface="Calibri"/>
                        <a:ea typeface="Calibri"/>
                        <a:cs typeface="Times New Roman"/>
                      </a:endParaRPr>
                    </a:p>
                  </a:txBody>
                  <a:tcPr marL="68580" marR="68580" marT="0" marB="0" anchor="ctr"/>
                </a:tc>
              </a:tr>
              <a:tr h="680201">
                <a:tc>
                  <a:txBody>
                    <a:bodyPr/>
                    <a:lstStyle/>
                    <a:p>
                      <a:pPr marL="0" marR="0" algn="l">
                        <a:spcBef>
                          <a:spcPts val="0"/>
                        </a:spcBef>
                        <a:spcAft>
                          <a:spcPts val="0"/>
                        </a:spcAft>
                      </a:pPr>
                      <a:r>
                        <a:rPr lang="en-US" sz="2400"/>
                        <a:t>Public Health (MO)</a:t>
                      </a:r>
                      <a:endParaRPr lang="en-US" sz="240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a:t>22</a:t>
                      </a:r>
                      <a:endParaRPr lang="en-US" sz="240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a:t>2009-2012</a:t>
                      </a:r>
                      <a:endParaRPr lang="en-US" sz="2400">
                        <a:latin typeface="Calibri"/>
                        <a:ea typeface="Calibri"/>
                        <a:cs typeface="Times New Roman"/>
                      </a:endParaRPr>
                    </a:p>
                  </a:txBody>
                  <a:tcPr marL="68580" marR="68580" marT="0" marB="0" anchor="ctr"/>
                </a:tc>
              </a:tr>
              <a:tr h="680201">
                <a:tc>
                  <a:txBody>
                    <a:bodyPr/>
                    <a:lstStyle/>
                    <a:p>
                      <a:pPr marL="0" marR="0" algn="l">
                        <a:spcBef>
                          <a:spcPts val="0"/>
                        </a:spcBef>
                        <a:spcAft>
                          <a:spcPts val="0"/>
                        </a:spcAft>
                      </a:pPr>
                      <a:r>
                        <a:rPr lang="en-US" sz="2400"/>
                        <a:t>IMNCI (HW)</a:t>
                      </a:r>
                      <a:endParaRPr lang="en-US" sz="240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a:t>521</a:t>
                      </a:r>
                      <a:endParaRPr lang="en-US" sz="240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a:t>2011-2013</a:t>
                      </a:r>
                      <a:endParaRPr lang="en-US" sz="2400">
                        <a:latin typeface="Calibri"/>
                        <a:ea typeface="Calibri"/>
                        <a:cs typeface="Times New Roman"/>
                      </a:endParaRPr>
                    </a:p>
                  </a:txBody>
                  <a:tcPr marL="68580" marR="68580" marT="0" marB="0" anchor="ctr"/>
                </a:tc>
              </a:tr>
              <a:tr h="680201">
                <a:tc>
                  <a:txBody>
                    <a:bodyPr/>
                    <a:lstStyle/>
                    <a:p>
                      <a:pPr marL="0" marR="0" algn="l">
                        <a:spcBef>
                          <a:spcPts val="0"/>
                        </a:spcBef>
                        <a:spcAft>
                          <a:spcPts val="0"/>
                        </a:spcAft>
                      </a:pPr>
                      <a:r>
                        <a:rPr lang="en-US" sz="2400"/>
                        <a:t>MTP (MO/Nurse)</a:t>
                      </a:r>
                      <a:endParaRPr lang="en-US" sz="240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a:t>86</a:t>
                      </a:r>
                      <a:endParaRPr lang="en-US" sz="240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dirty="0"/>
                        <a:t>2011-2012</a:t>
                      </a:r>
                      <a:endParaRPr lang="en-US" sz="2400" dirty="0">
                        <a:latin typeface="Calibri"/>
                        <a:ea typeface="Calibri"/>
                        <a:cs typeface="Times New Roman"/>
                      </a:endParaRPr>
                    </a:p>
                  </a:txBody>
                  <a:tcPr marL="68580" marR="6858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1218795"/>
          </a:xfrm>
        </p:spPr>
        <p:txBody>
          <a:bodyPr/>
          <a:lstStyle/>
          <a:p>
            <a:pPr algn="ctr"/>
            <a:r>
              <a:rPr lang="en-US" sz="4400" b="1" dirty="0" smtClean="0">
                <a:solidFill>
                  <a:schemeClr val="accent2">
                    <a:lumMod val="40000"/>
                    <a:lumOff val="60000"/>
                  </a:schemeClr>
                </a:solidFill>
                <a:latin typeface="Agency FB" pitchFamily="34" charset="0"/>
              </a:rPr>
              <a:t>Training Skill Utilization- Integrating Service Delivery Data with Training &amp; HR Data </a:t>
            </a:r>
            <a:endParaRPr lang="en-US" sz="4400" b="1" dirty="0">
              <a:solidFill>
                <a:schemeClr val="accent2">
                  <a:lumMod val="40000"/>
                  <a:lumOff val="60000"/>
                </a:schemeClr>
              </a:solidFill>
              <a:latin typeface="Agency FB" pitchFamily="34" charset="0"/>
            </a:endParaRPr>
          </a:p>
        </p:txBody>
      </p:sp>
      <p:graphicFrame>
        <p:nvGraphicFramePr>
          <p:cNvPr id="4" name="Content Placeholder 3"/>
          <p:cNvGraphicFramePr>
            <a:graphicFrameLocks noGrp="1"/>
          </p:cNvGraphicFramePr>
          <p:nvPr>
            <p:ph idx="1"/>
          </p:nvPr>
        </p:nvGraphicFramePr>
        <p:xfrm>
          <a:off x="1217612" y="1556569"/>
          <a:ext cx="9829800" cy="5072831"/>
        </p:xfrm>
        <a:graphic>
          <a:graphicData uri="http://schemas.openxmlformats.org/drawingml/2006/table">
            <a:tbl>
              <a:tblPr firstRow="1" bandRow="1">
                <a:tableStyleId>{BDBED569-4797-4DF1-A0F4-6AAB3CD982D8}</a:tableStyleId>
              </a:tblPr>
              <a:tblGrid>
                <a:gridCol w="1599737"/>
                <a:gridCol w="2465535"/>
                <a:gridCol w="2431949"/>
                <a:gridCol w="3332579"/>
              </a:tblGrid>
              <a:tr h="685799">
                <a:tc gridSpan="4">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400" b="1" kern="1200" noProof="0" dirty="0" smtClean="0">
                          <a:solidFill>
                            <a:schemeClr val="tx1"/>
                          </a:solidFill>
                          <a:latin typeface="Gill Sans MT" pitchFamily="34" charset="0"/>
                          <a:ea typeface="+mn-ea"/>
                          <a:cs typeface="+mn-cs"/>
                        </a:rPr>
                        <a:t>SBA Trained ANMs Position and Number of SBA deliveries in </a:t>
                      </a:r>
                      <a:r>
                        <a:rPr lang="en-US" sz="2400" dirty="0" err="1" smtClean="0">
                          <a:latin typeface="Gill Sans MT" pitchFamily="34" charset="0"/>
                        </a:rPr>
                        <a:t>Khagaria</a:t>
                      </a:r>
                      <a:r>
                        <a:rPr lang="en-US" sz="2400" dirty="0" smtClean="0">
                          <a:latin typeface="Gill Sans MT" pitchFamily="34" charset="0"/>
                        </a:rPr>
                        <a:t> </a:t>
                      </a:r>
                      <a:r>
                        <a:rPr lang="en-US" sz="2400" dirty="0">
                          <a:latin typeface="Gill Sans MT" pitchFamily="34" charset="0"/>
                        </a:rPr>
                        <a:t>District (Bihar) -2011-12</a:t>
                      </a:r>
                      <a:endParaRPr lang="en-US" sz="2400" dirty="0">
                        <a:latin typeface="Gill Sans MT" pitchFamily="34" charset="0"/>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1253531">
                <a:tc>
                  <a:txBody>
                    <a:bodyPr/>
                    <a:lstStyle/>
                    <a:p>
                      <a:pPr algn="just"/>
                      <a:endParaRPr lang="en-US" sz="3200">
                        <a:latin typeface="Gill Sans MT" pitchFamily="34" charset="0"/>
                        <a:ea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Total Facilities</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SBA trained ANMs</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Facilities reported SBA Deliveries</a:t>
                      </a:r>
                      <a:endParaRPr lang="en-US" sz="3200">
                        <a:latin typeface="Gill Sans MT" pitchFamily="34" charset="0"/>
                        <a:ea typeface="Calibri"/>
                        <a:cs typeface="Times New Roman"/>
                      </a:endParaRPr>
                    </a:p>
                  </a:txBody>
                  <a:tcPr marL="68580" marR="68580" marT="0" marB="0"/>
                </a:tc>
              </a:tr>
              <a:tr h="617556">
                <a:tc>
                  <a:txBody>
                    <a:bodyPr/>
                    <a:lstStyle/>
                    <a:p>
                      <a:pPr marL="0" marR="0" algn="ctr">
                        <a:spcBef>
                          <a:spcPts val="0"/>
                        </a:spcBef>
                        <a:spcAft>
                          <a:spcPts val="0"/>
                        </a:spcAft>
                      </a:pPr>
                      <a:r>
                        <a:rPr lang="en-US" sz="3200">
                          <a:latin typeface="Gill Sans MT" pitchFamily="34" charset="0"/>
                        </a:rPr>
                        <a:t>APHC</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12</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20</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1</a:t>
                      </a:r>
                      <a:endParaRPr lang="en-US" sz="3200">
                        <a:latin typeface="Gill Sans MT" pitchFamily="34" charset="0"/>
                        <a:ea typeface="Calibri"/>
                        <a:cs typeface="Times New Roman"/>
                      </a:endParaRPr>
                    </a:p>
                  </a:txBody>
                  <a:tcPr marL="68580" marR="68580" marT="0" marB="0"/>
                </a:tc>
              </a:tr>
              <a:tr h="617556">
                <a:tc>
                  <a:txBody>
                    <a:bodyPr/>
                    <a:lstStyle/>
                    <a:p>
                      <a:pPr marL="0" marR="0" algn="ctr">
                        <a:spcBef>
                          <a:spcPts val="0"/>
                        </a:spcBef>
                        <a:spcAft>
                          <a:spcPts val="0"/>
                        </a:spcAft>
                      </a:pPr>
                      <a:r>
                        <a:rPr lang="en-US" sz="3200">
                          <a:latin typeface="Gill Sans MT" pitchFamily="34" charset="0"/>
                        </a:rPr>
                        <a:t>PHC</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4</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7</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3</a:t>
                      </a:r>
                      <a:endParaRPr lang="en-US" sz="3200">
                        <a:latin typeface="Gill Sans MT" pitchFamily="34" charset="0"/>
                        <a:ea typeface="Calibri"/>
                        <a:cs typeface="Times New Roman"/>
                      </a:endParaRPr>
                    </a:p>
                  </a:txBody>
                  <a:tcPr marL="68580" marR="68580" marT="0" marB="0"/>
                </a:tc>
              </a:tr>
              <a:tr h="617556">
                <a:tc>
                  <a:txBody>
                    <a:bodyPr/>
                    <a:lstStyle/>
                    <a:p>
                      <a:pPr marL="0" marR="0" algn="ctr">
                        <a:spcBef>
                          <a:spcPts val="0"/>
                        </a:spcBef>
                        <a:spcAft>
                          <a:spcPts val="0"/>
                        </a:spcAft>
                      </a:pPr>
                      <a:r>
                        <a:rPr lang="en-US" sz="3200">
                          <a:latin typeface="Gill Sans MT" pitchFamily="34" charset="0"/>
                        </a:rPr>
                        <a:t>SC</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66</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79</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0</a:t>
                      </a:r>
                      <a:endParaRPr lang="en-US" sz="3200">
                        <a:latin typeface="Gill Sans MT" pitchFamily="34" charset="0"/>
                        <a:ea typeface="Calibri"/>
                        <a:cs typeface="Times New Roman"/>
                      </a:endParaRPr>
                    </a:p>
                  </a:txBody>
                  <a:tcPr marL="68580" marR="68580" marT="0" marB="0"/>
                </a:tc>
              </a:tr>
              <a:tr h="617556">
                <a:tc>
                  <a:txBody>
                    <a:bodyPr/>
                    <a:lstStyle/>
                    <a:p>
                      <a:pPr marL="0" marR="0" algn="ctr">
                        <a:spcBef>
                          <a:spcPts val="0"/>
                        </a:spcBef>
                        <a:spcAft>
                          <a:spcPts val="0"/>
                        </a:spcAft>
                      </a:pPr>
                      <a:r>
                        <a:rPr lang="en-US" sz="3200">
                          <a:latin typeface="Gill Sans MT" pitchFamily="34" charset="0"/>
                        </a:rPr>
                        <a:t>SH</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1</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21</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1</a:t>
                      </a:r>
                      <a:endParaRPr lang="en-US" sz="3200">
                        <a:latin typeface="Gill Sans MT" pitchFamily="34" charset="0"/>
                        <a:ea typeface="Calibri"/>
                        <a:cs typeface="Times New Roman"/>
                      </a:endParaRPr>
                    </a:p>
                  </a:txBody>
                  <a:tcPr marL="68580" marR="68580" marT="0" marB="0"/>
                </a:tc>
              </a:tr>
              <a:tr h="617556">
                <a:tc>
                  <a:txBody>
                    <a:bodyPr/>
                    <a:lstStyle/>
                    <a:p>
                      <a:pPr marL="0" marR="0" algn="ctr">
                        <a:spcBef>
                          <a:spcPts val="0"/>
                        </a:spcBef>
                        <a:spcAft>
                          <a:spcPts val="0"/>
                        </a:spcAft>
                      </a:pPr>
                      <a:r>
                        <a:rPr lang="en-US" sz="3200">
                          <a:latin typeface="Gill Sans MT" pitchFamily="34" charset="0"/>
                        </a:rPr>
                        <a:t>Total</a:t>
                      </a:r>
                      <a:endParaRPr lang="en-US" sz="3200">
                        <a:latin typeface="Gill Sans MT" pitchFamily="34" charset="0"/>
                        <a:ea typeface="Calibri"/>
                        <a:cs typeface="Times New Roman"/>
                      </a:endParaRPr>
                    </a:p>
                  </a:txBody>
                  <a:tcPr marL="68580" marR="68580" marT="0" marB="0"/>
                </a:tc>
                <a:tc>
                  <a:txBody>
                    <a:bodyPr/>
                    <a:lstStyle/>
                    <a:p>
                      <a:pPr marL="0" marR="0" algn="ctr">
                        <a:spcBef>
                          <a:spcPts val="0"/>
                        </a:spcBef>
                        <a:spcAft>
                          <a:spcPts val="0"/>
                        </a:spcAft>
                      </a:pPr>
                      <a:r>
                        <a:rPr lang="en-US" sz="3200">
                          <a:latin typeface="Gill Sans MT" pitchFamily="34" charset="0"/>
                        </a:rPr>
                        <a:t>83</a:t>
                      </a:r>
                      <a:endParaRPr lang="en-US" sz="3200">
                        <a:latin typeface="Gill Sans MT"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3200">
                          <a:latin typeface="Gill Sans MT" pitchFamily="34" charset="0"/>
                        </a:rPr>
                        <a:t>127</a:t>
                      </a:r>
                      <a:endParaRPr lang="en-US" sz="3200">
                        <a:latin typeface="Gill Sans MT" pitchFamily="34" charset="0"/>
                        <a:ea typeface="Calibri"/>
                        <a:cs typeface="Times New Roman"/>
                      </a:endParaRPr>
                    </a:p>
                  </a:txBody>
                  <a:tcPr marL="68580" marR="68580" marT="0" marB="0" anchor="b"/>
                </a:tc>
                <a:tc>
                  <a:txBody>
                    <a:bodyPr/>
                    <a:lstStyle/>
                    <a:p>
                      <a:pPr marL="0" marR="0" algn="ctr">
                        <a:spcBef>
                          <a:spcPts val="0"/>
                        </a:spcBef>
                        <a:spcAft>
                          <a:spcPts val="0"/>
                        </a:spcAft>
                      </a:pPr>
                      <a:r>
                        <a:rPr lang="en-US" sz="3200" dirty="0">
                          <a:latin typeface="Gill Sans MT" pitchFamily="34" charset="0"/>
                        </a:rPr>
                        <a:t>5</a:t>
                      </a:r>
                      <a:endParaRPr lang="en-US" sz="3200" dirty="0">
                        <a:latin typeface="Gill Sans MT" pitchFamily="34" charset="0"/>
                        <a:ea typeface="Calibri"/>
                        <a:cs typeface="Times New Roman"/>
                      </a:endParaRPr>
                    </a:p>
                  </a:txBody>
                  <a:tcPr marL="68580" marR="68580" marT="0" marB="0" anchor="b"/>
                </a:tc>
              </a:tr>
            </a:tbl>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52400"/>
            <a:ext cx="10969943" cy="563562"/>
          </a:xfrm>
        </p:spPr>
        <p:txBody>
          <a:bodyPr>
            <a:noAutofit/>
          </a:bodyPr>
          <a:lstStyle/>
          <a:p>
            <a:pPr algn="ctr"/>
            <a:r>
              <a:rPr lang="en-US" sz="4400" b="1" dirty="0" smtClean="0">
                <a:solidFill>
                  <a:schemeClr val="accent2">
                    <a:lumMod val="40000"/>
                    <a:lumOff val="60000"/>
                  </a:schemeClr>
                </a:solidFill>
                <a:latin typeface="Agency FB" pitchFamily="34" charset="0"/>
                <a:ea typeface="Calibri"/>
                <a:cs typeface="Times New Roman"/>
              </a:rPr>
              <a:t>Personnel Management- Output Report  </a:t>
            </a:r>
            <a:endParaRPr lang="en-US" sz="4400" b="1" dirty="0">
              <a:solidFill>
                <a:schemeClr val="accent2">
                  <a:lumMod val="40000"/>
                  <a:lumOff val="60000"/>
                </a:schemeClr>
              </a:solidFill>
              <a:latin typeface="Agency FB" pitchFamily="34" charset="0"/>
            </a:endParaRPr>
          </a:p>
        </p:txBody>
      </p:sp>
      <p:graphicFrame>
        <p:nvGraphicFramePr>
          <p:cNvPr id="8" name="Table 7"/>
          <p:cNvGraphicFramePr>
            <a:graphicFrameLocks noGrp="1"/>
          </p:cNvGraphicFramePr>
          <p:nvPr/>
        </p:nvGraphicFramePr>
        <p:xfrm>
          <a:off x="609441" y="838201"/>
          <a:ext cx="11047571" cy="5957738"/>
        </p:xfrm>
        <a:graphic>
          <a:graphicData uri="http://schemas.openxmlformats.org/drawingml/2006/table">
            <a:tbl>
              <a:tblPr firstRow="1" bandRow="1">
                <a:tableStyleId>{BDBED569-4797-4DF1-A0F4-6AAB3CD982D8}</a:tableStyleId>
              </a:tblPr>
              <a:tblGrid>
                <a:gridCol w="1827371"/>
                <a:gridCol w="1524000"/>
                <a:gridCol w="1676400"/>
                <a:gridCol w="4876800"/>
                <a:gridCol w="1143000"/>
              </a:tblGrid>
              <a:tr h="349418">
                <a:tc>
                  <a:txBody>
                    <a:bodyPr/>
                    <a:lstStyle/>
                    <a:p>
                      <a:pPr marL="0" marR="0" algn="ctr">
                        <a:spcBef>
                          <a:spcPts val="0"/>
                        </a:spcBef>
                        <a:spcAft>
                          <a:spcPts val="0"/>
                        </a:spcAft>
                      </a:pPr>
                      <a:r>
                        <a:rPr lang="en-US" sz="1600" dirty="0">
                          <a:latin typeface="Gill Sans MT" pitchFamily="34" charset="0"/>
                        </a:rPr>
                        <a:t>Output </a:t>
                      </a:r>
                      <a:r>
                        <a:rPr lang="en-US" sz="1600" dirty="0" smtClean="0">
                          <a:latin typeface="Gill Sans MT" pitchFamily="34" charset="0"/>
                        </a:rPr>
                        <a:t>Indicator</a:t>
                      </a:r>
                      <a:endParaRPr lang="en-US" sz="1600" b="1" dirty="0">
                        <a:solidFill>
                          <a:schemeClr val="bg1"/>
                        </a:solidFill>
                        <a:latin typeface="Gill Sans MT" pitchFamily="34" charset="0"/>
                        <a:ea typeface="Calibri"/>
                        <a:cs typeface="Times New Roman"/>
                      </a:endParaRPr>
                    </a:p>
                  </a:txBody>
                  <a:tcPr marL="65180" marR="65180" marT="0" marB="0">
                    <a:solidFill>
                      <a:schemeClr val="accent5">
                        <a:lumMod val="75000"/>
                      </a:schemeClr>
                    </a:solidFill>
                  </a:tcPr>
                </a:tc>
                <a:tc>
                  <a:txBody>
                    <a:bodyPr/>
                    <a:lstStyle/>
                    <a:p>
                      <a:pPr marL="0" marR="0" algn="ctr">
                        <a:spcBef>
                          <a:spcPts val="0"/>
                        </a:spcBef>
                        <a:spcAft>
                          <a:spcPts val="0"/>
                        </a:spcAft>
                      </a:pPr>
                      <a:r>
                        <a:rPr lang="en-IN" sz="1600" dirty="0">
                          <a:latin typeface="Gill Sans MT" pitchFamily="34" charset="0"/>
                        </a:rPr>
                        <a:t>Numerator</a:t>
                      </a:r>
                      <a:endParaRPr lang="en-US" sz="1600" b="1" dirty="0">
                        <a:solidFill>
                          <a:schemeClr val="bg1"/>
                        </a:solidFill>
                        <a:latin typeface="Gill Sans MT" pitchFamily="34" charset="0"/>
                        <a:ea typeface="Calibri"/>
                        <a:cs typeface="Times New Roman"/>
                      </a:endParaRPr>
                    </a:p>
                  </a:txBody>
                  <a:tcPr marL="65180" marR="65180" marT="0" marB="0">
                    <a:solidFill>
                      <a:schemeClr val="accent5">
                        <a:lumMod val="75000"/>
                      </a:schemeClr>
                    </a:solidFill>
                  </a:tcPr>
                </a:tc>
                <a:tc>
                  <a:txBody>
                    <a:bodyPr/>
                    <a:lstStyle/>
                    <a:p>
                      <a:pPr marL="0" marR="0" algn="ctr">
                        <a:spcBef>
                          <a:spcPts val="0"/>
                        </a:spcBef>
                        <a:spcAft>
                          <a:spcPts val="0"/>
                        </a:spcAft>
                      </a:pPr>
                      <a:r>
                        <a:rPr lang="en-IN" sz="1600" dirty="0">
                          <a:latin typeface="Gill Sans MT" pitchFamily="34" charset="0"/>
                        </a:rPr>
                        <a:t>Denominator</a:t>
                      </a:r>
                      <a:endParaRPr lang="en-US" sz="1600" b="1" dirty="0">
                        <a:solidFill>
                          <a:schemeClr val="bg1"/>
                        </a:solidFill>
                        <a:latin typeface="Gill Sans MT" pitchFamily="34" charset="0"/>
                        <a:ea typeface="Calibri"/>
                        <a:cs typeface="Times New Roman"/>
                      </a:endParaRPr>
                    </a:p>
                  </a:txBody>
                  <a:tcPr marL="65180" marR="65180" marT="0" marB="0">
                    <a:solidFill>
                      <a:schemeClr val="accent5">
                        <a:lumMod val="75000"/>
                      </a:schemeClr>
                    </a:solidFill>
                  </a:tcPr>
                </a:tc>
                <a:tc>
                  <a:txBody>
                    <a:bodyPr/>
                    <a:lstStyle/>
                    <a:p>
                      <a:pPr marL="0" marR="0" algn="ctr">
                        <a:spcBef>
                          <a:spcPts val="0"/>
                        </a:spcBef>
                        <a:spcAft>
                          <a:spcPts val="0"/>
                        </a:spcAft>
                      </a:pPr>
                      <a:r>
                        <a:rPr lang="en-IN" sz="1600" dirty="0">
                          <a:latin typeface="Gill Sans MT" pitchFamily="34" charset="0"/>
                        </a:rPr>
                        <a:t>Report </a:t>
                      </a:r>
                      <a:r>
                        <a:rPr lang="en-IN" sz="1600" dirty="0" smtClean="0">
                          <a:latin typeface="Gill Sans MT" pitchFamily="34" charset="0"/>
                        </a:rPr>
                        <a:t>Dimensions </a:t>
                      </a:r>
                      <a:endParaRPr lang="en-US" sz="1600" b="1" dirty="0">
                        <a:solidFill>
                          <a:schemeClr val="bg1"/>
                        </a:solidFill>
                        <a:latin typeface="Gill Sans MT" pitchFamily="34" charset="0"/>
                        <a:ea typeface="Calibri"/>
                        <a:cs typeface="Times New Roman"/>
                      </a:endParaRPr>
                    </a:p>
                  </a:txBody>
                  <a:tcPr marL="65180" marR="65180" marT="0" marB="0">
                    <a:solidFill>
                      <a:schemeClr val="accent5">
                        <a:lumMod val="75000"/>
                      </a:schemeClr>
                    </a:solidFill>
                  </a:tcPr>
                </a:tc>
                <a:tc>
                  <a:txBody>
                    <a:bodyPr/>
                    <a:lstStyle/>
                    <a:p>
                      <a:pPr marL="0" marR="0" algn="ctr">
                        <a:spcBef>
                          <a:spcPts val="0"/>
                        </a:spcBef>
                        <a:spcAft>
                          <a:spcPts val="0"/>
                        </a:spcAft>
                      </a:pPr>
                      <a:r>
                        <a:rPr lang="en-IN" sz="1600" dirty="0">
                          <a:latin typeface="Gill Sans MT" pitchFamily="34" charset="0"/>
                        </a:rPr>
                        <a:t>Frequency </a:t>
                      </a:r>
                      <a:endParaRPr lang="en-US" sz="1600" b="1" dirty="0">
                        <a:solidFill>
                          <a:schemeClr val="bg1"/>
                        </a:solidFill>
                        <a:latin typeface="Gill Sans MT" pitchFamily="34" charset="0"/>
                        <a:ea typeface="Calibri"/>
                        <a:cs typeface="Times New Roman"/>
                      </a:endParaRPr>
                    </a:p>
                  </a:txBody>
                  <a:tcPr marL="65180" marR="65180" marT="0" marB="0">
                    <a:solidFill>
                      <a:schemeClr val="accent5">
                        <a:lumMod val="75000"/>
                      </a:schemeClr>
                    </a:solidFill>
                  </a:tcPr>
                </a:tc>
              </a:tr>
              <a:tr h="1402080">
                <a:tc>
                  <a:txBody>
                    <a:bodyPr/>
                    <a:lstStyle/>
                    <a:p>
                      <a:pPr marL="0" marR="0" algn="just">
                        <a:spcBef>
                          <a:spcPts val="0"/>
                        </a:spcBef>
                        <a:spcAft>
                          <a:spcPts val="0"/>
                        </a:spcAft>
                        <a:tabLst>
                          <a:tab pos="914400" algn="l"/>
                        </a:tabLst>
                      </a:pPr>
                      <a:r>
                        <a:rPr lang="en-US" sz="2000" dirty="0">
                          <a:latin typeface="Gill Sans MT" pitchFamily="34" charset="0"/>
                        </a:rPr>
                        <a:t>Days of Absenteeism among health workers. </a:t>
                      </a:r>
                      <a:endParaRPr lang="en-US" sz="20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IN" sz="1600">
                          <a:latin typeface="Gill Sans MT" pitchFamily="34" charset="0"/>
                        </a:rPr>
                        <a:t>Number of days of employee absences over a given period in the health workplace. </a:t>
                      </a:r>
                      <a:endParaRPr lang="en-US" sz="160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IN" sz="1600">
                          <a:latin typeface="Gill Sans MT" pitchFamily="34" charset="0"/>
                        </a:rPr>
                        <a:t>Total number of schedules working days among employees over the same period in the same place. </a:t>
                      </a:r>
                      <a:endParaRPr lang="en-US" sz="1600">
                        <a:latin typeface="Gill Sans MT" pitchFamily="34" charset="0"/>
                        <a:ea typeface="Calibri"/>
                        <a:cs typeface="Times New Roman"/>
                      </a:endParaRPr>
                    </a:p>
                  </a:txBody>
                  <a:tcPr marL="65180" marR="65180" marT="0" marB="0"/>
                </a:tc>
                <a:tc>
                  <a:txBody>
                    <a:bodyPr/>
                    <a:lstStyle/>
                    <a:p>
                      <a:pPr marL="342900" marR="0" lvl="0" indent="-342900" algn="just">
                        <a:spcBef>
                          <a:spcPts val="0"/>
                        </a:spcBef>
                        <a:spcAft>
                          <a:spcPts val="0"/>
                        </a:spcAft>
                        <a:buFont typeface="Symbol"/>
                        <a:buChar char=""/>
                        <a:tabLst>
                          <a:tab pos="914400" algn="l"/>
                        </a:tabLst>
                      </a:pPr>
                      <a:r>
                        <a:rPr lang="en-IN" sz="1600" dirty="0">
                          <a:latin typeface="Gill Sans MT" pitchFamily="34" charset="0"/>
                        </a:rPr>
                        <a:t>Causes of Absenteeism –Sickness, emergency leave, maternity, paternity leaves. </a:t>
                      </a:r>
                      <a:endParaRPr lang="en-US" sz="1600" dirty="0">
                        <a:latin typeface="Gill Sans MT" pitchFamily="34" charset="0"/>
                      </a:endParaRPr>
                    </a:p>
                    <a:p>
                      <a:pPr marL="342900" marR="0" lvl="0" indent="-342900" algn="just">
                        <a:spcBef>
                          <a:spcPts val="0"/>
                        </a:spcBef>
                        <a:spcAft>
                          <a:spcPts val="0"/>
                        </a:spcAft>
                        <a:buFont typeface="Symbol"/>
                        <a:buChar char=""/>
                        <a:tabLst>
                          <a:tab pos="914400" algn="l"/>
                        </a:tabLst>
                      </a:pPr>
                      <a:r>
                        <a:rPr lang="en-IN" sz="1600" dirty="0">
                          <a:latin typeface="Gill Sans MT" pitchFamily="34" charset="0"/>
                        </a:rPr>
                        <a:t>Geographies </a:t>
                      </a:r>
                      <a:endParaRPr lang="en-US" sz="1600" dirty="0">
                        <a:latin typeface="Gill Sans MT" pitchFamily="34" charset="0"/>
                      </a:endParaRPr>
                    </a:p>
                    <a:p>
                      <a:pPr marL="342900" marR="0" lvl="0" indent="-342900" algn="just">
                        <a:spcBef>
                          <a:spcPts val="0"/>
                        </a:spcBef>
                        <a:spcAft>
                          <a:spcPts val="0"/>
                        </a:spcAft>
                        <a:buFont typeface="Symbol"/>
                        <a:buChar char=""/>
                      </a:pPr>
                      <a:r>
                        <a:rPr lang="en-US" sz="1600" dirty="0">
                          <a:latin typeface="Gill Sans MT" pitchFamily="34" charset="0"/>
                        </a:rPr>
                        <a:t>Job category- </a:t>
                      </a:r>
                      <a:r>
                        <a:rPr lang="en-US" sz="1600" dirty="0" smtClean="0">
                          <a:latin typeface="Gill Sans MT" pitchFamily="34" charset="0"/>
                        </a:rPr>
                        <a:t>Doctor/ANM/ Nurses /</a:t>
                      </a:r>
                      <a:r>
                        <a:rPr lang="en-US" sz="1600" dirty="0">
                          <a:latin typeface="Gill Sans MT" pitchFamily="34" charset="0"/>
                        </a:rPr>
                        <a:t>LHVs/ Specialists/ </a:t>
                      </a:r>
                      <a:endParaRPr lang="en-US" sz="16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IN" sz="1600" dirty="0" smtClean="0">
                          <a:latin typeface="Gill Sans MT" pitchFamily="34" charset="0"/>
                        </a:rPr>
                        <a:t>Monthly</a:t>
                      </a:r>
                      <a:endParaRPr lang="en-IN" sz="1600" dirty="0">
                        <a:latin typeface="Gill Sans MT" pitchFamily="34" charset="0"/>
                        <a:ea typeface="Calibri"/>
                        <a:cs typeface="Times New Roman"/>
                      </a:endParaRPr>
                    </a:p>
                  </a:txBody>
                  <a:tcPr marL="65180" marR="65180" marT="0" marB="0"/>
                </a:tc>
              </a:tr>
              <a:tr h="698837">
                <a:tc>
                  <a:txBody>
                    <a:bodyPr/>
                    <a:lstStyle/>
                    <a:p>
                      <a:pPr marL="0" marR="0" algn="just">
                        <a:spcBef>
                          <a:spcPts val="0"/>
                        </a:spcBef>
                        <a:spcAft>
                          <a:spcPts val="0"/>
                        </a:spcAft>
                        <a:tabLst>
                          <a:tab pos="914400" algn="l"/>
                        </a:tabLst>
                      </a:pPr>
                      <a:r>
                        <a:rPr lang="en-US" sz="2000" dirty="0">
                          <a:latin typeface="Gill Sans MT" pitchFamily="34" charset="0"/>
                        </a:rPr>
                        <a:t>Vacancy rate</a:t>
                      </a:r>
                      <a:endParaRPr lang="en-US" sz="20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IN" sz="1600" dirty="0">
                          <a:latin typeface="Gill Sans MT" pitchFamily="34" charset="0"/>
                        </a:rPr>
                        <a:t>Number of post vacant</a:t>
                      </a:r>
                      <a:endParaRPr lang="en-US" sz="16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IN" sz="1600" dirty="0">
                          <a:latin typeface="Gill Sans MT" pitchFamily="34" charset="0"/>
                        </a:rPr>
                        <a:t>Total designated posts</a:t>
                      </a:r>
                      <a:endParaRPr lang="en-US" sz="1600" dirty="0">
                        <a:latin typeface="Gill Sans MT" pitchFamily="34" charset="0"/>
                        <a:ea typeface="Calibri"/>
                        <a:cs typeface="Times New Roman"/>
                      </a:endParaRPr>
                    </a:p>
                  </a:txBody>
                  <a:tcPr marL="65180" marR="65180" marT="0" marB="0"/>
                </a:tc>
                <a:tc>
                  <a:txBody>
                    <a:bodyPr/>
                    <a:lstStyle/>
                    <a:p>
                      <a:pPr marL="342900" marR="0" lvl="0" indent="-342900" algn="just">
                        <a:spcBef>
                          <a:spcPts val="0"/>
                        </a:spcBef>
                        <a:spcAft>
                          <a:spcPts val="0"/>
                        </a:spcAft>
                        <a:buFont typeface="Symbol"/>
                        <a:buChar char=""/>
                        <a:tabLst>
                          <a:tab pos="914400" algn="l"/>
                        </a:tabLst>
                      </a:pPr>
                      <a:r>
                        <a:rPr lang="en-IN" sz="1600" dirty="0">
                          <a:latin typeface="Gill Sans MT" pitchFamily="34" charset="0"/>
                        </a:rPr>
                        <a:t>Geographies </a:t>
                      </a:r>
                      <a:endParaRPr lang="en-US" sz="1600" dirty="0">
                        <a:latin typeface="Gill Sans MT" pitchFamily="34" charset="0"/>
                      </a:endParaRPr>
                    </a:p>
                    <a:p>
                      <a:pPr marL="342900" marR="0" lvl="0" indent="-342900" algn="just">
                        <a:spcBef>
                          <a:spcPts val="0"/>
                        </a:spcBef>
                        <a:spcAft>
                          <a:spcPts val="0"/>
                        </a:spcAft>
                        <a:buFont typeface="Symbol"/>
                        <a:buChar char=""/>
                        <a:tabLst>
                          <a:tab pos="914400" algn="l"/>
                        </a:tabLst>
                      </a:pPr>
                      <a:r>
                        <a:rPr lang="en-US" sz="1600" dirty="0">
                          <a:latin typeface="Gill Sans MT" pitchFamily="34" charset="0"/>
                        </a:rPr>
                        <a:t>Job category- </a:t>
                      </a:r>
                      <a:r>
                        <a:rPr lang="en-US" sz="1600" dirty="0" smtClean="0">
                          <a:latin typeface="Gill Sans MT" pitchFamily="34" charset="0"/>
                        </a:rPr>
                        <a:t>Doctor/ANM /</a:t>
                      </a:r>
                      <a:r>
                        <a:rPr lang="en-US" sz="1600" dirty="0">
                          <a:latin typeface="Gill Sans MT" pitchFamily="34" charset="0"/>
                        </a:rPr>
                        <a:t>Nurses/LHVs/ Specialists/</a:t>
                      </a:r>
                      <a:endParaRPr lang="en-US" sz="16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IN" sz="1600" dirty="0" smtClean="0">
                          <a:latin typeface="Gill Sans MT" pitchFamily="34" charset="0"/>
                        </a:rPr>
                        <a:t>Quarterly </a:t>
                      </a:r>
                      <a:endParaRPr lang="en-IN" sz="1600" dirty="0">
                        <a:latin typeface="Gill Sans MT" pitchFamily="34" charset="0"/>
                        <a:ea typeface="Calibri"/>
                        <a:cs typeface="Times New Roman"/>
                      </a:endParaRPr>
                    </a:p>
                  </a:txBody>
                  <a:tcPr marL="65180" marR="65180" marT="0" marB="0"/>
                </a:tc>
              </a:tr>
              <a:tr h="1048253">
                <a:tc>
                  <a:txBody>
                    <a:bodyPr/>
                    <a:lstStyle/>
                    <a:p>
                      <a:pPr marL="0" marR="0" algn="just">
                        <a:spcBef>
                          <a:spcPts val="0"/>
                        </a:spcBef>
                        <a:spcAft>
                          <a:spcPts val="0"/>
                        </a:spcAft>
                        <a:tabLst>
                          <a:tab pos="914400" algn="l"/>
                        </a:tabLst>
                      </a:pPr>
                      <a:r>
                        <a:rPr lang="en-US" sz="2000" dirty="0">
                          <a:latin typeface="Gill Sans MT" pitchFamily="34" charset="0"/>
                        </a:rPr>
                        <a:t>Percentage of Transfers</a:t>
                      </a:r>
                      <a:endParaRPr lang="en-US" sz="20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IN" sz="1600" dirty="0">
                          <a:latin typeface="Gill Sans MT" pitchFamily="34" charset="0"/>
                        </a:rPr>
                        <a:t>Number of transfers</a:t>
                      </a:r>
                      <a:endParaRPr lang="en-US" sz="16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IN" sz="1600" dirty="0">
                          <a:latin typeface="Gill Sans MT" pitchFamily="34" charset="0"/>
                        </a:rPr>
                        <a:t>Total Positions</a:t>
                      </a:r>
                      <a:endParaRPr lang="en-US" sz="1600" dirty="0">
                        <a:latin typeface="Gill Sans MT" pitchFamily="34" charset="0"/>
                        <a:ea typeface="Calibri"/>
                        <a:cs typeface="Times New Roman"/>
                      </a:endParaRPr>
                    </a:p>
                  </a:txBody>
                  <a:tcPr marL="65180" marR="65180" marT="0" marB="0"/>
                </a:tc>
                <a:tc>
                  <a:txBody>
                    <a:bodyPr/>
                    <a:lstStyle/>
                    <a:p>
                      <a:pPr marL="342900" marR="0" lvl="0" indent="-342900" algn="just">
                        <a:spcBef>
                          <a:spcPts val="0"/>
                        </a:spcBef>
                        <a:spcAft>
                          <a:spcPts val="0"/>
                        </a:spcAft>
                        <a:buFont typeface="Symbol"/>
                        <a:buChar char=""/>
                        <a:tabLst>
                          <a:tab pos="914400" algn="l"/>
                        </a:tabLst>
                      </a:pPr>
                      <a:r>
                        <a:rPr lang="en-IN" sz="1600" dirty="0">
                          <a:latin typeface="Gill Sans MT" pitchFamily="34" charset="0"/>
                        </a:rPr>
                        <a:t>Transfers to Vacant posts </a:t>
                      </a:r>
                      <a:endParaRPr lang="en-US" sz="1600" dirty="0">
                        <a:latin typeface="Gill Sans MT" pitchFamily="34" charset="0"/>
                      </a:endParaRPr>
                    </a:p>
                    <a:p>
                      <a:pPr marL="342900" marR="0" lvl="0" indent="-342900" algn="just">
                        <a:spcBef>
                          <a:spcPts val="0"/>
                        </a:spcBef>
                        <a:spcAft>
                          <a:spcPts val="0"/>
                        </a:spcAft>
                        <a:buFont typeface="Symbol"/>
                        <a:buChar char=""/>
                        <a:tabLst>
                          <a:tab pos="914400" algn="l"/>
                        </a:tabLst>
                      </a:pPr>
                      <a:r>
                        <a:rPr lang="en-IN" sz="1600" dirty="0">
                          <a:latin typeface="Gill Sans MT" pitchFamily="34" charset="0"/>
                        </a:rPr>
                        <a:t>Transfers to Rural areas/ Urban areas </a:t>
                      </a:r>
                      <a:endParaRPr lang="en-US" sz="1600" dirty="0">
                        <a:latin typeface="Gill Sans MT" pitchFamily="34" charset="0"/>
                      </a:endParaRPr>
                    </a:p>
                    <a:p>
                      <a:pPr marL="342900" marR="0" lvl="0" indent="-342900" algn="just">
                        <a:spcBef>
                          <a:spcPts val="0"/>
                        </a:spcBef>
                        <a:spcAft>
                          <a:spcPts val="0"/>
                        </a:spcAft>
                        <a:buFont typeface="Symbol"/>
                        <a:buChar char=""/>
                        <a:tabLst>
                          <a:tab pos="914400" algn="l"/>
                        </a:tabLst>
                      </a:pPr>
                      <a:r>
                        <a:rPr lang="en-IN" sz="1600" dirty="0">
                          <a:latin typeface="Gill Sans MT" pitchFamily="34" charset="0"/>
                        </a:rPr>
                        <a:t>Transfers to Specialist Positions </a:t>
                      </a:r>
                      <a:endParaRPr lang="en-US" sz="1600" dirty="0">
                        <a:latin typeface="Gill Sans MT" pitchFamily="34" charset="0"/>
                      </a:endParaRPr>
                    </a:p>
                    <a:p>
                      <a:pPr marL="342900" marR="0" lvl="0" indent="-342900" algn="just">
                        <a:spcBef>
                          <a:spcPts val="0"/>
                        </a:spcBef>
                        <a:spcAft>
                          <a:spcPts val="0"/>
                        </a:spcAft>
                        <a:buFont typeface="Symbol"/>
                        <a:buChar char=""/>
                        <a:tabLst>
                          <a:tab pos="914400" algn="l"/>
                        </a:tabLst>
                      </a:pPr>
                      <a:r>
                        <a:rPr lang="en-US" sz="1600" dirty="0">
                          <a:latin typeface="Gill Sans MT" pitchFamily="34" charset="0"/>
                        </a:rPr>
                        <a:t>Job category- </a:t>
                      </a:r>
                      <a:r>
                        <a:rPr lang="en-US" sz="1600" dirty="0" smtClean="0">
                          <a:latin typeface="Gill Sans MT" pitchFamily="34" charset="0"/>
                        </a:rPr>
                        <a:t>Doctor/ANM /</a:t>
                      </a:r>
                      <a:r>
                        <a:rPr lang="en-US" sz="1600" dirty="0">
                          <a:latin typeface="Gill Sans MT" pitchFamily="34" charset="0"/>
                        </a:rPr>
                        <a:t>Nurses/LHVs/ Specialists/</a:t>
                      </a:r>
                      <a:endParaRPr lang="en-US" sz="16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IN" sz="1600" dirty="0" smtClean="0">
                          <a:latin typeface="Gill Sans MT" pitchFamily="34" charset="0"/>
                        </a:rPr>
                        <a:t>Annual</a:t>
                      </a:r>
                      <a:r>
                        <a:rPr lang="en-IN" sz="1600" baseline="0" dirty="0" smtClean="0">
                          <a:latin typeface="Gill Sans MT" pitchFamily="34" charset="0"/>
                        </a:rPr>
                        <a:t> </a:t>
                      </a:r>
                      <a:endParaRPr lang="en-IN" sz="1600" dirty="0">
                        <a:latin typeface="Gill Sans MT" pitchFamily="34" charset="0"/>
                        <a:ea typeface="Calibri"/>
                        <a:cs typeface="Times New Roman"/>
                      </a:endParaRPr>
                    </a:p>
                  </a:txBody>
                  <a:tcPr marL="65180" marR="65180" marT="0" marB="0"/>
                </a:tc>
              </a:tr>
              <a:tr h="1921798">
                <a:tc>
                  <a:txBody>
                    <a:bodyPr/>
                    <a:lstStyle/>
                    <a:p>
                      <a:pPr marL="0" marR="0" algn="just">
                        <a:spcBef>
                          <a:spcPts val="0"/>
                        </a:spcBef>
                        <a:spcAft>
                          <a:spcPts val="0"/>
                        </a:spcAft>
                        <a:tabLst>
                          <a:tab pos="914400" algn="l"/>
                        </a:tabLst>
                      </a:pPr>
                      <a:r>
                        <a:rPr lang="en-US" sz="2000" dirty="0">
                          <a:latin typeface="Gill Sans MT" pitchFamily="34" charset="0"/>
                        </a:rPr>
                        <a:t>Attrition Rate</a:t>
                      </a:r>
                      <a:endParaRPr lang="en-US" sz="20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IN" sz="1600" dirty="0">
                          <a:latin typeface="Gill Sans MT" pitchFamily="34" charset="0"/>
                        </a:rPr>
                        <a:t>Number of Health Workers Leaving Job</a:t>
                      </a:r>
                      <a:endParaRPr lang="en-US" sz="16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IN" sz="1600" dirty="0">
                          <a:latin typeface="Gill Sans MT" pitchFamily="34" charset="0"/>
                        </a:rPr>
                        <a:t>Total Health Workers</a:t>
                      </a:r>
                      <a:endParaRPr lang="en-US" sz="1600" dirty="0">
                        <a:latin typeface="Gill Sans MT" pitchFamily="34" charset="0"/>
                        <a:ea typeface="Calibri"/>
                        <a:cs typeface="Times New Roman"/>
                      </a:endParaRPr>
                    </a:p>
                  </a:txBody>
                  <a:tcPr marL="65180" marR="65180" marT="0" marB="0"/>
                </a:tc>
                <a:tc>
                  <a:txBody>
                    <a:bodyPr/>
                    <a:lstStyle/>
                    <a:p>
                      <a:pPr marL="342900" marR="0" lvl="0" indent="-342900" algn="just">
                        <a:spcBef>
                          <a:spcPts val="0"/>
                        </a:spcBef>
                        <a:spcAft>
                          <a:spcPts val="0"/>
                        </a:spcAft>
                        <a:buFont typeface="Symbol"/>
                        <a:buChar char=""/>
                      </a:pPr>
                      <a:r>
                        <a:rPr lang="en-US" sz="1600" dirty="0">
                          <a:latin typeface="Gill Sans MT" pitchFamily="34" charset="0"/>
                        </a:rPr>
                        <a:t>Geographies </a:t>
                      </a:r>
                    </a:p>
                    <a:p>
                      <a:pPr marL="342900" marR="0" lvl="0" indent="-342900" algn="just">
                        <a:spcBef>
                          <a:spcPts val="0"/>
                        </a:spcBef>
                        <a:spcAft>
                          <a:spcPts val="0"/>
                        </a:spcAft>
                        <a:buFont typeface="Symbol"/>
                        <a:buChar char=""/>
                      </a:pPr>
                      <a:r>
                        <a:rPr lang="en-US" sz="1600" dirty="0">
                          <a:latin typeface="Gill Sans MT" pitchFamily="34" charset="0"/>
                        </a:rPr>
                        <a:t>Gender </a:t>
                      </a:r>
                    </a:p>
                    <a:p>
                      <a:pPr marL="342900" marR="0" lvl="0" indent="-342900" algn="just">
                        <a:spcBef>
                          <a:spcPts val="0"/>
                        </a:spcBef>
                        <a:spcAft>
                          <a:spcPts val="0"/>
                        </a:spcAft>
                        <a:buFont typeface="Symbol"/>
                        <a:buChar char=""/>
                      </a:pPr>
                      <a:r>
                        <a:rPr lang="en-US" sz="1600" dirty="0">
                          <a:latin typeface="Gill Sans MT" pitchFamily="34" charset="0"/>
                        </a:rPr>
                        <a:t>Appointment status (contractual/regular) </a:t>
                      </a:r>
                    </a:p>
                    <a:p>
                      <a:pPr marL="342900" marR="0" lvl="0" indent="-342900" algn="just">
                        <a:spcBef>
                          <a:spcPts val="0"/>
                        </a:spcBef>
                        <a:spcAft>
                          <a:spcPts val="0"/>
                        </a:spcAft>
                        <a:buFont typeface="Symbol"/>
                        <a:buChar char=""/>
                      </a:pPr>
                      <a:r>
                        <a:rPr lang="en-US" sz="1600" dirty="0">
                          <a:latin typeface="Gill Sans MT" pitchFamily="34" charset="0"/>
                        </a:rPr>
                        <a:t>Job category- Doctor/ANM</a:t>
                      </a:r>
                      <a:r>
                        <a:rPr lang="en-US" sz="1600" dirty="0" smtClean="0">
                          <a:latin typeface="Gill Sans MT" pitchFamily="34" charset="0"/>
                        </a:rPr>
                        <a:t>/ Nurses/LHVs</a:t>
                      </a:r>
                      <a:r>
                        <a:rPr lang="en-US" sz="1600" dirty="0">
                          <a:latin typeface="Gill Sans MT" pitchFamily="34" charset="0"/>
                        </a:rPr>
                        <a:t>/ Specialists/ </a:t>
                      </a:r>
                    </a:p>
                    <a:p>
                      <a:pPr marL="342900" marR="0" lvl="0" indent="-342900" algn="just">
                        <a:spcBef>
                          <a:spcPts val="0"/>
                        </a:spcBef>
                        <a:spcAft>
                          <a:spcPts val="0"/>
                        </a:spcAft>
                        <a:buFont typeface="Symbol"/>
                        <a:buChar char=""/>
                      </a:pPr>
                      <a:r>
                        <a:rPr lang="en-US" sz="1600" dirty="0">
                          <a:latin typeface="Gill Sans MT" pitchFamily="34" charset="0"/>
                        </a:rPr>
                        <a:t>Administrative Bands</a:t>
                      </a:r>
                    </a:p>
                    <a:p>
                      <a:pPr marL="342900" marR="0" lvl="0" indent="-342900" algn="just">
                        <a:spcBef>
                          <a:spcPts val="0"/>
                        </a:spcBef>
                        <a:spcAft>
                          <a:spcPts val="0"/>
                        </a:spcAft>
                        <a:buFont typeface="Symbol"/>
                        <a:buChar char=""/>
                        <a:tabLst>
                          <a:tab pos="914400" algn="l"/>
                        </a:tabLst>
                      </a:pPr>
                      <a:r>
                        <a:rPr lang="en-US" sz="1600" dirty="0">
                          <a:latin typeface="Gill Sans MT" pitchFamily="34" charset="0"/>
                        </a:rPr>
                        <a:t>Qualification</a:t>
                      </a:r>
                    </a:p>
                    <a:p>
                      <a:pPr marL="342900" marR="0" lvl="0" indent="-342900" algn="just">
                        <a:spcBef>
                          <a:spcPts val="0"/>
                        </a:spcBef>
                        <a:spcAft>
                          <a:spcPts val="0"/>
                        </a:spcAft>
                        <a:buFont typeface="Symbol"/>
                        <a:buChar char=""/>
                      </a:pPr>
                      <a:r>
                        <a:rPr lang="en-US" sz="1600" dirty="0">
                          <a:latin typeface="Gill Sans MT" pitchFamily="34" charset="0"/>
                        </a:rPr>
                        <a:t>Training- </a:t>
                      </a:r>
                      <a:r>
                        <a:rPr lang="en-US" sz="1600" dirty="0" err="1">
                          <a:latin typeface="Gill Sans MT" pitchFamily="34" charset="0"/>
                        </a:rPr>
                        <a:t>EmoC</a:t>
                      </a:r>
                      <a:r>
                        <a:rPr lang="en-US" sz="1600" dirty="0">
                          <a:latin typeface="Gill Sans MT" pitchFamily="34" charset="0"/>
                        </a:rPr>
                        <a:t>, </a:t>
                      </a:r>
                      <a:r>
                        <a:rPr lang="en-US" sz="1600" dirty="0" err="1">
                          <a:latin typeface="Gill Sans MT" pitchFamily="34" charset="0"/>
                        </a:rPr>
                        <a:t>BmOC</a:t>
                      </a:r>
                      <a:r>
                        <a:rPr lang="en-US" sz="1600" dirty="0">
                          <a:latin typeface="Gill Sans MT" pitchFamily="34" charset="0"/>
                        </a:rPr>
                        <a:t>, LSAS, Sterilization, MVA HBNC etc. </a:t>
                      </a:r>
                      <a:endParaRPr lang="en-US" sz="16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IN" sz="1600" dirty="0" smtClean="0">
                          <a:latin typeface="Gill Sans MT" pitchFamily="34" charset="0"/>
                        </a:rPr>
                        <a:t>Annual </a:t>
                      </a:r>
                      <a:endParaRPr lang="en-IN" sz="1600" dirty="0">
                        <a:latin typeface="Gill Sans MT" pitchFamily="34" charset="0"/>
                        <a:ea typeface="Calibri"/>
                        <a:cs typeface="Times New Roman"/>
                      </a:endParaRPr>
                    </a:p>
                  </a:txBody>
                  <a:tcPr marL="65180" marR="65180" marT="0" marB="0"/>
                </a:tc>
              </a:tr>
            </a:tbl>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664797"/>
          </a:xfrm>
        </p:spPr>
        <p:txBody>
          <a:bodyPr/>
          <a:lstStyle/>
          <a:p>
            <a:pPr algn="ctr"/>
            <a:r>
              <a:rPr lang="en-US" b="1" dirty="0" smtClean="0">
                <a:solidFill>
                  <a:schemeClr val="accent2">
                    <a:lumMod val="40000"/>
                    <a:lumOff val="60000"/>
                  </a:schemeClr>
                </a:solidFill>
                <a:latin typeface="Agency FB" pitchFamily="34" charset="0"/>
              </a:rPr>
              <a:t>Vacancy –Bihar </a:t>
            </a:r>
            <a:endParaRPr lang="en-US" b="1" dirty="0">
              <a:solidFill>
                <a:schemeClr val="accent2">
                  <a:lumMod val="40000"/>
                  <a:lumOff val="60000"/>
                </a:schemeClr>
              </a:solidFill>
              <a:latin typeface="Agency FB" pitchFamily="34" charset="0"/>
            </a:endParaRPr>
          </a:p>
        </p:txBody>
      </p:sp>
      <p:graphicFrame>
        <p:nvGraphicFramePr>
          <p:cNvPr id="4" name="Chart 3"/>
          <p:cNvGraphicFramePr/>
          <p:nvPr/>
        </p:nvGraphicFramePr>
        <p:xfrm>
          <a:off x="608012" y="914400"/>
          <a:ext cx="10667999" cy="56387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lumMod val="40000"/>
                    <a:lumOff val="60000"/>
                  </a:schemeClr>
                </a:solidFill>
                <a:latin typeface="Agency FB" pitchFamily="34" charset="0"/>
              </a:rPr>
              <a:t>Vacancies –Jharkhand </a:t>
            </a:r>
            <a:endParaRPr lang="en-US" b="1" dirty="0">
              <a:solidFill>
                <a:schemeClr val="accent2">
                  <a:lumMod val="40000"/>
                  <a:lumOff val="60000"/>
                </a:schemeClr>
              </a:solidFill>
              <a:latin typeface="Agency FB" pitchFamily="34" charset="0"/>
            </a:endParaRPr>
          </a:p>
        </p:txBody>
      </p:sp>
      <p:graphicFrame>
        <p:nvGraphicFramePr>
          <p:cNvPr id="4" name="Chart 3"/>
          <p:cNvGraphicFramePr/>
          <p:nvPr/>
        </p:nvGraphicFramePr>
        <p:xfrm>
          <a:off x="1141412" y="1219200"/>
          <a:ext cx="10134599" cy="52577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52400"/>
            <a:ext cx="10969943" cy="685800"/>
          </a:xfrm>
        </p:spPr>
        <p:txBody>
          <a:bodyPr>
            <a:noAutofit/>
          </a:bodyPr>
          <a:lstStyle/>
          <a:p>
            <a:pPr algn="ctr"/>
            <a:r>
              <a:rPr lang="en-US" sz="4400" b="1" dirty="0" smtClean="0">
                <a:solidFill>
                  <a:schemeClr val="accent2">
                    <a:lumMod val="40000"/>
                    <a:lumOff val="60000"/>
                  </a:schemeClr>
                </a:solidFill>
                <a:latin typeface="Agency FB" pitchFamily="34" charset="0"/>
                <a:ea typeface="Calibri"/>
                <a:cs typeface="Times New Roman"/>
              </a:rPr>
              <a:t>Performance Management- Output Report </a:t>
            </a:r>
            <a:endParaRPr lang="en-US" sz="4400" b="1" dirty="0">
              <a:solidFill>
                <a:schemeClr val="accent2">
                  <a:lumMod val="40000"/>
                  <a:lumOff val="60000"/>
                </a:schemeClr>
              </a:solidFill>
              <a:latin typeface="Agency FB" pitchFamily="34" charset="0"/>
            </a:endParaRPr>
          </a:p>
        </p:txBody>
      </p:sp>
      <p:graphicFrame>
        <p:nvGraphicFramePr>
          <p:cNvPr id="8" name="Table 7"/>
          <p:cNvGraphicFramePr>
            <a:graphicFrameLocks noGrp="1"/>
          </p:cNvGraphicFramePr>
          <p:nvPr/>
        </p:nvGraphicFramePr>
        <p:xfrm>
          <a:off x="609441" y="914400"/>
          <a:ext cx="11352371" cy="5135880"/>
        </p:xfrm>
        <a:graphic>
          <a:graphicData uri="http://schemas.openxmlformats.org/drawingml/2006/table">
            <a:tbl>
              <a:tblPr firstRow="1" bandRow="1">
                <a:tableStyleId>{BDBED569-4797-4DF1-A0F4-6AAB3CD982D8}</a:tableStyleId>
              </a:tblPr>
              <a:tblGrid>
                <a:gridCol w="4214836"/>
                <a:gridCol w="1513018"/>
                <a:gridCol w="2500317"/>
                <a:gridCol w="1524000"/>
                <a:gridCol w="1600200"/>
              </a:tblGrid>
              <a:tr h="349418">
                <a:tc>
                  <a:txBody>
                    <a:bodyPr/>
                    <a:lstStyle/>
                    <a:p>
                      <a:pPr marL="0" marR="0" algn="ctr">
                        <a:spcBef>
                          <a:spcPts val="0"/>
                        </a:spcBef>
                        <a:spcAft>
                          <a:spcPts val="0"/>
                        </a:spcAft>
                      </a:pPr>
                      <a:r>
                        <a:rPr lang="en-US" sz="1800" dirty="0" smtClean="0"/>
                        <a:t>Output Indicators</a:t>
                      </a:r>
                      <a:endParaRPr lang="en-US" sz="1800" b="1" dirty="0">
                        <a:solidFill>
                          <a:schemeClr val="bg1"/>
                        </a:solidFill>
                        <a:latin typeface="Gill Sans MT" pitchFamily="34" charset="0"/>
                        <a:ea typeface="Calibri"/>
                        <a:cs typeface="Times New Roman"/>
                      </a:endParaRPr>
                    </a:p>
                  </a:txBody>
                  <a:tcPr marL="65180" marR="65180" marT="0" marB="0">
                    <a:solidFill>
                      <a:schemeClr val="accent5">
                        <a:lumMod val="75000"/>
                      </a:schemeClr>
                    </a:solidFill>
                  </a:tcPr>
                </a:tc>
                <a:tc>
                  <a:txBody>
                    <a:bodyPr/>
                    <a:lstStyle/>
                    <a:p>
                      <a:pPr marL="0" marR="0" algn="ctr">
                        <a:spcBef>
                          <a:spcPts val="0"/>
                        </a:spcBef>
                        <a:spcAft>
                          <a:spcPts val="0"/>
                        </a:spcAft>
                      </a:pPr>
                      <a:r>
                        <a:rPr lang="en-IN" sz="1800" dirty="0"/>
                        <a:t>Frequency </a:t>
                      </a:r>
                      <a:endParaRPr lang="en-US" sz="1800" b="1" dirty="0">
                        <a:solidFill>
                          <a:schemeClr val="bg1"/>
                        </a:solidFill>
                        <a:latin typeface="Gill Sans MT" pitchFamily="34" charset="0"/>
                        <a:ea typeface="Calibri"/>
                        <a:cs typeface="Times New Roman"/>
                      </a:endParaRPr>
                    </a:p>
                  </a:txBody>
                  <a:tcPr marL="65180" marR="65180" marT="0" marB="0">
                    <a:solidFill>
                      <a:schemeClr val="accent5">
                        <a:lumMod val="75000"/>
                      </a:schemeClr>
                    </a:solidFill>
                  </a:tcPr>
                </a:tc>
                <a:tc>
                  <a:txBody>
                    <a:bodyPr/>
                    <a:lstStyle/>
                    <a:p>
                      <a:pPr marL="0" marR="0" algn="ctr">
                        <a:spcBef>
                          <a:spcPts val="0"/>
                        </a:spcBef>
                        <a:spcAft>
                          <a:spcPts val="0"/>
                        </a:spcAft>
                      </a:pPr>
                      <a:r>
                        <a:rPr lang="en-IN" sz="1800" dirty="0"/>
                        <a:t>Numerator</a:t>
                      </a:r>
                      <a:endParaRPr lang="en-US" sz="1800" b="1" dirty="0">
                        <a:solidFill>
                          <a:schemeClr val="bg1"/>
                        </a:solidFill>
                        <a:latin typeface="Gill Sans MT" pitchFamily="34" charset="0"/>
                        <a:ea typeface="Calibri"/>
                        <a:cs typeface="Times New Roman"/>
                      </a:endParaRPr>
                    </a:p>
                  </a:txBody>
                  <a:tcPr marL="65180" marR="65180" marT="0" marB="0">
                    <a:solidFill>
                      <a:schemeClr val="accent5">
                        <a:lumMod val="75000"/>
                      </a:schemeClr>
                    </a:solidFill>
                  </a:tcPr>
                </a:tc>
                <a:tc>
                  <a:txBody>
                    <a:bodyPr/>
                    <a:lstStyle/>
                    <a:p>
                      <a:pPr marL="0" marR="0" algn="ctr">
                        <a:spcBef>
                          <a:spcPts val="0"/>
                        </a:spcBef>
                        <a:spcAft>
                          <a:spcPts val="0"/>
                        </a:spcAft>
                      </a:pPr>
                      <a:r>
                        <a:rPr lang="en-IN" sz="1800" dirty="0"/>
                        <a:t>Denominator</a:t>
                      </a:r>
                      <a:endParaRPr lang="en-US" sz="1800" b="1" dirty="0">
                        <a:solidFill>
                          <a:schemeClr val="bg1"/>
                        </a:solidFill>
                        <a:latin typeface="Gill Sans MT" pitchFamily="34" charset="0"/>
                        <a:ea typeface="Calibri"/>
                        <a:cs typeface="Times New Roman"/>
                      </a:endParaRPr>
                    </a:p>
                  </a:txBody>
                  <a:tcPr marL="65180" marR="65180" marT="0" marB="0">
                    <a:solidFill>
                      <a:schemeClr val="accent5">
                        <a:lumMod val="75000"/>
                      </a:schemeClr>
                    </a:solidFill>
                  </a:tcPr>
                </a:tc>
                <a:tc>
                  <a:txBody>
                    <a:bodyPr/>
                    <a:lstStyle/>
                    <a:p>
                      <a:pPr marL="0" marR="0" algn="ctr">
                        <a:spcBef>
                          <a:spcPts val="0"/>
                        </a:spcBef>
                        <a:spcAft>
                          <a:spcPts val="0"/>
                        </a:spcAft>
                      </a:pPr>
                      <a:r>
                        <a:rPr lang="en-IN" sz="1800" dirty="0"/>
                        <a:t>Report Disaggregation  </a:t>
                      </a:r>
                      <a:endParaRPr lang="en-US" sz="1800" b="1" dirty="0">
                        <a:solidFill>
                          <a:schemeClr val="bg1"/>
                        </a:solidFill>
                        <a:latin typeface="Gill Sans MT" pitchFamily="34" charset="0"/>
                        <a:ea typeface="Calibri"/>
                        <a:cs typeface="Times New Roman"/>
                      </a:endParaRPr>
                    </a:p>
                  </a:txBody>
                  <a:tcPr marL="65180" marR="65180" marT="0" marB="0">
                    <a:solidFill>
                      <a:schemeClr val="accent5">
                        <a:lumMod val="75000"/>
                      </a:schemeClr>
                    </a:solidFill>
                  </a:tcPr>
                </a:tc>
              </a:tr>
              <a:tr h="182880">
                <a:tc>
                  <a:txBody>
                    <a:bodyPr/>
                    <a:lstStyle/>
                    <a:p>
                      <a:pPr marL="0" marR="0" algn="just">
                        <a:spcBef>
                          <a:spcPts val="0"/>
                        </a:spcBef>
                        <a:spcAft>
                          <a:spcPts val="0"/>
                        </a:spcAft>
                        <a:tabLst>
                          <a:tab pos="914400" algn="l"/>
                        </a:tabLst>
                      </a:pPr>
                      <a:r>
                        <a:rPr lang="en-US" sz="1800" dirty="0" smtClean="0"/>
                        <a:t>Average</a:t>
                      </a:r>
                      <a:r>
                        <a:rPr lang="en-US" sz="1800" baseline="0" dirty="0" smtClean="0"/>
                        <a:t> C-Sections Per Gynecologists</a:t>
                      </a:r>
                      <a:endParaRPr lang="en-US"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IN" sz="1800" dirty="0" smtClean="0"/>
                        <a:t>Monthly </a:t>
                      </a:r>
                      <a:endParaRPr lang="en-IN"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Deliveries</a:t>
                      </a:r>
                      <a:endParaRPr lang="en-US"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Gynecologists</a:t>
                      </a:r>
                      <a:endParaRPr lang="en-US" sz="1800" dirty="0">
                        <a:latin typeface="Gill Sans MT" pitchFamily="34" charset="0"/>
                        <a:ea typeface="Calibri"/>
                        <a:cs typeface="Times New Roman"/>
                      </a:endParaRPr>
                    </a:p>
                  </a:txBody>
                  <a:tcPr marL="65180" marR="65180" marT="0" marB="0"/>
                </a:tc>
                <a:tc rowSpan="12">
                  <a:txBody>
                    <a:bodyPr/>
                    <a:lstStyle/>
                    <a:p>
                      <a:pPr marL="342900" marR="0" lvl="0" indent="-342900" algn="just">
                        <a:spcBef>
                          <a:spcPts val="0"/>
                        </a:spcBef>
                        <a:spcAft>
                          <a:spcPts val="0"/>
                        </a:spcAft>
                        <a:buFont typeface="Symbol"/>
                        <a:buChar char=""/>
                        <a:tabLst>
                          <a:tab pos="914400" algn="l"/>
                        </a:tabLst>
                      </a:pPr>
                      <a:r>
                        <a:rPr lang="en-US" sz="1800" dirty="0" smtClean="0"/>
                        <a:t>Geography</a:t>
                      </a:r>
                      <a:r>
                        <a:rPr lang="en-US" sz="1800" baseline="0" dirty="0" smtClean="0"/>
                        <a:t> </a:t>
                      </a:r>
                      <a:endParaRPr lang="en-US" sz="1800" dirty="0">
                        <a:latin typeface="Gill Sans MT" pitchFamily="34" charset="0"/>
                        <a:ea typeface="Calibri"/>
                        <a:cs typeface="Times New Roman"/>
                      </a:endParaRPr>
                    </a:p>
                  </a:txBody>
                  <a:tcPr marL="65180" marR="65180" marT="0" marB="0"/>
                </a:tc>
              </a:tr>
              <a:tr h="198120">
                <a:tc>
                  <a:txBody>
                    <a:bodyPr/>
                    <a:lstStyle/>
                    <a:p>
                      <a:pPr marL="0" marR="0" algn="just">
                        <a:spcBef>
                          <a:spcPts val="0"/>
                        </a:spcBef>
                        <a:spcAft>
                          <a:spcPts val="0"/>
                        </a:spcAft>
                        <a:tabLst>
                          <a:tab pos="914400" algn="l"/>
                        </a:tabLst>
                      </a:pPr>
                      <a:r>
                        <a:rPr lang="en-US" sz="1800" dirty="0" smtClean="0"/>
                        <a:t>Average Sterilization per Surgeon</a:t>
                      </a:r>
                      <a:r>
                        <a:rPr lang="en-US" sz="1800" baseline="0" dirty="0" smtClean="0"/>
                        <a:t> </a:t>
                      </a:r>
                      <a:endParaRPr lang="en-US" sz="1800" dirty="0">
                        <a:latin typeface="Gill Sans MT" pitchFamily="34" charset="0"/>
                        <a:ea typeface="Calibri"/>
                        <a:cs typeface="Times New Roman"/>
                      </a:endParaRPr>
                    </a:p>
                  </a:txBody>
                  <a:tcPr marL="65180" marR="651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dirty="0" smtClean="0"/>
                        <a:t>Monthly </a:t>
                      </a:r>
                      <a:endParaRPr lang="en-IN" sz="1800" dirty="0" smtClean="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Sterilizations</a:t>
                      </a:r>
                      <a:endParaRPr lang="en-US"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Surgeon</a:t>
                      </a:r>
                      <a:endParaRPr lang="en-US" sz="1800" dirty="0">
                        <a:latin typeface="Gill Sans MT" pitchFamily="34" charset="0"/>
                        <a:ea typeface="Calibri"/>
                        <a:cs typeface="Times New Roman"/>
                      </a:endParaRPr>
                    </a:p>
                  </a:txBody>
                  <a:tcPr marL="65180" marR="65180" marT="0" marB="0"/>
                </a:tc>
                <a:tc vMerge="1">
                  <a:txBody>
                    <a:bodyPr/>
                    <a:lstStyle/>
                    <a:p>
                      <a:pPr marL="342900" marR="0" lvl="0" indent="-342900" algn="just">
                        <a:spcBef>
                          <a:spcPts val="0"/>
                        </a:spcBef>
                        <a:spcAft>
                          <a:spcPts val="0"/>
                        </a:spcAft>
                        <a:buFont typeface="Symbol"/>
                        <a:buChar char=""/>
                        <a:tabLst>
                          <a:tab pos="914400" algn="l"/>
                        </a:tabLst>
                      </a:pPr>
                      <a:endParaRPr lang="en-US" sz="1400" dirty="0">
                        <a:latin typeface="Calibri"/>
                        <a:ea typeface="Calibri"/>
                        <a:cs typeface="Times New Roman"/>
                      </a:endParaRPr>
                    </a:p>
                  </a:txBody>
                  <a:tcPr marL="48898" marR="4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0"/>
                        </a:spcAft>
                        <a:tabLst>
                          <a:tab pos="914400" algn="l"/>
                        </a:tabLst>
                      </a:pPr>
                      <a:r>
                        <a:rPr lang="en-US" sz="1800" dirty="0" smtClean="0"/>
                        <a:t>Average Deliveries per Staff</a:t>
                      </a:r>
                      <a:r>
                        <a:rPr lang="en-US" sz="1800" baseline="0" dirty="0" smtClean="0"/>
                        <a:t> Nurse</a:t>
                      </a:r>
                      <a:endParaRPr lang="en-US" sz="1800" dirty="0">
                        <a:latin typeface="Gill Sans MT" pitchFamily="34" charset="0"/>
                        <a:ea typeface="Calibri"/>
                        <a:cs typeface="Times New Roman"/>
                      </a:endParaRPr>
                    </a:p>
                  </a:txBody>
                  <a:tcPr marL="65180" marR="651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dirty="0" smtClean="0"/>
                        <a:t>Monthly </a:t>
                      </a:r>
                      <a:endParaRPr lang="en-IN" sz="1800" dirty="0" smtClean="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Deliveries</a:t>
                      </a:r>
                      <a:endParaRPr lang="en-US"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Nurses</a:t>
                      </a:r>
                      <a:endParaRPr lang="en-US" sz="1800" dirty="0">
                        <a:latin typeface="Gill Sans MT" pitchFamily="34" charset="0"/>
                        <a:ea typeface="Calibri"/>
                        <a:cs typeface="Times New Roman"/>
                      </a:endParaRPr>
                    </a:p>
                  </a:txBody>
                  <a:tcPr marL="65180" marR="65180" marT="0" marB="0"/>
                </a:tc>
                <a:tc vMerge="1">
                  <a:txBody>
                    <a:bodyPr/>
                    <a:lstStyle/>
                    <a:p>
                      <a:pPr marL="342900" marR="0" lvl="0" indent="-342900" algn="just">
                        <a:spcBef>
                          <a:spcPts val="0"/>
                        </a:spcBef>
                        <a:spcAft>
                          <a:spcPts val="0"/>
                        </a:spcAft>
                        <a:buFont typeface="Symbol"/>
                        <a:buChar char=""/>
                        <a:tabLst>
                          <a:tab pos="914400" algn="l"/>
                        </a:tabLst>
                      </a:pPr>
                      <a:endParaRPr lang="en-US" sz="1400" dirty="0">
                        <a:latin typeface="Calibri"/>
                        <a:ea typeface="Calibri"/>
                        <a:cs typeface="Times New Roman"/>
                      </a:endParaRPr>
                    </a:p>
                  </a:txBody>
                  <a:tcPr marL="48898" marR="4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marL="0" marR="0" algn="just">
                        <a:spcBef>
                          <a:spcPts val="0"/>
                        </a:spcBef>
                        <a:spcAft>
                          <a:spcPts val="0"/>
                        </a:spcAft>
                        <a:tabLst>
                          <a:tab pos="914400" algn="l"/>
                        </a:tabLst>
                      </a:pPr>
                      <a:r>
                        <a:rPr lang="en-US" sz="1800" dirty="0" smtClean="0"/>
                        <a:t>Average Lab test per Technician  </a:t>
                      </a:r>
                      <a:endParaRPr lang="en-US" sz="1800" dirty="0">
                        <a:latin typeface="Gill Sans MT" pitchFamily="34" charset="0"/>
                        <a:ea typeface="Calibri"/>
                        <a:cs typeface="Times New Roman"/>
                      </a:endParaRPr>
                    </a:p>
                  </a:txBody>
                  <a:tcPr marL="65180" marR="651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dirty="0" smtClean="0"/>
                        <a:t>Monthly </a:t>
                      </a:r>
                      <a:endParaRPr lang="en-IN" sz="1800" dirty="0" smtClean="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Lab Tests</a:t>
                      </a:r>
                      <a:endParaRPr lang="en-US"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Technician </a:t>
                      </a:r>
                      <a:endParaRPr lang="en-US" sz="1800" dirty="0">
                        <a:latin typeface="Gill Sans MT" pitchFamily="34" charset="0"/>
                        <a:ea typeface="Calibri"/>
                        <a:cs typeface="Times New Roman"/>
                      </a:endParaRPr>
                    </a:p>
                  </a:txBody>
                  <a:tcPr marL="65180" marR="65180" marT="0" marB="0"/>
                </a:tc>
                <a:tc vMerge="1">
                  <a:txBody>
                    <a:bodyPr/>
                    <a:lstStyle/>
                    <a:p>
                      <a:pPr marL="342900" marR="0" lvl="0" indent="-342900" algn="just">
                        <a:spcBef>
                          <a:spcPts val="0"/>
                        </a:spcBef>
                        <a:spcAft>
                          <a:spcPts val="0"/>
                        </a:spcAft>
                        <a:buFont typeface="Symbol"/>
                        <a:buChar char=""/>
                      </a:pPr>
                      <a:endParaRPr lang="en-US" sz="1400" dirty="0">
                        <a:latin typeface="Calibri"/>
                        <a:ea typeface="Calibri"/>
                        <a:cs typeface="Times New Roman"/>
                      </a:endParaRPr>
                    </a:p>
                  </a:txBody>
                  <a:tcPr marL="48898" marR="4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lgn="just">
                        <a:spcBef>
                          <a:spcPts val="0"/>
                        </a:spcBef>
                        <a:spcAft>
                          <a:spcPts val="0"/>
                        </a:spcAft>
                        <a:tabLst>
                          <a:tab pos="914400" algn="l"/>
                        </a:tabLst>
                      </a:pPr>
                      <a:r>
                        <a:rPr lang="en-US" sz="1800" dirty="0" smtClean="0"/>
                        <a:t>Average MTPs per Medical</a:t>
                      </a:r>
                      <a:r>
                        <a:rPr lang="en-US" sz="1800" baseline="0" dirty="0" smtClean="0"/>
                        <a:t> Officer </a:t>
                      </a:r>
                      <a:endParaRPr lang="en-US" sz="1800" dirty="0">
                        <a:latin typeface="Gill Sans MT" pitchFamily="34" charset="0"/>
                        <a:ea typeface="Calibri"/>
                        <a:cs typeface="Times New Roman"/>
                      </a:endParaRPr>
                    </a:p>
                  </a:txBody>
                  <a:tcPr marL="65180" marR="651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dirty="0" smtClean="0"/>
                        <a:t>Monthly </a:t>
                      </a:r>
                      <a:endParaRPr lang="en-IN" sz="1800" dirty="0" smtClean="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MTPs</a:t>
                      </a:r>
                      <a:endParaRPr lang="en-US"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MO</a:t>
                      </a:r>
                      <a:endParaRPr lang="en-US" sz="1800" dirty="0">
                        <a:latin typeface="Gill Sans MT" pitchFamily="34" charset="0"/>
                        <a:ea typeface="Calibri"/>
                        <a:cs typeface="Times New Roman"/>
                      </a:endParaRPr>
                    </a:p>
                  </a:txBody>
                  <a:tcPr marL="65180" marR="65180" marT="0" marB="0"/>
                </a:tc>
                <a:tc vMerge="1">
                  <a:txBody>
                    <a:bodyPr/>
                    <a:lstStyle/>
                    <a:p>
                      <a:pPr marL="342900" marR="0" lvl="0" indent="-342900" algn="just">
                        <a:spcBef>
                          <a:spcPts val="0"/>
                        </a:spcBef>
                        <a:spcAft>
                          <a:spcPts val="0"/>
                        </a:spcAft>
                        <a:buFont typeface="Symbol"/>
                        <a:buChar char=""/>
                      </a:pPr>
                      <a:endParaRPr lang="en-US" sz="1400" dirty="0">
                        <a:latin typeface="Calibri"/>
                        <a:ea typeface="Calibri"/>
                        <a:cs typeface="Times New Roman"/>
                      </a:endParaRPr>
                    </a:p>
                  </a:txBody>
                  <a:tcPr marL="48898" marR="4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just">
                        <a:spcBef>
                          <a:spcPts val="0"/>
                        </a:spcBef>
                        <a:spcAft>
                          <a:spcPts val="0"/>
                        </a:spcAft>
                        <a:tabLst>
                          <a:tab pos="914400" algn="l"/>
                        </a:tabLst>
                      </a:pPr>
                      <a:r>
                        <a:rPr lang="en-US" sz="1800" dirty="0" smtClean="0"/>
                        <a:t>Average blood transfusion per facility</a:t>
                      </a:r>
                      <a:endParaRPr lang="en-US" sz="1800" dirty="0">
                        <a:latin typeface="Gill Sans MT" pitchFamily="34" charset="0"/>
                        <a:ea typeface="Calibri"/>
                        <a:cs typeface="Times New Roman"/>
                      </a:endParaRPr>
                    </a:p>
                  </a:txBody>
                  <a:tcPr marL="65180" marR="651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dirty="0" smtClean="0"/>
                        <a:t>Monthly </a:t>
                      </a:r>
                    </a:p>
                  </a:txBody>
                  <a:tcPr marL="65180" marR="65180" marT="0" marB="0"/>
                </a:tc>
                <a:tc>
                  <a:txBody>
                    <a:bodyPr/>
                    <a:lstStyle/>
                    <a:p>
                      <a:pPr marL="0" marR="0" algn="just">
                        <a:spcBef>
                          <a:spcPts val="0"/>
                        </a:spcBef>
                        <a:spcAft>
                          <a:spcPts val="0"/>
                        </a:spcAft>
                      </a:pPr>
                      <a:r>
                        <a:rPr lang="en-US" sz="1800" dirty="0" smtClean="0"/>
                        <a:t>Blood Transfusion</a:t>
                      </a:r>
                      <a:endParaRPr lang="en-US"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Total Facilities</a:t>
                      </a:r>
                      <a:r>
                        <a:rPr lang="en-US" sz="1800" baseline="0" dirty="0" smtClean="0"/>
                        <a:t> </a:t>
                      </a:r>
                      <a:endParaRPr lang="en-US" sz="1800" dirty="0">
                        <a:latin typeface="Gill Sans MT" pitchFamily="34" charset="0"/>
                        <a:ea typeface="Calibri"/>
                        <a:cs typeface="Times New Roman"/>
                      </a:endParaRPr>
                    </a:p>
                  </a:txBody>
                  <a:tcPr marL="65180" marR="65180" marT="0" marB="0"/>
                </a:tc>
                <a:tc vMerge="1">
                  <a:txBody>
                    <a:bodyPr/>
                    <a:lstStyle/>
                    <a:p>
                      <a:pPr marL="342900" marR="0" lvl="0" indent="-342900" algn="just">
                        <a:spcBef>
                          <a:spcPts val="0"/>
                        </a:spcBef>
                        <a:spcAft>
                          <a:spcPts val="0"/>
                        </a:spcAft>
                        <a:buFont typeface="Symbol"/>
                        <a:buChar char=""/>
                      </a:pPr>
                      <a:endParaRPr lang="en-US" sz="1400" dirty="0">
                        <a:latin typeface="Calibri"/>
                        <a:ea typeface="Calibri"/>
                        <a:cs typeface="Times New Roman"/>
                      </a:endParaRPr>
                    </a:p>
                  </a:txBody>
                  <a:tcPr marL="48898" marR="4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lgn="just">
                        <a:spcBef>
                          <a:spcPts val="0"/>
                        </a:spcBef>
                        <a:spcAft>
                          <a:spcPts val="0"/>
                        </a:spcAft>
                        <a:tabLst>
                          <a:tab pos="914400" algn="l"/>
                        </a:tabLst>
                      </a:pPr>
                      <a:r>
                        <a:rPr lang="en-US" sz="1800" dirty="0" smtClean="0"/>
                        <a:t>Average Sick newborn admission per Pediatrician </a:t>
                      </a:r>
                      <a:endParaRPr lang="en-US" sz="1800" dirty="0">
                        <a:latin typeface="Gill Sans MT" pitchFamily="34" charset="0"/>
                        <a:ea typeface="Calibri"/>
                        <a:cs typeface="Times New Roman"/>
                      </a:endParaRPr>
                    </a:p>
                  </a:txBody>
                  <a:tcPr marL="65180" marR="651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dirty="0" smtClean="0"/>
                        <a:t>Monthly </a:t>
                      </a:r>
                    </a:p>
                    <a:p>
                      <a:pPr marL="0" marR="0" algn="just">
                        <a:spcBef>
                          <a:spcPts val="0"/>
                        </a:spcBef>
                        <a:spcAft>
                          <a:spcPts val="0"/>
                        </a:spcAft>
                      </a:pPr>
                      <a:endParaRPr lang="en-IN"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Sick newborn admission</a:t>
                      </a:r>
                      <a:endParaRPr lang="en-US"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Pediatrician</a:t>
                      </a:r>
                      <a:r>
                        <a:rPr lang="en-US" sz="1800" baseline="0" dirty="0" smtClean="0"/>
                        <a:t> </a:t>
                      </a:r>
                      <a:endParaRPr lang="en-US" sz="1800" dirty="0">
                        <a:latin typeface="Gill Sans MT" pitchFamily="34" charset="0"/>
                        <a:ea typeface="Calibri"/>
                        <a:cs typeface="Times New Roman"/>
                      </a:endParaRPr>
                    </a:p>
                  </a:txBody>
                  <a:tcPr marL="65180" marR="65180" marT="0" marB="0"/>
                </a:tc>
                <a:tc vMerge="1">
                  <a:txBody>
                    <a:bodyPr/>
                    <a:lstStyle/>
                    <a:p>
                      <a:pPr marL="342900" marR="0" lvl="0" indent="-342900" algn="just">
                        <a:spcBef>
                          <a:spcPts val="0"/>
                        </a:spcBef>
                        <a:spcAft>
                          <a:spcPts val="0"/>
                        </a:spcAft>
                        <a:buFont typeface="Symbol"/>
                        <a:buChar char=""/>
                      </a:pPr>
                      <a:endParaRPr lang="en-US" sz="1400" dirty="0">
                        <a:latin typeface="Calibri"/>
                        <a:ea typeface="Calibri"/>
                        <a:cs typeface="Times New Roman"/>
                      </a:endParaRPr>
                    </a:p>
                  </a:txBody>
                  <a:tcPr marL="48898" marR="4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gn="just">
                        <a:spcBef>
                          <a:spcPts val="0"/>
                        </a:spcBef>
                        <a:spcAft>
                          <a:spcPts val="0"/>
                        </a:spcAft>
                        <a:tabLst>
                          <a:tab pos="914400" algn="l"/>
                        </a:tabLst>
                      </a:pPr>
                      <a:r>
                        <a:rPr lang="en-US" sz="1800" dirty="0" smtClean="0"/>
                        <a:t>Average Pregnancy </a:t>
                      </a:r>
                      <a:r>
                        <a:rPr lang="en-US" sz="1800" dirty="0" err="1" smtClean="0"/>
                        <a:t>Hb</a:t>
                      </a:r>
                      <a:r>
                        <a:rPr lang="en-US" sz="1800" dirty="0" smtClean="0"/>
                        <a:t> estimation</a:t>
                      </a:r>
                      <a:r>
                        <a:rPr lang="en-US" sz="1800" baseline="0" dirty="0" smtClean="0"/>
                        <a:t> per ANM</a:t>
                      </a:r>
                      <a:endParaRPr lang="en-US" sz="1800" dirty="0">
                        <a:latin typeface="Gill Sans MT" pitchFamily="34" charset="0"/>
                        <a:ea typeface="Calibri"/>
                        <a:cs typeface="Times New Roman"/>
                      </a:endParaRPr>
                    </a:p>
                  </a:txBody>
                  <a:tcPr marL="65180" marR="651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dirty="0" smtClean="0"/>
                        <a:t>Monthly </a:t>
                      </a:r>
                    </a:p>
                  </a:txBody>
                  <a:tcPr marL="65180" marR="65180" marT="0" marB="0"/>
                </a:tc>
                <a:tc>
                  <a:txBody>
                    <a:bodyPr/>
                    <a:lstStyle/>
                    <a:p>
                      <a:pPr marL="0" marR="0" algn="just">
                        <a:spcBef>
                          <a:spcPts val="0"/>
                        </a:spcBef>
                        <a:spcAft>
                          <a:spcPts val="0"/>
                        </a:spcAft>
                      </a:pPr>
                      <a:r>
                        <a:rPr lang="en-US" sz="1800" dirty="0" smtClean="0"/>
                        <a:t>Total ANC </a:t>
                      </a:r>
                      <a:r>
                        <a:rPr lang="en-US" sz="1800" dirty="0" err="1" smtClean="0"/>
                        <a:t>Hb</a:t>
                      </a:r>
                      <a:r>
                        <a:rPr lang="en-US" sz="1800" dirty="0" smtClean="0"/>
                        <a:t> test </a:t>
                      </a:r>
                      <a:endParaRPr lang="en-US"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ANMs</a:t>
                      </a:r>
                      <a:endParaRPr lang="en-US" sz="1800" dirty="0">
                        <a:latin typeface="Gill Sans MT" pitchFamily="34" charset="0"/>
                        <a:ea typeface="Calibri"/>
                        <a:cs typeface="Times New Roman"/>
                      </a:endParaRPr>
                    </a:p>
                  </a:txBody>
                  <a:tcPr marL="65180" marR="65180" marT="0" marB="0"/>
                </a:tc>
                <a:tc vMerge="1">
                  <a:txBody>
                    <a:bodyPr/>
                    <a:lstStyle/>
                    <a:p>
                      <a:pPr marL="342900" marR="0" lvl="0" indent="-342900" algn="just">
                        <a:spcBef>
                          <a:spcPts val="0"/>
                        </a:spcBef>
                        <a:spcAft>
                          <a:spcPts val="0"/>
                        </a:spcAft>
                        <a:buFont typeface="Symbol"/>
                        <a:buChar char=""/>
                      </a:pPr>
                      <a:endParaRPr lang="en-US" sz="1400" dirty="0">
                        <a:latin typeface="Calibri"/>
                        <a:ea typeface="Calibri"/>
                        <a:cs typeface="Times New Roman"/>
                      </a:endParaRPr>
                    </a:p>
                  </a:txBody>
                  <a:tcPr marL="48898" marR="4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just">
                        <a:spcBef>
                          <a:spcPts val="0"/>
                        </a:spcBef>
                        <a:spcAft>
                          <a:spcPts val="0"/>
                        </a:spcAft>
                        <a:tabLst>
                          <a:tab pos="914400" algn="l"/>
                        </a:tabLst>
                      </a:pPr>
                      <a:r>
                        <a:rPr lang="en-US" sz="1800" dirty="0" smtClean="0"/>
                        <a:t>Average obstetric</a:t>
                      </a:r>
                      <a:r>
                        <a:rPr lang="en-US" sz="1800" baseline="0" dirty="0" smtClean="0"/>
                        <a:t> Complications Management per Staff Nurse </a:t>
                      </a:r>
                      <a:endParaRPr lang="en-US" sz="1800" dirty="0">
                        <a:latin typeface="Gill Sans MT" pitchFamily="34" charset="0"/>
                        <a:ea typeface="Calibri"/>
                        <a:cs typeface="Times New Roman"/>
                      </a:endParaRPr>
                    </a:p>
                  </a:txBody>
                  <a:tcPr marL="65180" marR="651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dirty="0" smtClean="0"/>
                        <a:t>Monthly </a:t>
                      </a:r>
                    </a:p>
                    <a:p>
                      <a:pPr marL="0" marR="0" algn="just">
                        <a:spcBef>
                          <a:spcPts val="0"/>
                        </a:spcBef>
                        <a:spcAft>
                          <a:spcPts val="0"/>
                        </a:spcAft>
                      </a:pPr>
                      <a:endParaRPr lang="en-IN"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Obs. Complication</a:t>
                      </a:r>
                      <a:r>
                        <a:rPr lang="en-US" sz="1800" baseline="0" dirty="0" smtClean="0"/>
                        <a:t> </a:t>
                      </a:r>
                      <a:r>
                        <a:rPr lang="en-US" sz="1800" dirty="0" smtClean="0"/>
                        <a:t>Management</a:t>
                      </a:r>
                      <a:endParaRPr lang="en-US"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Staff Nurses</a:t>
                      </a:r>
                      <a:endParaRPr lang="en-US" sz="1800" dirty="0">
                        <a:latin typeface="Gill Sans MT" pitchFamily="34" charset="0"/>
                        <a:ea typeface="Calibri"/>
                        <a:cs typeface="Times New Roman"/>
                      </a:endParaRPr>
                    </a:p>
                  </a:txBody>
                  <a:tcPr marL="65180" marR="65180" marT="0" marB="0"/>
                </a:tc>
                <a:tc vMerge="1">
                  <a:txBody>
                    <a:bodyPr/>
                    <a:lstStyle/>
                    <a:p>
                      <a:pPr marL="342900" marR="0" lvl="0" indent="-342900" algn="just">
                        <a:spcBef>
                          <a:spcPts val="0"/>
                        </a:spcBef>
                        <a:spcAft>
                          <a:spcPts val="0"/>
                        </a:spcAft>
                        <a:buFont typeface="Symbol"/>
                        <a:buChar char=""/>
                      </a:pPr>
                      <a:endParaRPr lang="en-US" sz="1400" dirty="0">
                        <a:latin typeface="Calibri"/>
                        <a:ea typeface="Calibri"/>
                        <a:cs typeface="Times New Roman"/>
                      </a:endParaRPr>
                    </a:p>
                  </a:txBody>
                  <a:tcPr marL="48898" marR="4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tabLst>
                          <a:tab pos="914400" algn="l"/>
                        </a:tabLst>
                      </a:pPr>
                      <a:r>
                        <a:rPr lang="en-US" sz="1800" dirty="0" smtClean="0"/>
                        <a:t>Average OPD per Doctor</a:t>
                      </a:r>
                      <a:endParaRPr lang="en-US" sz="1800" dirty="0">
                        <a:latin typeface="Gill Sans MT" pitchFamily="34" charset="0"/>
                        <a:ea typeface="Calibri"/>
                        <a:cs typeface="Times New Roman"/>
                      </a:endParaRPr>
                    </a:p>
                  </a:txBody>
                  <a:tcPr marL="65180" marR="651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dirty="0" smtClean="0"/>
                        <a:t>Monthly </a:t>
                      </a:r>
                      <a:endParaRPr lang="en-IN" sz="1800" dirty="0" smtClean="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OPD</a:t>
                      </a:r>
                      <a:endParaRPr lang="en-US"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Doctors</a:t>
                      </a:r>
                      <a:endParaRPr lang="en-US" sz="1800" dirty="0">
                        <a:latin typeface="Gill Sans MT" pitchFamily="34" charset="0"/>
                        <a:ea typeface="Calibri"/>
                        <a:cs typeface="Times New Roman"/>
                      </a:endParaRPr>
                    </a:p>
                  </a:txBody>
                  <a:tcPr marL="65180" marR="65180" marT="0" marB="0"/>
                </a:tc>
                <a:tc vMerge="1">
                  <a:txBody>
                    <a:bodyPr/>
                    <a:lstStyle/>
                    <a:p>
                      <a:pPr marL="342900" marR="0" lvl="0" indent="-342900" algn="just">
                        <a:spcBef>
                          <a:spcPts val="0"/>
                        </a:spcBef>
                        <a:spcAft>
                          <a:spcPts val="0"/>
                        </a:spcAft>
                        <a:buFont typeface="Symbol"/>
                        <a:buChar char=""/>
                      </a:pPr>
                      <a:endParaRPr lang="en-US" sz="1400" dirty="0">
                        <a:latin typeface="Calibri"/>
                        <a:ea typeface="Calibri"/>
                        <a:cs typeface="Times New Roman"/>
                      </a:endParaRPr>
                    </a:p>
                  </a:txBody>
                  <a:tcPr marL="48898" marR="4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indent="0" algn="just" defTabSz="914400" rtl="0" eaLnBrk="1" fontAlgn="auto" latinLnBrk="0" hangingPunct="1">
                        <a:lnSpc>
                          <a:spcPct val="100000"/>
                        </a:lnSpc>
                        <a:spcBef>
                          <a:spcPts val="0"/>
                        </a:spcBef>
                        <a:spcAft>
                          <a:spcPts val="0"/>
                        </a:spcAft>
                        <a:buClrTx/>
                        <a:buSzTx/>
                        <a:buFontTx/>
                        <a:buNone/>
                        <a:tabLst>
                          <a:tab pos="914400" algn="l"/>
                        </a:tabLst>
                        <a:defRPr/>
                      </a:pPr>
                      <a:r>
                        <a:rPr lang="en-IN" sz="1800" dirty="0" smtClean="0"/>
                        <a:t>Midnight in-patient head counts per doctor</a:t>
                      </a:r>
                      <a:endParaRPr lang="en-US" sz="1800" dirty="0">
                        <a:latin typeface="Gill Sans MT" pitchFamily="34" charset="0"/>
                        <a:ea typeface="Calibri"/>
                        <a:cs typeface="Times New Roman"/>
                      </a:endParaRPr>
                    </a:p>
                  </a:txBody>
                  <a:tcPr marL="65180" marR="651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dirty="0" smtClean="0"/>
                        <a:t>Monthly </a:t>
                      </a:r>
                    </a:p>
                    <a:p>
                      <a:pPr marL="0" marR="0" algn="just">
                        <a:spcBef>
                          <a:spcPts val="0"/>
                        </a:spcBef>
                        <a:spcAft>
                          <a:spcPts val="0"/>
                        </a:spcAft>
                      </a:pPr>
                      <a:endParaRPr lang="en-IN"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Mid night head</a:t>
                      </a:r>
                      <a:r>
                        <a:rPr lang="en-US" sz="1800" baseline="0" dirty="0" smtClean="0"/>
                        <a:t> count</a:t>
                      </a:r>
                      <a:endParaRPr lang="en-US"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Doctor</a:t>
                      </a:r>
                      <a:endParaRPr lang="en-US" sz="1800" dirty="0">
                        <a:latin typeface="Gill Sans MT" pitchFamily="34" charset="0"/>
                        <a:ea typeface="Calibri"/>
                        <a:cs typeface="Times New Roman"/>
                      </a:endParaRPr>
                    </a:p>
                  </a:txBody>
                  <a:tcPr marL="65180" marR="65180" marT="0" marB="0"/>
                </a:tc>
                <a:tc vMerge="1">
                  <a:txBody>
                    <a:bodyPr/>
                    <a:lstStyle/>
                    <a:p>
                      <a:pPr marL="342900" marR="0" lvl="0" indent="-342900" algn="just">
                        <a:spcBef>
                          <a:spcPts val="0"/>
                        </a:spcBef>
                        <a:spcAft>
                          <a:spcPts val="0"/>
                        </a:spcAft>
                        <a:buFont typeface="Symbol"/>
                        <a:buChar char=""/>
                      </a:pPr>
                      <a:endParaRPr lang="en-US" sz="1400" dirty="0">
                        <a:latin typeface="Calibri"/>
                        <a:ea typeface="Calibri"/>
                        <a:cs typeface="Times New Roman"/>
                      </a:endParaRPr>
                    </a:p>
                  </a:txBody>
                  <a:tcPr marL="48898" marR="4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40">
                <a:tc>
                  <a:txBody>
                    <a:bodyPr/>
                    <a:lstStyle/>
                    <a:p>
                      <a:pPr marL="0" marR="0" indent="0" algn="just" defTabSz="914400" rtl="0" eaLnBrk="1" fontAlgn="auto" latinLnBrk="0" hangingPunct="1">
                        <a:lnSpc>
                          <a:spcPct val="100000"/>
                        </a:lnSpc>
                        <a:spcBef>
                          <a:spcPts val="0"/>
                        </a:spcBef>
                        <a:spcAft>
                          <a:spcPts val="0"/>
                        </a:spcAft>
                        <a:buClrTx/>
                        <a:buSzTx/>
                        <a:buFontTx/>
                        <a:buNone/>
                        <a:tabLst>
                          <a:tab pos="914400" algn="l"/>
                        </a:tabLst>
                        <a:defRPr/>
                      </a:pPr>
                      <a:r>
                        <a:rPr lang="en-US" sz="1800" dirty="0" smtClean="0"/>
                        <a:t>Average Surgeries per surgeon</a:t>
                      </a:r>
                      <a:endParaRPr lang="en-US" sz="1800" dirty="0">
                        <a:latin typeface="Gill Sans MT" pitchFamily="34" charset="0"/>
                        <a:ea typeface="Calibri"/>
                        <a:cs typeface="Times New Roman"/>
                      </a:endParaRPr>
                    </a:p>
                  </a:txBody>
                  <a:tcPr marL="65180" marR="651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dirty="0" smtClean="0"/>
                        <a:t>Monthly </a:t>
                      </a:r>
                      <a:endParaRPr lang="en-IN" sz="1800" dirty="0" smtClean="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Surgeries</a:t>
                      </a:r>
                      <a:endParaRPr lang="en-US" sz="1800" dirty="0">
                        <a:latin typeface="Gill Sans MT" pitchFamily="34" charset="0"/>
                        <a:ea typeface="Calibri"/>
                        <a:cs typeface="Times New Roman"/>
                      </a:endParaRPr>
                    </a:p>
                  </a:txBody>
                  <a:tcPr marL="65180" marR="65180" marT="0" marB="0"/>
                </a:tc>
                <a:tc>
                  <a:txBody>
                    <a:bodyPr/>
                    <a:lstStyle/>
                    <a:p>
                      <a:pPr marL="0" marR="0" algn="just">
                        <a:spcBef>
                          <a:spcPts val="0"/>
                        </a:spcBef>
                        <a:spcAft>
                          <a:spcPts val="0"/>
                        </a:spcAft>
                      </a:pPr>
                      <a:r>
                        <a:rPr lang="en-US" sz="1800" dirty="0" smtClean="0"/>
                        <a:t>Surgeon </a:t>
                      </a:r>
                      <a:endParaRPr lang="en-US" sz="1800" dirty="0">
                        <a:latin typeface="Gill Sans MT" pitchFamily="34" charset="0"/>
                        <a:ea typeface="Calibri"/>
                        <a:cs typeface="Times New Roman"/>
                      </a:endParaRPr>
                    </a:p>
                  </a:txBody>
                  <a:tcPr marL="65180" marR="65180" marT="0" marB="0"/>
                </a:tc>
                <a:tc vMerge="1">
                  <a:txBody>
                    <a:bodyPr/>
                    <a:lstStyle/>
                    <a:p>
                      <a:pPr marL="342900" marR="0" lvl="0" indent="-342900" algn="just">
                        <a:spcBef>
                          <a:spcPts val="0"/>
                        </a:spcBef>
                        <a:spcAft>
                          <a:spcPts val="0"/>
                        </a:spcAft>
                        <a:buFont typeface="Symbol"/>
                        <a:buChar char=""/>
                      </a:pPr>
                      <a:endParaRPr lang="en-US" sz="1400" dirty="0">
                        <a:latin typeface="Calibri"/>
                        <a:ea typeface="Calibri"/>
                        <a:cs typeface="Times New Roman"/>
                      </a:endParaRPr>
                    </a:p>
                  </a:txBody>
                  <a:tcPr marL="48898" marR="48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1412" y="2286000"/>
            <a:ext cx="9324523" cy="1523494"/>
          </a:xfrm>
        </p:spPr>
        <p:txBody>
          <a:bodyPr/>
          <a:lstStyle/>
          <a:p>
            <a:pPr algn="ctr"/>
            <a:r>
              <a:rPr lang="en-US" sz="6000" b="1" dirty="0" smtClean="0">
                <a:solidFill>
                  <a:srgbClr val="CCAF0A">
                    <a:lumMod val="40000"/>
                    <a:lumOff val="60000"/>
                  </a:srgbClr>
                </a:solidFill>
                <a:latin typeface="Agency FB" pitchFamily="34" charset="0"/>
              </a:rPr>
              <a:t>II. State Experiences with HR-MIS </a:t>
            </a:r>
            <a:endParaRPr lang="en-US" b="1" dirty="0">
              <a:solidFill>
                <a:schemeClr val="accent2">
                  <a:lumMod val="40000"/>
                  <a:lumOff val="60000"/>
                </a:schemeClr>
              </a:solidFill>
              <a:latin typeface="Agency FB" pitchFamily="34" charset="0"/>
            </a:endParaRPr>
          </a:p>
        </p:txBody>
      </p:sp>
      <p:sp>
        <p:nvSpPr>
          <p:cNvPr id="3" name="TextBox 2"/>
          <p:cNvSpPr txBox="1"/>
          <p:nvPr/>
        </p:nvSpPr>
        <p:spPr>
          <a:xfrm>
            <a:off x="2665412" y="3733800"/>
            <a:ext cx="7239000" cy="400110"/>
          </a:xfrm>
          <a:prstGeom prst="rect">
            <a:avLst/>
          </a:prstGeom>
          <a:noFill/>
        </p:spPr>
        <p:txBody>
          <a:bodyPr wrap="square" rtlCol="0">
            <a:spAutoFit/>
          </a:bodyPr>
          <a:lstStyle/>
          <a:p>
            <a:pPr algn="ctr"/>
            <a:r>
              <a:rPr lang="en-US" sz="2000" b="1" dirty="0" smtClean="0">
                <a:latin typeface="Palatino Linotype" pitchFamily="18" charset="0"/>
              </a:rPr>
              <a:t>Assam, Bihar, Karnataka, Tamil Nadu &amp; </a:t>
            </a:r>
            <a:r>
              <a:rPr lang="en-US" sz="2000" b="1" dirty="0" err="1" smtClean="0">
                <a:latin typeface="Palatino Linotype" pitchFamily="18" charset="0"/>
              </a:rPr>
              <a:t>Odisha</a:t>
            </a:r>
            <a:r>
              <a:rPr lang="en-US" sz="2000" b="1" dirty="0" smtClean="0">
                <a:latin typeface="Palatino Linotype" pitchFamily="18" charset="0"/>
              </a:rPr>
              <a:t>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478203"/>
            <a:ext cx="11165020" cy="664797"/>
          </a:xfrm>
        </p:spPr>
        <p:txBody>
          <a:bodyPr/>
          <a:lstStyle/>
          <a:p>
            <a:pPr algn="ctr"/>
            <a:r>
              <a:rPr lang="en-US" b="1" dirty="0" smtClean="0">
                <a:solidFill>
                  <a:schemeClr val="accent2">
                    <a:lumMod val="40000"/>
                    <a:lumOff val="60000"/>
                  </a:schemeClr>
                </a:solidFill>
                <a:latin typeface="Agency FB" pitchFamily="34" charset="0"/>
              </a:rPr>
              <a:t>NRHM Commitment for HRH </a:t>
            </a:r>
            <a:endParaRPr lang="en-US"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507868" y="1600201"/>
            <a:ext cx="11071516" cy="4525963"/>
          </a:xfrm>
        </p:spPr>
        <p:txBody>
          <a:bodyPr>
            <a:normAutofit/>
          </a:bodyPr>
          <a:lstStyle/>
          <a:p>
            <a:pPr>
              <a:buClr>
                <a:srgbClr val="FF0000"/>
              </a:buClr>
              <a:buFont typeface="Arial" pitchFamily="34" charset="0"/>
              <a:buChar char="•"/>
            </a:pPr>
            <a:r>
              <a:rPr lang="en-US" dirty="0" smtClean="0">
                <a:solidFill>
                  <a:schemeClr val="tx1"/>
                </a:solidFill>
                <a:latin typeface="Gill Sans MT" pitchFamily="34" charset="0"/>
              </a:rPr>
              <a:t>Goal- “To improve the availability of and access to quality  health care” especially for those residing in rural areas, the poor, women and children.</a:t>
            </a:r>
          </a:p>
          <a:p>
            <a:pPr>
              <a:buClr>
                <a:srgbClr val="FF0000"/>
              </a:buClr>
              <a:buFont typeface="Arial" pitchFamily="34" charset="0"/>
              <a:buChar char="•"/>
            </a:pPr>
            <a:r>
              <a:rPr lang="en-US" dirty="0" smtClean="0">
                <a:solidFill>
                  <a:schemeClr val="tx1"/>
                </a:solidFill>
                <a:latin typeface="Gill Sans MT" pitchFamily="34" charset="0"/>
              </a:rPr>
              <a:t>Felt need for accurate data on Human Resources for Health. </a:t>
            </a:r>
          </a:p>
          <a:p>
            <a:pPr>
              <a:buClr>
                <a:srgbClr val="FF0000"/>
              </a:buClr>
              <a:buFont typeface="Arial" pitchFamily="34" charset="0"/>
              <a:buChar char="•"/>
            </a:pPr>
            <a:r>
              <a:rPr lang="en-US" dirty="0" smtClean="0">
                <a:solidFill>
                  <a:schemeClr val="tx1"/>
                </a:solidFill>
                <a:latin typeface="Gill Sans MT" pitchFamily="34" charset="0"/>
              </a:rPr>
              <a:t>Indian Public Health Standards recommendations on HR. </a:t>
            </a:r>
            <a:endParaRPr lang="en-IN" dirty="0" smtClean="0">
              <a:solidFill>
                <a:schemeClr val="tx1"/>
              </a:solidFill>
              <a:latin typeface="Gill Sans MT"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609398"/>
          </a:xfrm>
        </p:spPr>
        <p:txBody>
          <a:bodyPr/>
          <a:lstStyle/>
          <a:p>
            <a:pPr algn="ctr"/>
            <a:r>
              <a:rPr lang="en-US" sz="4400" b="1" dirty="0" smtClean="0">
                <a:solidFill>
                  <a:schemeClr val="accent2">
                    <a:lumMod val="40000"/>
                    <a:lumOff val="60000"/>
                  </a:schemeClr>
                </a:solidFill>
                <a:latin typeface="Agency FB" pitchFamily="34" charset="0"/>
                <a:ea typeface="Calibri"/>
                <a:cs typeface="Times New Roman"/>
              </a:rPr>
              <a:t>Assam </a:t>
            </a:r>
          </a:p>
        </p:txBody>
      </p:sp>
      <p:sp>
        <p:nvSpPr>
          <p:cNvPr id="3" name="Content Placeholder 2"/>
          <p:cNvSpPr>
            <a:spLocks noGrp="1"/>
          </p:cNvSpPr>
          <p:nvPr>
            <p:ph idx="1"/>
          </p:nvPr>
        </p:nvSpPr>
        <p:spPr>
          <a:xfrm>
            <a:off x="684212" y="914401"/>
            <a:ext cx="10996746" cy="5896999"/>
          </a:xfrm>
        </p:spPr>
        <p:txBody>
          <a:bodyPr/>
          <a:lstStyle/>
          <a:p>
            <a:pPr>
              <a:buClr>
                <a:srgbClr val="FF0000"/>
              </a:buClr>
              <a:buFont typeface="Arial" pitchFamily="34" charset="0"/>
              <a:buChar char="•"/>
            </a:pPr>
            <a:r>
              <a:rPr lang="en-US" sz="2400" dirty="0" smtClean="0">
                <a:solidFill>
                  <a:schemeClr val="tx1"/>
                </a:solidFill>
                <a:latin typeface="Gill Sans MT" pitchFamily="34" charset="0"/>
              </a:rPr>
              <a:t>Main features- </a:t>
            </a:r>
          </a:p>
          <a:p>
            <a:pPr lvl="1">
              <a:buClr>
                <a:srgbClr val="FF0000"/>
              </a:buClr>
              <a:buFont typeface="Arial" pitchFamily="34" charset="0"/>
              <a:buChar char="•"/>
            </a:pPr>
            <a:r>
              <a:rPr lang="en-US" sz="2000" dirty="0" smtClean="0">
                <a:solidFill>
                  <a:schemeClr val="tx1"/>
                </a:solidFill>
                <a:latin typeface="Gill Sans MT" pitchFamily="34" charset="0"/>
              </a:rPr>
              <a:t>Database of all employees in public health system (contractual &amp; regular) </a:t>
            </a:r>
          </a:p>
          <a:p>
            <a:pPr lvl="1">
              <a:buClr>
                <a:srgbClr val="FF0000"/>
              </a:buClr>
              <a:buFont typeface="Arial" pitchFamily="34" charset="0"/>
              <a:buChar char="•"/>
            </a:pPr>
            <a:r>
              <a:rPr lang="en-US" sz="2000" dirty="0" smtClean="0">
                <a:solidFill>
                  <a:schemeClr val="tx1"/>
                </a:solidFill>
                <a:latin typeface="Gill Sans MT" pitchFamily="34" charset="0"/>
              </a:rPr>
              <a:t>Online portal updated every month relating to transfer, posting, etc. </a:t>
            </a:r>
          </a:p>
          <a:p>
            <a:pPr lvl="1">
              <a:buClr>
                <a:srgbClr val="FF0000"/>
              </a:buClr>
              <a:buFont typeface="Arial" pitchFamily="34" charset="0"/>
              <a:buChar char="•"/>
            </a:pPr>
            <a:r>
              <a:rPr lang="en-US" sz="2000" dirty="0" smtClean="0">
                <a:solidFill>
                  <a:schemeClr val="tx1"/>
                </a:solidFill>
                <a:latin typeface="Gill Sans MT" pitchFamily="34" charset="0"/>
              </a:rPr>
              <a:t>Customized reports on availability of key staffs are generated from portal. </a:t>
            </a:r>
          </a:p>
          <a:p>
            <a:pPr lvl="1">
              <a:buClr>
                <a:srgbClr val="FF0000"/>
              </a:buClr>
              <a:buFont typeface="Arial" pitchFamily="34" charset="0"/>
              <a:buChar char="•"/>
            </a:pPr>
            <a:r>
              <a:rPr lang="en-US" sz="2000" dirty="0" smtClean="0">
                <a:solidFill>
                  <a:schemeClr val="tx1"/>
                </a:solidFill>
                <a:latin typeface="Gill Sans MT" pitchFamily="34" charset="0"/>
              </a:rPr>
              <a:t>2nd version under continuous development and </a:t>
            </a:r>
            <a:r>
              <a:rPr lang="en-US" sz="2000" dirty="0" err="1" smtClean="0">
                <a:solidFill>
                  <a:schemeClr val="tx1"/>
                </a:solidFill>
                <a:latin typeface="Gill Sans MT" pitchFamily="34" charset="0"/>
              </a:rPr>
              <a:t>updation</a:t>
            </a:r>
            <a:r>
              <a:rPr lang="en-US" sz="2000" dirty="0" smtClean="0">
                <a:solidFill>
                  <a:schemeClr val="tx1"/>
                </a:solidFill>
                <a:latin typeface="Gill Sans MT" pitchFamily="34" charset="0"/>
              </a:rPr>
              <a:t>- integrate manpower data with HMIS.  </a:t>
            </a:r>
          </a:p>
          <a:p>
            <a:pPr lvl="1">
              <a:buClr>
                <a:srgbClr val="FF0000"/>
              </a:buClr>
              <a:buFont typeface="Arial" pitchFamily="34" charset="0"/>
              <a:buChar char="•"/>
            </a:pPr>
            <a:r>
              <a:rPr lang="en-US" sz="2000" dirty="0" smtClean="0">
                <a:solidFill>
                  <a:schemeClr val="tx1"/>
                </a:solidFill>
                <a:latin typeface="Gill Sans MT" pitchFamily="34" charset="0"/>
              </a:rPr>
              <a:t>In -house development team managing the application.  </a:t>
            </a:r>
          </a:p>
          <a:p>
            <a:pPr>
              <a:buClr>
                <a:srgbClr val="FF0000"/>
              </a:buClr>
              <a:buFont typeface="Arial" pitchFamily="34" charset="0"/>
              <a:buChar char="•"/>
            </a:pPr>
            <a:r>
              <a:rPr lang="en-US" sz="2400" dirty="0" smtClean="0">
                <a:solidFill>
                  <a:schemeClr val="tx1"/>
                </a:solidFill>
                <a:latin typeface="Gill Sans MT" pitchFamily="34" charset="0"/>
              </a:rPr>
              <a:t>Future Development Plans- </a:t>
            </a:r>
          </a:p>
          <a:p>
            <a:pPr lvl="1">
              <a:buClr>
                <a:srgbClr val="FF0000"/>
              </a:buClr>
              <a:buFont typeface="Arial" pitchFamily="34" charset="0"/>
              <a:buChar char="•"/>
            </a:pPr>
            <a:r>
              <a:rPr lang="en-US" sz="2000" dirty="0" smtClean="0">
                <a:solidFill>
                  <a:schemeClr val="tx1"/>
                </a:solidFill>
                <a:latin typeface="Gill Sans MT" pitchFamily="34" charset="0"/>
              </a:rPr>
              <a:t>Dashboard Option with facility to generate alerts, if critical post is vacant. </a:t>
            </a:r>
          </a:p>
          <a:p>
            <a:pPr lvl="1">
              <a:buClr>
                <a:srgbClr val="FF0000"/>
              </a:buClr>
              <a:buFont typeface="Arial" pitchFamily="34" charset="0"/>
              <a:buChar char="•"/>
            </a:pPr>
            <a:r>
              <a:rPr lang="en-US" sz="2000" dirty="0" smtClean="0">
                <a:solidFill>
                  <a:schemeClr val="tx1"/>
                </a:solidFill>
                <a:latin typeface="Gill Sans MT" pitchFamily="34" charset="0"/>
              </a:rPr>
              <a:t>Link annual performance appraisal.  </a:t>
            </a:r>
          </a:p>
          <a:p>
            <a:pPr lvl="1">
              <a:buClr>
                <a:srgbClr val="FF0000"/>
              </a:buClr>
              <a:buFont typeface="Arial" pitchFamily="34" charset="0"/>
              <a:buChar char="•"/>
            </a:pPr>
            <a:r>
              <a:rPr lang="en-US" sz="2000" dirty="0" smtClean="0">
                <a:solidFill>
                  <a:schemeClr val="tx1"/>
                </a:solidFill>
                <a:latin typeface="Gill Sans MT" pitchFamily="34" charset="0"/>
              </a:rPr>
              <a:t>Auto generation of Pay-Slip of the employees and transfer of salary to individual Bank Account along with integration with incentives. </a:t>
            </a:r>
          </a:p>
          <a:p>
            <a:pPr>
              <a:buClr>
                <a:srgbClr val="FF0000"/>
              </a:buClr>
              <a:buFont typeface="Arial" pitchFamily="34" charset="0"/>
              <a:buChar char="•"/>
            </a:pPr>
            <a:r>
              <a:rPr lang="en-US" sz="2400" dirty="0" smtClean="0">
                <a:solidFill>
                  <a:schemeClr val="tx1"/>
                </a:solidFill>
                <a:latin typeface="Gill Sans MT" pitchFamily="34" charset="0"/>
              </a:rPr>
              <a:t>Outcomes- Brought  transparency in the recruitment and posting. </a:t>
            </a:r>
          </a:p>
          <a:p>
            <a:pPr>
              <a:buClr>
                <a:srgbClr val="FF0000"/>
              </a:buClr>
              <a:buFont typeface="Arial" pitchFamily="34" charset="0"/>
              <a:buChar char="•"/>
            </a:pPr>
            <a:r>
              <a:rPr lang="en-US" sz="2400" dirty="0" smtClean="0">
                <a:solidFill>
                  <a:schemeClr val="tx1"/>
                </a:solidFill>
                <a:latin typeface="Gill Sans MT" pitchFamily="34" charset="0"/>
              </a:rPr>
              <a:t>Challenges:  </a:t>
            </a:r>
          </a:p>
          <a:p>
            <a:pPr lvl="1">
              <a:buClr>
                <a:srgbClr val="FF0000"/>
              </a:buClr>
              <a:buFont typeface="Arial" pitchFamily="34" charset="0"/>
              <a:buChar char="•"/>
            </a:pPr>
            <a:r>
              <a:rPr lang="en-US" sz="2000" dirty="0" smtClean="0">
                <a:solidFill>
                  <a:schemeClr val="tx1"/>
                </a:solidFill>
                <a:latin typeface="Gill Sans MT" pitchFamily="34" charset="0"/>
              </a:rPr>
              <a:t>Regular data </a:t>
            </a:r>
            <a:r>
              <a:rPr lang="en-US" sz="2000" dirty="0" err="1" smtClean="0">
                <a:solidFill>
                  <a:schemeClr val="tx1"/>
                </a:solidFill>
                <a:latin typeface="Gill Sans MT" pitchFamily="34" charset="0"/>
              </a:rPr>
              <a:t>updation</a:t>
            </a:r>
            <a:r>
              <a:rPr lang="en-US" sz="2000" dirty="0" smtClean="0">
                <a:solidFill>
                  <a:schemeClr val="tx1"/>
                </a:solidFill>
                <a:latin typeface="Gill Sans MT" pitchFamily="34" charset="0"/>
              </a:rPr>
              <a:t> on transfer postings from lower facilities is a challenge.  </a:t>
            </a:r>
          </a:p>
          <a:p>
            <a:pPr lvl="1">
              <a:buClr>
                <a:srgbClr val="FF0000"/>
              </a:buClr>
              <a:buFont typeface="Arial" pitchFamily="34" charset="0"/>
              <a:buChar char="•"/>
            </a:pPr>
            <a:r>
              <a:rPr lang="en-US" sz="2000" dirty="0" smtClean="0">
                <a:solidFill>
                  <a:schemeClr val="tx1"/>
                </a:solidFill>
                <a:latin typeface="Gill Sans MT" pitchFamily="34" charset="0"/>
              </a:rPr>
              <a:t>System is in very initial stages and designed only for vacancy management. </a:t>
            </a:r>
          </a:p>
          <a:p>
            <a:pPr lvl="1">
              <a:buClr>
                <a:srgbClr val="FF0000"/>
              </a:buClr>
              <a:buFont typeface="Arial" pitchFamily="34" charset="0"/>
              <a:buChar char="•"/>
            </a:pPr>
            <a:r>
              <a:rPr lang="en-US" sz="2000" dirty="0" smtClean="0">
                <a:solidFill>
                  <a:schemeClr val="tx1"/>
                </a:solidFill>
                <a:latin typeface="Gill Sans MT" pitchFamily="34" charset="0"/>
              </a:rPr>
              <a:t>Limited data visualization functions available. </a:t>
            </a:r>
          </a:p>
          <a:p>
            <a:pPr lvl="1">
              <a:buClr>
                <a:srgbClr val="FF0000"/>
              </a:buClr>
              <a:buFont typeface="Arial" pitchFamily="34" charset="0"/>
              <a:buChar char="•"/>
            </a:pPr>
            <a:r>
              <a:rPr lang="en-US" sz="2000" dirty="0" smtClean="0">
                <a:solidFill>
                  <a:schemeClr val="tx1"/>
                </a:solidFill>
                <a:latin typeface="Gill Sans MT" pitchFamily="34" charset="0"/>
              </a:rPr>
              <a:t>No flexibility available for inter-district analysis and various reports generation. . </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1"/>
            <a:ext cx="11165020" cy="838200"/>
          </a:xfrm>
        </p:spPr>
        <p:txBody>
          <a:bodyPr/>
          <a:lstStyle/>
          <a:p>
            <a:pPr algn="ctr"/>
            <a:r>
              <a:rPr lang="en-US" sz="4400" b="1" dirty="0" smtClean="0">
                <a:solidFill>
                  <a:schemeClr val="accent2">
                    <a:lumMod val="40000"/>
                    <a:lumOff val="60000"/>
                  </a:schemeClr>
                </a:solidFill>
                <a:latin typeface="Agency FB" pitchFamily="34" charset="0"/>
                <a:ea typeface="Calibri"/>
                <a:cs typeface="Times New Roman"/>
              </a:rPr>
              <a:t>ODISHA </a:t>
            </a:r>
            <a:r>
              <a:rPr lang="en-US" sz="4400" b="1" dirty="0" smtClean="0">
                <a:solidFill>
                  <a:srgbClr val="000000"/>
                </a:solidFill>
                <a:latin typeface="Georgia"/>
              </a:rPr>
              <a:t/>
            </a:r>
            <a:br>
              <a:rPr lang="en-US" sz="4400" b="1" dirty="0" smtClean="0">
                <a:solidFill>
                  <a:srgbClr val="000000"/>
                </a:solidFill>
                <a:latin typeface="Georgia"/>
              </a:rPr>
            </a:br>
            <a:endParaRPr lang="en-US" sz="4400" b="1" dirty="0" smtClean="0">
              <a:solidFill>
                <a:schemeClr val="accent2">
                  <a:lumMod val="40000"/>
                  <a:lumOff val="60000"/>
                </a:schemeClr>
              </a:solidFill>
              <a:latin typeface="Agency FB" pitchFamily="34" charset="0"/>
              <a:ea typeface="Calibri"/>
              <a:cs typeface="Times New Roman"/>
            </a:endParaRPr>
          </a:p>
        </p:txBody>
      </p:sp>
      <p:sp>
        <p:nvSpPr>
          <p:cNvPr id="3" name="Content Placeholder 2"/>
          <p:cNvSpPr>
            <a:spLocks noGrp="1"/>
          </p:cNvSpPr>
          <p:nvPr>
            <p:ph idx="1"/>
          </p:nvPr>
        </p:nvSpPr>
        <p:spPr>
          <a:xfrm>
            <a:off x="684212" y="914401"/>
            <a:ext cx="10996746" cy="5967788"/>
          </a:xfrm>
        </p:spPr>
        <p:txBody>
          <a:bodyPr/>
          <a:lstStyle/>
          <a:p>
            <a:pPr>
              <a:buClr>
                <a:srgbClr val="FF0000"/>
              </a:buClr>
              <a:buFont typeface="Arial" pitchFamily="34" charset="0"/>
              <a:buChar char="•"/>
            </a:pPr>
            <a:r>
              <a:rPr lang="en-US" sz="2000" dirty="0" smtClean="0">
                <a:solidFill>
                  <a:schemeClr val="tx1"/>
                </a:solidFill>
                <a:latin typeface="Gill Sans MT" pitchFamily="34" charset="0"/>
              </a:rPr>
              <a:t>Main features- </a:t>
            </a:r>
          </a:p>
          <a:p>
            <a:pPr lvl="1">
              <a:buClr>
                <a:srgbClr val="FF0000"/>
              </a:buClr>
              <a:buFont typeface="Arial" pitchFamily="34" charset="0"/>
              <a:buChar char="•"/>
            </a:pPr>
            <a:r>
              <a:rPr lang="en-US" sz="1800" dirty="0" smtClean="0">
                <a:solidFill>
                  <a:schemeClr val="tx1"/>
                </a:solidFill>
                <a:latin typeface="Gill Sans MT" pitchFamily="34" charset="0"/>
              </a:rPr>
              <a:t>Web-based system developed with the help of external technical agency for all contractual employees data in the public health system.  </a:t>
            </a:r>
          </a:p>
          <a:p>
            <a:pPr lvl="1">
              <a:buClr>
                <a:srgbClr val="FF0000"/>
              </a:buClr>
              <a:buFont typeface="Arial" pitchFamily="34" charset="0"/>
              <a:buChar char="•"/>
            </a:pPr>
            <a:r>
              <a:rPr lang="en-US" sz="1800" dirty="0" smtClean="0">
                <a:solidFill>
                  <a:schemeClr val="tx1"/>
                </a:solidFill>
                <a:latin typeface="Gill Sans MT" pitchFamily="34" charset="0"/>
              </a:rPr>
              <a:t>Approximately 90% of the employee data has been updated. </a:t>
            </a:r>
          </a:p>
          <a:p>
            <a:pPr lvl="1">
              <a:buClr>
                <a:srgbClr val="FF0000"/>
              </a:buClr>
              <a:buFont typeface="Arial" pitchFamily="34" charset="0"/>
              <a:buChar char="•"/>
            </a:pPr>
            <a:r>
              <a:rPr lang="en-US" sz="1800" dirty="0" smtClean="0">
                <a:solidFill>
                  <a:schemeClr val="tx1"/>
                </a:solidFill>
                <a:latin typeface="Gill Sans MT" pitchFamily="34" charset="0"/>
              </a:rPr>
              <a:t>The system is utilized primarily for PIP –HR development, replies to assembly questions, RTI, parliament questions, use by district officials for planning activities.  </a:t>
            </a:r>
          </a:p>
          <a:p>
            <a:pPr lvl="1">
              <a:buClr>
                <a:srgbClr val="FF0000"/>
              </a:buClr>
              <a:buFont typeface="Arial" pitchFamily="34" charset="0"/>
              <a:buChar char="•"/>
            </a:pPr>
            <a:r>
              <a:rPr lang="en-US" sz="1800" dirty="0" smtClean="0">
                <a:solidFill>
                  <a:schemeClr val="tx1"/>
                </a:solidFill>
                <a:latin typeface="Gill Sans MT" pitchFamily="34" charset="0"/>
              </a:rPr>
              <a:t>Mobile number of employee incorporated and confirming records and improving data quality. </a:t>
            </a:r>
          </a:p>
          <a:p>
            <a:pPr lvl="1">
              <a:buClr>
                <a:srgbClr val="FF0000"/>
              </a:buClr>
              <a:buFont typeface="Arial" pitchFamily="34" charset="0"/>
              <a:buChar char="•"/>
            </a:pPr>
            <a:r>
              <a:rPr lang="en-US" sz="1800" dirty="0" smtClean="0">
                <a:solidFill>
                  <a:schemeClr val="tx1"/>
                </a:solidFill>
                <a:latin typeface="Gill Sans MT" pitchFamily="34" charset="0"/>
              </a:rPr>
              <a:t>Linked with GIS for map-based analysis.   </a:t>
            </a:r>
          </a:p>
          <a:p>
            <a:pPr>
              <a:buClr>
                <a:srgbClr val="FF0000"/>
              </a:buClr>
              <a:buFont typeface="Arial" pitchFamily="34" charset="0"/>
              <a:buChar char="•"/>
            </a:pPr>
            <a:r>
              <a:rPr lang="en-US" sz="2000" dirty="0" smtClean="0">
                <a:solidFill>
                  <a:schemeClr val="tx1"/>
                </a:solidFill>
                <a:latin typeface="Gill Sans MT" pitchFamily="34" charset="0"/>
              </a:rPr>
              <a:t>Future Development Plans- </a:t>
            </a:r>
          </a:p>
          <a:p>
            <a:pPr lvl="1">
              <a:buClr>
                <a:srgbClr val="FF0000"/>
              </a:buClr>
              <a:buFont typeface="Arial" pitchFamily="34" charset="0"/>
              <a:buChar char="•"/>
            </a:pPr>
            <a:r>
              <a:rPr lang="en-US" sz="1800" dirty="0" smtClean="0">
                <a:solidFill>
                  <a:schemeClr val="tx1"/>
                </a:solidFill>
                <a:latin typeface="Gill Sans MT" pitchFamily="34" charset="0"/>
              </a:rPr>
              <a:t>New Modules proposed are- e-dispatch, mission connect, composite indexing for PI, e-attendance, database integration with </a:t>
            </a:r>
            <a:r>
              <a:rPr lang="en-US" sz="1800" dirty="0" err="1" smtClean="0">
                <a:solidFill>
                  <a:schemeClr val="tx1"/>
                </a:solidFill>
                <a:latin typeface="Gill Sans MT" pitchFamily="34" charset="0"/>
              </a:rPr>
              <a:t>Odisha</a:t>
            </a:r>
            <a:r>
              <a:rPr lang="en-US" sz="1800" dirty="0" smtClean="0">
                <a:solidFill>
                  <a:schemeClr val="tx1"/>
                </a:solidFill>
                <a:latin typeface="Gill Sans MT" pitchFamily="34" charset="0"/>
              </a:rPr>
              <a:t> state HRMS, online recruitment, vacancy alert, push SMS etc. </a:t>
            </a:r>
          </a:p>
          <a:p>
            <a:pPr>
              <a:buClr>
                <a:srgbClr val="FF0000"/>
              </a:buClr>
              <a:buFont typeface="Arial" pitchFamily="34" charset="0"/>
              <a:buChar char="•"/>
            </a:pPr>
            <a:r>
              <a:rPr lang="en-US" sz="2000" dirty="0" smtClean="0">
                <a:solidFill>
                  <a:schemeClr val="tx1"/>
                </a:solidFill>
                <a:latin typeface="Gill Sans MT" pitchFamily="34" charset="0"/>
              </a:rPr>
              <a:t>Outcomes- </a:t>
            </a:r>
          </a:p>
          <a:p>
            <a:pPr lvl="1">
              <a:buClr>
                <a:srgbClr val="FF0000"/>
              </a:buClr>
              <a:buFont typeface="Arial" pitchFamily="34" charset="0"/>
              <a:buChar char="•"/>
            </a:pPr>
            <a:r>
              <a:rPr lang="en-US" sz="1800" dirty="0" smtClean="0">
                <a:solidFill>
                  <a:schemeClr val="tx1"/>
                </a:solidFill>
                <a:latin typeface="Gill Sans MT" pitchFamily="34" charset="0"/>
              </a:rPr>
              <a:t>Incorporated incentives, salaries and special allowances.  </a:t>
            </a:r>
          </a:p>
          <a:p>
            <a:pPr lvl="1">
              <a:buClr>
                <a:srgbClr val="FF0000"/>
              </a:buClr>
              <a:buFont typeface="Arial" pitchFamily="34" charset="0"/>
              <a:buChar char="•"/>
            </a:pPr>
            <a:r>
              <a:rPr lang="en-US" sz="1800" dirty="0" smtClean="0">
                <a:solidFill>
                  <a:schemeClr val="tx1"/>
                </a:solidFill>
                <a:latin typeface="Gill Sans MT" pitchFamily="34" charset="0"/>
              </a:rPr>
              <a:t>Revision of remuneration based on data. </a:t>
            </a:r>
          </a:p>
          <a:p>
            <a:pPr>
              <a:buClr>
                <a:srgbClr val="FF0000"/>
              </a:buClr>
              <a:buFont typeface="Arial" pitchFamily="34" charset="0"/>
              <a:buChar char="•"/>
            </a:pPr>
            <a:r>
              <a:rPr lang="en-US" sz="2400" dirty="0" smtClean="0">
                <a:solidFill>
                  <a:schemeClr val="tx1"/>
                </a:solidFill>
                <a:latin typeface="Gill Sans MT" pitchFamily="34" charset="0"/>
              </a:rPr>
              <a:t>Challenges:  </a:t>
            </a:r>
          </a:p>
          <a:p>
            <a:pPr lvl="1">
              <a:buClr>
                <a:srgbClr val="FF0000"/>
              </a:buClr>
              <a:buFont typeface="Arial" pitchFamily="34" charset="0"/>
              <a:buChar char="•"/>
            </a:pPr>
            <a:r>
              <a:rPr lang="en-US" sz="1800" b="1" dirty="0" smtClean="0">
                <a:solidFill>
                  <a:schemeClr val="tx1"/>
                </a:solidFill>
              </a:rPr>
              <a:t>Incorporation of Health Sub-centers into the map and respective employees into it. </a:t>
            </a:r>
            <a:r>
              <a:rPr lang="en-US" sz="1800" dirty="0" smtClean="0">
                <a:solidFill>
                  <a:schemeClr val="tx1"/>
                </a:solidFill>
                <a:latin typeface="Gill Sans MT" pitchFamily="34" charset="0"/>
              </a:rPr>
              <a:t> </a:t>
            </a:r>
          </a:p>
          <a:p>
            <a:pPr lvl="1">
              <a:buClr>
                <a:srgbClr val="FF0000"/>
              </a:buClr>
              <a:buFont typeface="Arial" pitchFamily="34" charset="0"/>
              <a:buChar char="•"/>
            </a:pPr>
            <a:r>
              <a:rPr lang="en-US" sz="1800" dirty="0" smtClean="0">
                <a:solidFill>
                  <a:schemeClr val="tx1"/>
                </a:solidFill>
                <a:latin typeface="Gill Sans MT" pitchFamily="34" charset="0"/>
              </a:rPr>
              <a:t>Limited to contractual employees only.  Not integrated with the system used for regular staff. </a:t>
            </a:r>
          </a:p>
          <a:p>
            <a:pPr lvl="1">
              <a:buClr>
                <a:srgbClr val="FF0000"/>
              </a:buClr>
              <a:buFont typeface="Arial" pitchFamily="34" charset="0"/>
              <a:buChar char="•"/>
            </a:pPr>
            <a:r>
              <a:rPr lang="en-US" sz="1800" dirty="0" smtClean="0">
                <a:solidFill>
                  <a:schemeClr val="tx1"/>
                </a:solidFill>
                <a:latin typeface="Gill Sans MT" pitchFamily="34" charset="0"/>
              </a:rPr>
              <a:t>Not able to give comprehensive information on HR.  </a:t>
            </a:r>
          </a:p>
          <a:p>
            <a:pPr lvl="1">
              <a:buClr>
                <a:srgbClr val="FF0000"/>
              </a:buClr>
              <a:buFont typeface="Arial" pitchFamily="34" charset="0"/>
              <a:buChar char="•"/>
            </a:pPr>
            <a:r>
              <a:rPr lang="en-US" sz="1800" dirty="0" smtClean="0">
                <a:solidFill>
                  <a:schemeClr val="tx1"/>
                </a:solidFill>
                <a:latin typeface="Gill Sans MT" pitchFamily="34" charset="0"/>
              </a:rPr>
              <a:t>Limited data analysis features . </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1"/>
            <a:ext cx="11165020" cy="609398"/>
          </a:xfrm>
        </p:spPr>
        <p:txBody>
          <a:bodyPr/>
          <a:lstStyle/>
          <a:p>
            <a:pPr algn="ctr"/>
            <a:r>
              <a:rPr lang="en-US" sz="4400" b="1" dirty="0" smtClean="0">
                <a:solidFill>
                  <a:schemeClr val="accent2">
                    <a:lumMod val="40000"/>
                    <a:lumOff val="60000"/>
                  </a:schemeClr>
                </a:solidFill>
                <a:latin typeface="Agency FB" pitchFamily="34" charset="0"/>
                <a:ea typeface="Calibri"/>
                <a:cs typeface="Times New Roman"/>
              </a:rPr>
              <a:t>KARNATAKA</a:t>
            </a:r>
          </a:p>
        </p:txBody>
      </p:sp>
      <p:sp>
        <p:nvSpPr>
          <p:cNvPr id="3" name="Content Placeholder 2"/>
          <p:cNvSpPr>
            <a:spLocks noGrp="1"/>
          </p:cNvSpPr>
          <p:nvPr>
            <p:ph idx="1"/>
          </p:nvPr>
        </p:nvSpPr>
        <p:spPr>
          <a:xfrm>
            <a:off x="684212" y="914401"/>
            <a:ext cx="10996746" cy="5835444"/>
          </a:xfrm>
        </p:spPr>
        <p:txBody>
          <a:bodyPr/>
          <a:lstStyle/>
          <a:p>
            <a:pPr>
              <a:buClr>
                <a:srgbClr val="FF0000"/>
              </a:buClr>
              <a:buFont typeface="Arial" pitchFamily="34" charset="0"/>
              <a:buChar char="•"/>
            </a:pPr>
            <a:r>
              <a:rPr lang="en-US" sz="2800" dirty="0" smtClean="0">
                <a:solidFill>
                  <a:schemeClr val="tx1"/>
                </a:solidFill>
                <a:latin typeface="Gill Sans MT" pitchFamily="34" charset="0"/>
              </a:rPr>
              <a:t>Main features- </a:t>
            </a:r>
          </a:p>
          <a:p>
            <a:pPr lvl="1">
              <a:buClr>
                <a:srgbClr val="FF0000"/>
              </a:buClr>
              <a:buFont typeface="Arial" pitchFamily="34" charset="0"/>
              <a:buChar char="•"/>
            </a:pPr>
            <a:r>
              <a:rPr lang="en-US" sz="2400" dirty="0" smtClean="0">
                <a:solidFill>
                  <a:schemeClr val="tx1"/>
                </a:solidFill>
              </a:rPr>
              <a:t>To comply with Karnataka State Civil Services (Regulation of Transfer of Medical Officers and Other Staff) Act 2011 and rationalize posting and transfers the State developed </a:t>
            </a:r>
            <a:r>
              <a:rPr lang="en-US" sz="2400" dirty="0" smtClean="0">
                <a:solidFill>
                  <a:schemeClr val="tx1"/>
                </a:solidFill>
                <a:latin typeface="Gill Sans MT" pitchFamily="34" charset="0"/>
              </a:rPr>
              <a:t>Web-based system with the help of NIC.   </a:t>
            </a:r>
          </a:p>
          <a:p>
            <a:pPr lvl="1">
              <a:buClr>
                <a:srgbClr val="FF0000"/>
              </a:buClr>
              <a:buFont typeface="Arial" pitchFamily="34" charset="0"/>
              <a:buChar char="•"/>
            </a:pPr>
            <a:r>
              <a:rPr lang="en-US" sz="2400" dirty="0" smtClean="0">
                <a:solidFill>
                  <a:schemeClr val="tx1"/>
                </a:solidFill>
                <a:latin typeface="Gill Sans MT" pitchFamily="34" charset="0"/>
              </a:rPr>
              <a:t>All transfers and postings are done using computerized database.  System generates vacancy lists which are published on the web.  Appointments are done post counseling. </a:t>
            </a:r>
          </a:p>
          <a:p>
            <a:pPr>
              <a:buClr>
                <a:srgbClr val="FF0000"/>
              </a:buClr>
              <a:buFont typeface="Arial" pitchFamily="34" charset="0"/>
              <a:buChar char="•"/>
            </a:pPr>
            <a:r>
              <a:rPr lang="en-US" sz="2800" dirty="0" smtClean="0">
                <a:solidFill>
                  <a:schemeClr val="tx1"/>
                </a:solidFill>
                <a:latin typeface="Gill Sans MT" pitchFamily="34" charset="0"/>
              </a:rPr>
              <a:t>Outcomes- </a:t>
            </a:r>
          </a:p>
          <a:p>
            <a:pPr marL="677862" lvl="1" indent="-282575">
              <a:buClr>
                <a:srgbClr val="FF0000"/>
              </a:buClr>
              <a:buFont typeface="Times New Roman" pitchFamily="18" charset="0"/>
              <a:buChar char="•"/>
              <a:tabLst>
                <a:tab pos="282575" algn="l"/>
              </a:tabLst>
            </a:pPr>
            <a:r>
              <a:rPr lang="en-US" sz="2400" dirty="0" smtClean="0">
                <a:solidFill>
                  <a:schemeClr val="tx1"/>
                </a:solidFill>
                <a:latin typeface="Gill Sans MT" pitchFamily="34" charset="0"/>
              </a:rPr>
              <a:t>Complete record of  vacancies in the facilities.  </a:t>
            </a:r>
          </a:p>
          <a:p>
            <a:pPr marL="677862" lvl="1" indent="-282575">
              <a:buClr>
                <a:srgbClr val="FF0000"/>
              </a:buClr>
              <a:buFont typeface="Times New Roman" pitchFamily="18" charset="0"/>
              <a:buChar char="•"/>
              <a:tabLst>
                <a:tab pos="282575" algn="l"/>
              </a:tabLst>
            </a:pPr>
            <a:r>
              <a:rPr lang="en-US" sz="2400" dirty="0" smtClean="0">
                <a:solidFill>
                  <a:schemeClr val="tx1"/>
                </a:solidFill>
                <a:latin typeface="Gill Sans MT" pitchFamily="34" charset="0"/>
              </a:rPr>
              <a:t>The data is used for further postings / promotions etc</a:t>
            </a:r>
          </a:p>
          <a:p>
            <a:pPr>
              <a:buClr>
                <a:srgbClr val="FF0000"/>
              </a:buClr>
              <a:buFont typeface="Arial" pitchFamily="34" charset="0"/>
              <a:buChar char="•"/>
            </a:pPr>
            <a:r>
              <a:rPr lang="en-US" sz="2800" dirty="0" smtClean="0">
                <a:solidFill>
                  <a:schemeClr val="tx1"/>
                </a:solidFill>
                <a:latin typeface="Gill Sans MT" pitchFamily="34" charset="0"/>
              </a:rPr>
              <a:t>Challenges:  </a:t>
            </a:r>
          </a:p>
          <a:p>
            <a:pPr lvl="1">
              <a:buClr>
                <a:srgbClr val="FF0000"/>
              </a:buClr>
              <a:buFont typeface="Arial" pitchFamily="34" charset="0"/>
              <a:buChar char="•"/>
            </a:pPr>
            <a:r>
              <a:rPr lang="en-US" sz="2400" dirty="0" smtClean="0">
                <a:solidFill>
                  <a:schemeClr val="tx1"/>
                </a:solidFill>
              </a:rPr>
              <a:t>System is developed only for posting and transfers. Training, skill building and personnel management features are not available. </a:t>
            </a:r>
          </a:p>
          <a:p>
            <a:pPr lvl="1">
              <a:buClr>
                <a:srgbClr val="FF0000"/>
              </a:buClr>
              <a:buFont typeface="Arial" pitchFamily="34" charset="0"/>
              <a:buChar char="•"/>
            </a:pPr>
            <a:r>
              <a:rPr lang="en-US" sz="2400" dirty="0" smtClean="0">
                <a:solidFill>
                  <a:schemeClr val="tx1"/>
                </a:solidFill>
                <a:latin typeface="Gill Sans MT" pitchFamily="34" charset="0"/>
              </a:rPr>
              <a:t>Counseling system is and entirely separate system and is not integrated with HR-MIS. </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1"/>
            <a:ext cx="11165020" cy="609398"/>
          </a:xfrm>
        </p:spPr>
        <p:txBody>
          <a:bodyPr/>
          <a:lstStyle/>
          <a:p>
            <a:pPr algn="ctr"/>
            <a:r>
              <a:rPr lang="en-US" sz="4400" b="1" dirty="0" smtClean="0">
                <a:solidFill>
                  <a:schemeClr val="accent2">
                    <a:lumMod val="40000"/>
                    <a:lumOff val="60000"/>
                  </a:schemeClr>
                </a:solidFill>
                <a:latin typeface="Agency FB" pitchFamily="34" charset="0"/>
                <a:ea typeface="Calibri"/>
                <a:cs typeface="Times New Roman"/>
              </a:rPr>
              <a:t>Tamil Nadu </a:t>
            </a:r>
          </a:p>
        </p:txBody>
      </p:sp>
      <p:sp>
        <p:nvSpPr>
          <p:cNvPr id="3" name="Content Placeholder 2"/>
          <p:cNvSpPr>
            <a:spLocks noGrp="1"/>
          </p:cNvSpPr>
          <p:nvPr>
            <p:ph idx="1"/>
          </p:nvPr>
        </p:nvSpPr>
        <p:spPr>
          <a:xfrm>
            <a:off x="684212" y="914401"/>
            <a:ext cx="10996746" cy="4512004"/>
          </a:xfrm>
        </p:spPr>
        <p:txBody>
          <a:bodyPr/>
          <a:lstStyle/>
          <a:p>
            <a:pPr>
              <a:buClr>
                <a:srgbClr val="FF0000"/>
              </a:buClr>
              <a:buFont typeface="Arial" pitchFamily="34" charset="0"/>
              <a:buChar char="•"/>
            </a:pPr>
            <a:r>
              <a:rPr lang="en-US" sz="2800" dirty="0" smtClean="0">
                <a:solidFill>
                  <a:schemeClr val="tx1"/>
                </a:solidFill>
                <a:latin typeface="Gill Sans MT" pitchFamily="34" charset="0"/>
              </a:rPr>
              <a:t>Main features- </a:t>
            </a:r>
          </a:p>
          <a:p>
            <a:pPr lvl="1">
              <a:buClr>
                <a:srgbClr val="FF0000"/>
              </a:buClr>
              <a:buFont typeface="Arial" pitchFamily="34" charset="0"/>
              <a:buChar char="•"/>
            </a:pPr>
            <a:r>
              <a:rPr lang="en-US" sz="2000" dirty="0" smtClean="0">
                <a:solidFill>
                  <a:schemeClr val="tx1"/>
                </a:solidFill>
                <a:latin typeface="Gill Sans MT" pitchFamily="34" charset="0"/>
              </a:rPr>
              <a:t>State has integrated HMIS for all Directorates and the personnel module is under Administrative Information System. </a:t>
            </a:r>
          </a:p>
          <a:p>
            <a:pPr lvl="1">
              <a:buClr>
                <a:srgbClr val="FF0000"/>
              </a:buClr>
              <a:buFont typeface="Arial" pitchFamily="34" charset="0"/>
              <a:buChar char="•"/>
            </a:pPr>
            <a:r>
              <a:rPr lang="en-US" sz="2000" dirty="0" smtClean="0">
                <a:solidFill>
                  <a:schemeClr val="tx1"/>
                </a:solidFill>
                <a:latin typeface="Gill Sans MT" pitchFamily="34" charset="0"/>
              </a:rPr>
              <a:t>It containing employee details such as employees' qualification, personal details, post details, transfer, PG details, promotion details, disciplinary details, service related details, retirement details, family member details and nomination details etc.</a:t>
            </a:r>
          </a:p>
          <a:p>
            <a:pPr lvl="1">
              <a:buClr>
                <a:srgbClr val="FF0000"/>
              </a:buClr>
              <a:buFont typeface="Arial" pitchFamily="34" charset="0"/>
              <a:buChar char="•"/>
            </a:pPr>
            <a:r>
              <a:rPr lang="en-US" sz="2000" dirty="0" smtClean="0">
                <a:solidFill>
                  <a:schemeClr val="tx1"/>
                </a:solidFill>
                <a:latin typeface="Gill Sans MT" pitchFamily="34" charset="0"/>
              </a:rPr>
              <a:t>There are various screens for feeding in different information on number of posts, sanctioned strength, in position, vacant detail, increment details regularization details, probation details, surrender of leave salary details, deputation details, Compulsory retirement details, employee audit and hospital audit details are also covered under personnel module. Various types of leave details such as EL credit\Debit, EOL with Medical Leave (MC) and without MC etc are covered in detail in Leave Details Forms. </a:t>
            </a:r>
          </a:p>
          <a:p>
            <a:pPr lvl="1">
              <a:buClr>
                <a:srgbClr val="FF0000"/>
              </a:buClr>
              <a:buFont typeface="Arial" pitchFamily="34" charset="0"/>
              <a:buChar char="•"/>
            </a:pPr>
            <a:r>
              <a:rPr lang="en-US" sz="2000" dirty="0" smtClean="0">
                <a:solidFill>
                  <a:schemeClr val="tx1"/>
                </a:solidFill>
                <a:latin typeface="Gill Sans MT" pitchFamily="34" charset="0"/>
              </a:rPr>
              <a:t>Implementation Status: In progress -total number of service registers uploaded till 2012 are 8000 service registers uploaded online under DMS, 5000 service registers under DPH and 17000 service registers under DME .   </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664797"/>
          </a:xfrm>
        </p:spPr>
        <p:txBody>
          <a:bodyPr/>
          <a:lstStyle/>
          <a:p>
            <a:pPr algn="ctr"/>
            <a:r>
              <a:rPr lang="en-US" b="1" dirty="0" smtClean="0">
                <a:solidFill>
                  <a:schemeClr val="accent2">
                    <a:lumMod val="40000"/>
                    <a:lumOff val="60000"/>
                  </a:schemeClr>
                </a:solidFill>
                <a:latin typeface="Agency FB" pitchFamily="34" charset="0"/>
                <a:cs typeface="Times New Roman"/>
              </a:rPr>
              <a:t>Bihar </a:t>
            </a:r>
            <a:endParaRPr lang="en-US" dirty="0"/>
          </a:p>
        </p:txBody>
      </p:sp>
      <p:sp>
        <p:nvSpPr>
          <p:cNvPr id="3" name="Content Placeholder 2"/>
          <p:cNvSpPr>
            <a:spLocks noGrp="1"/>
          </p:cNvSpPr>
          <p:nvPr>
            <p:ph idx="1"/>
          </p:nvPr>
        </p:nvSpPr>
        <p:spPr>
          <a:xfrm>
            <a:off x="684212" y="838200"/>
            <a:ext cx="10944490" cy="5983176"/>
          </a:xfrm>
        </p:spPr>
        <p:txBody>
          <a:bodyPr/>
          <a:lstStyle/>
          <a:p>
            <a:pPr>
              <a:buClr>
                <a:srgbClr val="FF0000"/>
              </a:buClr>
              <a:buFont typeface="Arial" pitchFamily="34" charset="0"/>
              <a:buChar char="•"/>
            </a:pPr>
            <a:r>
              <a:rPr lang="en-US" sz="2000" dirty="0" smtClean="0">
                <a:solidFill>
                  <a:schemeClr val="tx1"/>
                </a:solidFill>
                <a:latin typeface="Gill Sans MT" pitchFamily="34" charset="0"/>
              </a:rPr>
              <a:t>Main Features: </a:t>
            </a:r>
          </a:p>
          <a:p>
            <a:pPr lvl="1">
              <a:buClr>
                <a:srgbClr val="FF0000"/>
              </a:buClr>
              <a:buFont typeface="Arial" pitchFamily="34" charset="0"/>
              <a:buChar char="•"/>
            </a:pPr>
            <a:r>
              <a:rPr lang="en-US" sz="1800" dirty="0" smtClean="0">
                <a:solidFill>
                  <a:schemeClr val="tx1"/>
                </a:solidFill>
                <a:latin typeface="Gill Sans MT" pitchFamily="34" charset="0"/>
              </a:rPr>
              <a:t>Using Open-source HRH-MIS product </a:t>
            </a:r>
            <a:r>
              <a:rPr lang="en-US" sz="1800" dirty="0" err="1" smtClean="0">
                <a:solidFill>
                  <a:schemeClr val="tx1"/>
                </a:solidFill>
                <a:latin typeface="Gill Sans MT" pitchFamily="34" charset="0"/>
              </a:rPr>
              <a:t>iHRIS</a:t>
            </a:r>
            <a:r>
              <a:rPr lang="en-US" sz="1800" dirty="0" smtClean="0">
                <a:solidFill>
                  <a:schemeClr val="tx1"/>
                </a:solidFill>
                <a:latin typeface="Gill Sans MT" pitchFamily="34" charset="0"/>
              </a:rPr>
              <a:t> with help of Intra-health, NHSRC &amp; HISP India. </a:t>
            </a:r>
          </a:p>
          <a:p>
            <a:pPr lvl="1">
              <a:buClr>
                <a:srgbClr val="FF0000"/>
              </a:buClr>
              <a:buFont typeface="Arial" pitchFamily="34" charset="0"/>
              <a:buChar char="•"/>
            </a:pPr>
            <a:r>
              <a:rPr lang="en-US" sz="1800" dirty="0" smtClean="0">
                <a:solidFill>
                  <a:schemeClr val="tx1"/>
                </a:solidFill>
                <a:latin typeface="Gill Sans MT" pitchFamily="34" charset="0"/>
              </a:rPr>
              <a:t>The Staff Directory created for each facility and at all levels which includes over 47,500 staff, with job title, facility location, joining date, specialty, and other characteristics. </a:t>
            </a:r>
          </a:p>
          <a:p>
            <a:pPr lvl="1">
              <a:buClr>
                <a:srgbClr val="FF0000"/>
              </a:buClr>
              <a:buFont typeface="Arial" pitchFamily="34" charset="0"/>
              <a:buChar char="•"/>
            </a:pPr>
            <a:r>
              <a:rPr lang="en-US" sz="1800" dirty="0" smtClean="0">
                <a:solidFill>
                  <a:schemeClr val="tx1"/>
                </a:solidFill>
                <a:latin typeface="Gill Sans MT" pitchFamily="34" charset="0"/>
              </a:rPr>
              <a:t>The list of staff by cadre and employment type (contractual &amp; regular staff) and doctors’ directory (under different cadres</a:t>
            </a:r>
            <a:r>
              <a:rPr lang="en-US" sz="1400" dirty="0" smtClean="0">
                <a:solidFill>
                  <a:schemeClr val="tx1"/>
                </a:solidFill>
                <a:latin typeface="Gill Sans MT" pitchFamily="34" charset="0"/>
              </a:rPr>
              <a:t>) includes record of medical colleges &amp; hospitals. </a:t>
            </a:r>
          </a:p>
          <a:p>
            <a:pPr>
              <a:buClr>
                <a:srgbClr val="FF0000"/>
              </a:buClr>
              <a:buFont typeface="Arial" pitchFamily="34" charset="0"/>
              <a:buChar char="•"/>
            </a:pPr>
            <a:r>
              <a:rPr lang="en-US" sz="1800" dirty="0" smtClean="0">
                <a:solidFill>
                  <a:schemeClr val="tx1"/>
                </a:solidFill>
                <a:latin typeface="Gill Sans MT" pitchFamily="34" charset="0"/>
              </a:rPr>
              <a:t>Outcomes: </a:t>
            </a:r>
          </a:p>
          <a:p>
            <a:pPr lvl="1">
              <a:buClr>
                <a:srgbClr val="FF0000"/>
              </a:buClr>
              <a:buFont typeface="Arial" pitchFamily="34" charset="0"/>
              <a:buChar char="•"/>
            </a:pPr>
            <a:r>
              <a:rPr lang="en-US" sz="1800" dirty="0" smtClean="0">
                <a:solidFill>
                  <a:schemeClr val="tx1"/>
                </a:solidFill>
                <a:latin typeface="Gill Sans MT" pitchFamily="34" charset="0"/>
              </a:rPr>
              <a:t>Primarily used for generating PIP on HR and linking with facilities, deployment decisions (transfers, promotion, deputation, contract renewal/termination, department proceedings and judicial queries. </a:t>
            </a:r>
          </a:p>
          <a:p>
            <a:pPr>
              <a:buClr>
                <a:srgbClr val="FF0000"/>
              </a:buClr>
              <a:buFont typeface="Arial" pitchFamily="34" charset="0"/>
              <a:buChar char="•"/>
            </a:pPr>
            <a:r>
              <a:rPr lang="en-US" sz="1800" dirty="0" smtClean="0">
                <a:solidFill>
                  <a:schemeClr val="tx1"/>
                </a:solidFill>
                <a:latin typeface="Gill Sans MT" pitchFamily="34" charset="0"/>
              </a:rPr>
              <a:t>Lessons Learnt: </a:t>
            </a:r>
          </a:p>
          <a:p>
            <a:pPr lvl="1">
              <a:buClr>
                <a:srgbClr val="FF0000"/>
              </a:buClr>
              <a:buFont typeface="Arial" pitchFamily="34" charset="0"/>
              <a:buChar char="•"/>
            </a:pPr>
            <a:r>
              <a:rPr lang="en-US" sz="1800" dirty="0" smtClean="0">
                <a:solidFill>
                  <a:schemeClr val="tx1"/>
                </a:solidFill>
                <a:latin typeface="Gill Sans MT" pitchFamily="34" charset="0"/>
              </a:rPr>
              <a:t>Standardize key HR data like position title, capacity building </a:t>
            </a:r>
            <a:r>
              <a:rPr lang="en-US" sz="1800" dirty="0" err="1" smtClean="0">
                <a:solidFill>
                  <a:schemeClr val="tx1"/>
                </a:solidFill>
                <a:latin typeface="Gill Sans MT" pitchFamily="34" charset="0"/>
              </a:rPr>
              <a:t>programmes</a:t>
            </a:r>
            <a:r>
              <a:rPr lang="en-US" sz="1800" dirty="0" smtClean="0">
                <a:solidFill>
                  <a:schemeClr val="tx1"/>
                </a:solidFill>
                <a:latin typeface="Gill Sans MT" pitchFamily="34" charset="0"/>
              </a:rPr>
              <a:t> required in operating the HRIS.</a:t>
            </a:r>
          </a:p>
          <a:p>
            <a:pPr lvl="1">
              <a:buClr>
                <a:srgbClr val="FF0000"/>
              </a:buClr>
              <a:buFont typeface="Arial" pitchFamily="34" charset="0"/>
              <a:buChar char="•"/>
            </a:pPr>
            <a:r>
              <a:rPr lang="en-US" sz="1800" dirty="0" smtClean="0">
                <a:solidFill>
                  <a:schemeClr val="tx1"/>
                </a:solidFill>
                <a:latin typeface="Gill Sans MT" pitchFamily="34" charset="0"/>
              </a:rPr>
              <a:t>Start simple; tackle sensitive issues once system is more established, data can highlight problems and help inform solutions. </a:t>
            </a:r>
          </a:p>
          <a:p>
            <a:pPr lvl="1">
              <a:buClr>
                <a:srgbClr val="FF0000"/>
              </a:buClr>
              <a:buFont typeface="Arial" pitchFamily="34" charset="0"/>
              <a:buChar char="•"/>
            </a:pPr>
            <a:r>
              <a:rPr lang="en-US" sz="1800" dirty="0" smtClean="0">
                <a:solidFill>
                  <a:schemeClr val="tx1"/>
                </a:solidFill>
                <a:latin typeface="Gill Sans MT" pitchFamily="34" charset="0"/>
              </a:rPr>
              <a:t>Establishing a useful HRIS is an iterative process that requires both time and active engagement of the key stakeholders. </a:t>
            </a:r>
          </a:p>
          <a:p>
            <a:pPr>
              <a:buClr>
                <a:srgbClr val="FF0000"/>
              </a:buClr>
              <a:buFont typeface="Arial" pitchFamily="34" charset="0"/>
              <a:buChar char="•"/>
            </a:pPr>
            <a:r>
              <a:rPr lang="en-US" sz="1800" dirty="0" smtClean="0">
                <a:solidFill>
                  <a:schemeClr val="tx1"/>
                </a:solidFill>
                <a:latin typeface="Gill Sans MT" pitchFamily="34" charset="0"/>
              </a:rPr>
              <a:t>Challenges: </a:t>
            </a:r>
          </a:p>
          <a:p>
            <a:pPr lvl="1">
              <a:buClr>
                <a:srgbClr val="FF0000"/>
              </a:buClr>
              <a:buFont typeface="Arial" pitchFamily="34" charset="0"/>
              <a:buChar char="•"/>
            </a:pPr>
            <a:r>
              <a:rPr lang="en-US" sz="1800" dirty="0" smtClean="0">
                <a:solidFill>
                  <a:schemeClr val="tx1"/>
                </a:solidFill>
                <a:latin typeface="Gill Sans MT" pitchFamily="34" charset="0"/>
              </a:rPr>
              <a:t>Training and motivating staff to prioritize the HRIS and collect the needed data, allocation of dedicated HR to manage work, establishing a regular mechanism for data updating, review and use and strong and continuous technological support services </a:t>
            </a:r>
          </a:p>
          <a:p>
            <a:pPr>
              <a:buClr>
                <a:srgbClr val="FF0000"/>
              </a:buClr>
              <a:buFont typeface="Arial" pitchFamily="34" charset="0"/>
              <a:buChar char="•"/>
            </a:pPr>
            <a:r>
              <a:rPr lang="en-US" sz="1800" dirty="0" smtClean="0">
                <a:solidFill>
                  <a:schemeClr val="tx1"/>
                </a:solidFill>
                <a:latin typeface="Gill Sans MT" pitchFamily="34" charset="0"/>
              </a:rPr>
              <a:t>Way Forward: </a:t>
            </a:r>
          </a:p>
          <a:p>
            <a:pPr lvl="1">
              <a:buClr>
                <a:srgbClr val="FF0000"/>
              </a:buClr>
              <a:buFont typeface="Arial" pitchFamily="34" charset="0"/>
              <a:buChar char="•"/>
            </a:pPr>
            <a:r>
              <a:rPr lang="en-US" sz="1800" dirty="0" smtClean="0">
                <a:solidFill>
                  <a:schemeClr val="tx1"/>
                </a:solidFill>
                <a:latin typeface="Gill Sans MT" pitchFamily="34" charset="0"/>
              </a:rPr>
              <a:t>Adding new HRIS modules like training. Strengthening HR cell at State level. </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1412" y="2286000"/>
            <a:ext cx="9324523" cy="1523494"/>
          </a:xfrm>
        </p:spPr>
        <p:txBody>
          <a:bodyPr/>
          <a:lstStyle/>
          <a:p>
            <a:pPr algn="ctr"/>
            <a:r>
              <a:rPr lang="en-US" sz="6000" b="1" dirty="0" smtClean="0">
                <a:solidFill>
                  <a:srgbClr val="CCAF0A">
                    <a:lumMod val="40000"/>
                    <a:lumOff val="60000"/>
                  </a:srgbClr>
                </a:solidFill>
                <a:latin typeface="Agency FB" pitchFamily="34" charset="0"/>
              </a:rPr>
              <a:t>III. Designing IT Interventions </a:t>
            </a:r>
            <a:endParaRPr lang="en-US" b="1" dirty="0">
              <a:solidFill>
                <a:schemeClr val="accent2">
                  <a:lumMod val="40000"/>
                  <a:lumOff val="60000"/>
                </a:schemeClr>
              </a:solidFill>
              <a:latin typeface="Agency FB"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400" b="1" dirty="0" smtClean="0">
                <a:solidFill>
                  <a:schemeClr val="accent2">
                    <a:lumMod val="40000"/>
                    <a:lumOff val="60000"/>
                  </a:schemeClr>
                </a:solidFill>
                <a:latin typeface="Agency FB" pitchFamily="34" charset="0"/>
              </a:rPr>
              <a:t>Software Design- Issues to be kept in mind</a:t>
            </a:r>
            <a:endParaRPr lang="en-US" sz="4400"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507868" y="1412874"/>
            <a:ext cx="11173090" cy="5140325"/>
          </a:xfrm>
        </p:spPr>
        <p:txBody>
          <a:bodyPr>
            <a:noAutofit/>
          </a:bodyPr>
          <a:lstStyle/>
          <a:p>
            <a:pPr>
              <a:buClr>
                <a:srgbClr val="FF0000"/>
              </a:buClr>
              <a:buFont typeface="Arial" pitchFamily="34" charset="0"/>
              <a:buChar char="•"/>
            </a:pPr>
            <a:r>
              <a:rPr lang="en-US" b="1" dirty="0" smtClean="0">
                <a:solidFill>
                  <a:srgbClr val="00B0F0"/>
                </a:solidFill>
              </a:rPr>
              <a:t>S</a:t>
            </a:r>
            <a:r>
              <a:rPr lang="en-US" sz="2800" dirty="0" smtClean="0">
                <a:solidFill>
                  <a:schemeClr val="tx1"/>
                </a:solidFill>
              </a:rPr>
              <a:t>upport decentralized decision making. </a:t>
            </a:r>
          </a:p>
          <a:p>
            <a:pPr>
              <a:buClr>
                <a:srgbClr val="FF0000"/>
              </a:buClr>
              <a:buFont typeface="Arial" pitchFamily="34" charset="0"/>
              <a:buChar char="•"/>
            </a:pPr>
            <a:r>
              <a:rPr lang="en-US" b="1" dirty="0" smtClean="0">
                <a:solidFill>
                  <a:srgbClr val="00B0F0"/>
                </a:solidFill>
              </a:rPr>
              <a:t>H</a:t>
            </a:r>
            <a:r>
              <a:rPr lang="en-US" sz="2800" dirty="0" smtClean="0">
                <a:solidFill>
                  <a:schemeClr val="tx1"/>
                </a:solidFill>
              </a:rPr>
              <a:t>ave Flexible Input &amp; Output Options. </a:t>
            </a:r>
          </a:p>
          <a:p>
            <a:pPr>
              <a:buClr>
                <a:srgbClr val="FF0000"/>
              </a:buClr>
              <a:buFont typeface="Arial" pitchFamily="34" charset="0"/>
              <a:buChar char="•"/>
            </a:pPr>
            <a:r>
              <a:rPr lang="en-US" b="1" dirty="0" smtClean="0">
                <a:solidFill>
                  <a:srgbClr val="00B0F0"/>
                </a:solidFill>
              </a:rPr>
              <a:t>O</a:t>
            </a:r>
            <a:r>
              <a:rPr lang="en-US" sz="2800" dirty="0" smtClean="0">
                <a:solidFill>
                  <a:schemeClr val="tx1"/>
                </a:solidFill>
              </a:rPr>
              <a:t>pen for Integration.  </a:t>
            </a:r>
          </a:p>
          <a:p>
            <a:pPr>
              <a:buClr>
                <a:srgbClr val="FF0000"/>
              </a:buClr>
              <a:buFont typeface="Arial" pitchFamily="34" charset="0"/>
              <a:buChar char="•"/>
            </a:pPr>
            <a:r>
              <a:rPr lang="en-US" b="1" dirty="0" smtClean="0">
                <a:solidFill>
                  <a:srgbClr val="00B0F0"/>
                </a:solidFill>
              </a:rPr>
              <a:t>U</a:t>
            </a:r>
            <a:r>
              <a:rPr lang="en-US" sz="2800" dirty="0" smtClean="0">
                <a:solidFill>
                  <a:schemeClr val="tx1"/>
                </a:solidFill>
              </a:rPr>
              <a:t>sers at all levels should get their information. </a:t>
            </a:r>
          </a:p>
          <a:p>
            <a:pPr>
              <a:buClr>
                <a:srgbClr val="FF0000"/>
              </a:buClr>
              <a:buFont typeface="Arial" pitchFamily="34" charset="0"/>
              <a:buChar char="•"/>
            </a:pPr>
            <a:r>
              <a:rPr lang="en-US" b="1" dirty="0" smtClean="0">
                <a:solidFill>
                  <a:srgbClr val="00B0F0"/>
                </a:solidFill>
              </a:rPr>
              <a:t>L</a:t>
            </a:r>
            <a:r>
              <a:rPr lang="en-US" sz="2800" dirty="0" smtClean="0">
                <a:solidFill>
                  <a:schemeClr val="tx1"/>
                </a:solidFill>
              </a:rPr>
              <a:t>ocal data analysis functions.  </a:t>
            </a:r>
          </a:p>
          <a:p>
            <a:pPr>
              <a:buClr>
                <a:srgbClr val="FF0000"/>
              </a:buClr>
              <a:buFont typeface="Arial" pitchFamily="34" charset="0"/>
              <a:buChar char="•"/>
            </a:pPr>
            <a:r>
              <a:rPr lang="en-US" b="1" dirty="0" smtClean="0">
                <a:solidFill>
                  <a:srgbClr val="00B0F0"/>
                </a:solidFill>
              </a:rPr>
              <a:t>D</a:t>
            </a:r>
            <a:r>
              <a:rPr lang="en-US" sz="2800" dirty="0" smtClean="0">
                <a:solidFill>
                  <a:schemeClr val="tx1"/>
                </a:solidFill>
              </a:rPr>
              <a:t>ynamic Data needs.  </a:t>
            </a:r>
          </a:p>
          <a:p>
            <a:pPr>
              <a:buClr>
                <a:srgbClr val="FF0000"/>
              </a:buClr>
              <a:buFont typeface="Arial" pitchFamily="34" charset="0"/>
              <a:buChar char="•"/>
            </a:pPr>
            <a:r>
              <a:rPr lang="en-US" b="1" dirty="0" smtClean="0">
                <a:solidFill>
                  <a:srgbClr val="FF0000"/>
                </a:solidFill>
              </a:rPr>
              <a:t>N</a:t>
            </a:r>
            <a:r>
              <a:rPr lang="en-US" sz="2800" dirty="0" smtClean="0">
                <a:solidFill>
                  <a:schemeClr val="tx1"/>
                </a:solidFill>
              </a:rPr>
              <a:t>ot rigid and stagnant. </a:t>
            </a:r>
          </a:p>
          <a:p>
            <a:pPr>
              <a:buClr>
                <a:srgbClr val="FF0000"/>
              </a:buClr>
              <a:buFont typeface="Arial" pitchFamily="34" charset="0"/>
              <a:buChar char="•"/>
            </a:pPr>
            <a:r>
              <a:rPr lang="en-US" b="1" dirty="0" smtClean="0">
                <a:solidFill>
                  <a:srgbClr val="FF0000"/>
                </a:solidFill>
              </a:rPr>
              <a:t>O</a:t>
            </a:r>
            <a:r>
              <a:rPr lang="en-US" sz="2800" dirty="0" smtClean="0">
                <a:solidFill>
                  <a:schemeClr val="tx1"/>
                </a:solidFill>
              </a:rPr>
              <a:t>ver ambitious plan to accommodate everything. </a:t>
            </a:r>
          </a:p>
          <a:p>
            <a:pPr>
              <a:buClr>
                <a:srgbClr val="FF0000"/>
              </a:buClr>
              <a:buFont typeface="Arial" pitchFamily="34" charset="0"/>
              <a:buChar char="•"/>
            </a:pPr>
            <a:r>
              <a:rPr lang="en-US" b="1" dirty="0" smtClean="0">
                <a:solidFill>
                  <a:srgbClr val="FF0000"/>
                </a:solidFill>
              </a:rPr>
              <a:t>T</a:t>
            </a:r>
            <a:r>
              <a:rPr lang="en-US" sz="2800" dirty="0" smtClean="0">
                <a:solidFill>
                  <a:schemeClr val="tx1"/>
                </a:solidFill>
              </a:rPr>
              <a:t>echnically complex</a:t>
            </a:r>
            <a:r>
              <a:rPr lang="en-US" b="1" dirty="0" smtClean="0">
                <a:solidFill>
                  <a:schemeClr val="tx1"/>
                </a:solidFill>
              </a:rPr>
              <a:t>. </a:t>
            </a:r>
            <a:endParaRPr lang="en-US" sz="2800" b="1" dirty="0" smtClean="0">
              <a:solidFill>
                <a:schemeClr val="tx1"/>
              </a:solidFill>
            </a:endParaRPr>
          </a:p>
          <a:p>
            <a:pPr>
              <a:buClr>
                <a:srgbClr val="FF0000"/>
              </a:buClr>
              <a:buFont typeface="Arial" pitchFamily="34" charset="0"/>
              <a:buChar char="•"/>
            </a:pPr>
            <a:endParaRPr lang="en-US" sz="2800" dirty="0">
              <a:solidFill>
                <a:schemeClr val="tx1"/>
              </a:solidFill>
            </a:endParaRPr>
          </a:p>
        </p:txBody>
      </p:sp>
      <p:cxnSp>
        <p:nvCxnSpPr>
          <p:cNvPr id="6" name="Straight Connector 5"/>
          <p:cNvCxnSpPr/>
          <p:nvPr/>
        </p:nvCxnSpPr>
        <p:spPr>
          <a:xfrm>
            <a:off x="531812" y="4572000"/>
            <a:ext cx="11125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838200"/>
          </a:xfrm>
        </p:spPr>
        <p:txBody>
          <a:bodyPr>
            <a:normAutofit/>
          </a:bodyPr>
          <a:lstStyle/>
          <a:p>
            <a:pPr algn="ctr"/>
            <a:r>
              <a:rPr lang="en-US" sz="4400" b="1" dirty="0" smtClean="0">
                <a:solidFill>
                  <a:schemeClr val="accent2">
                    <a:lumMod val="40000"/>
                    <a:lumOff val="60000"/>
                  </a:schemeClr>
                </a:solidFill>
                <a:latin typeface="Agency FB" pitchFamily="34" charset="0"/>
              </a:rPr>
              <a:t>User Friendliness </a:t>
            </a:r>
            <a:endParaRPr lang="en-US" sz="4400"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531812" y="990600"/>
            <a:ext cx="10969943" cy="4953000"/>
          </a:xfrm>
        </p:spPr>
        <p:txBody>
          <a:bodyPr>
            <a:noAutofit/>
          </a:bodyPr>
          <a:lstStyle/>
          <a:p>
            <a:pPr>
              <a:buClr>
                <a:srgbClr val="FF0000"/>
              </a:buClr>
              <a:buFont typeface="Arial" pitchFamily="34" charset="0"/>
              <a:buChar char="•"/>
            </a:pPr>
            <a:r>
              <a:rPr lang="en-US" sz="2400" dirty="0" smtClean="0">
                <a:solidFill>
                  <a:schemeClr val="tx1"/>
                </a:solidFill>
                <a:latin typeface="Gill Sans MT" pitchFamily="34" charset="0"/>
              </a:rPr>
              <a:t>Simple Design – </a:t>
            </a:r>
          </a:p>
          <a:p>
            <a:pPr lvl="1">
              <a:buClr>
                <a:srgbClr val="FF0000"/>
              </a:buClr>
              <a:buFont typeface="Arial" pitchFamily="34" charset="0"/>
              <a:buChar char="•"/>
            </a:pPr>
            <a:r>
              <a:rPr lang="en-US" sz="2400" dirty="0" smtClean="0">
                <a:solidFill>
                  <a:schemeClr val="tx1"/>
                </a:solidFill>
                <a:latin typeface="Gill Sans MT" pitchFamily="34" charset="0"/>
              </a:rPr>
              <a:t>Limited key strokes and mouse clicks to accomplish a task. </a:t>
            </a:r>
          </a:p>
          <a:p>
            <a:pPr lvl="1">
              <a:buClr>
                <a:srgbClr val="FF0000"/>
              </a:buClr>
              <a:buFont typeface="Arial" pitchFamily="34" charset="0"/>
              <a:buChar char="•"/>
            </a:pPr>
            <a:r>
              <a:rPr lang="en-US" sz="2400" dirty="0" smtClean="0">
                <a:solidFill>
                  <a:schemeClr val="tx1"/>
                </a:solidFill>
                <a:latin typeface="Gill Sans MT" pitchFamily="34" charset="0"/>
              </a:rPr>
              <a:t>Uniform Color definition, </a:t>
            </a:r>
          </a:p>
          <a:p>
            <a:pPr lvl="1">
              <a:buClr>
                <a:srgbClr val="FF0000"/>
              </a:buClr>
              <a:buFont typeface="Arial" pitchFamily="34" charset="0"/>
              <a:buChar char="•"/>
            </a:pPr>
            <a:r>
              <a:rPr lang="en-US" sz="2400" dirty="0" smtClean="0">
                <a:solidFill>
                  <a:schemeClr val="tx1"/>
                </a:solidFill>
                <a:latin typeface="Gill Sans MT" pitchFamily="34" charset="0"/>
              </a:rPr>
              <a:t>Clear Mandatory Filed Filling instructions. </a:t>
            </a:r>
          </a:p>
          <a:p>
            <a:pPr lvl="1">
              <a:buClr>
                <a:srgbClr val="FF0000"/>
              </a:buClr>
              <a:buFont typeface="Arial" pitchFamily="34" charset="0"/>
              <a:buChar char="•"/>
            </a:pPr>
            <a:r>
              <a:rPr lang="en-US" sz="2400" dirty="0" smtClean="0">
                <a:solidFill>
                  <a:schemeClr val="tx1"/>
                </a:solidFill>
                <a:latin typeface="Gill Sans MT" pitchFamily="34" charset="0"/>
              </a:rPr>
              <a:t>Sections should be properly segregated to help the user to quickly identify the section of interest 	</a:t>
            </a:r>
          </a:p>
          <a:p>
            <a:pPr>
              <a:buClr>
                <a:srgbClr val="FF0000"/>
              </a:buClr>
              <a:buFont typeface="Arial" pitchFamily="34" charset="0"/>
              <a:buChar char="•"/>
            </a:pPr>
            <a:r>
              <a:rPr lang="en-US" sz="2400" dirty="0" smtClean="0">
                <a:solidFill>
                  <a:schemeClr val="tx1"/>
                </a:solidFill>
                <a:latin typeface="Gill Sans MT" pitchFamily="34" charset="0"/>
              </a:rPr>
              <a:t>Easy Navigation-</a:t>
            </a:r>
          </a:p>
          <a:p>
            <a:pPr lvl="1">
              <a:buClr>
                <a:srgbClr val="FF0000"/>
              </a:buClr>
              <a:buFont typeface="Arial" pitchFamily="34" charset="0"/>
              <a:buChar char="•"/>
            </a:pPr>
            <a:r>
              <a:rPr lang="en-US" sz="2400" dirty="0" smtClean="0">
                <a:solidFill>
                  <a:schemeClr val="tx1"/>
                </a:solidFill>
                <a:latin typeface="Gill Sans MT" pitchFamily="34" charset="0"/>
              </a:rPr>
              <a:t>User should be able to navigate the form with Tab key without using a mouse . </a:t>
            </a:r>
          </a:p>
          <a:p>
            <a:pPr lvl="1">
              <a:buClr>
                <a:srgbClr val="FF0000"/>
              </a:buClr>
              <a:buFont typeface="Arial" pitchFamily="34" charset="0"/>
              <a:buChar char="•"/>
            </a:pPr>
            <a:r>
              <a:rPr lang="en-US" sz="2400" dirty="0" smtClean="0">
                <a:solidFill>
                  <a:schemeClr val="tx1"/>
                </a:solidFill>
                <a:latin typeface="Gill Sans MT" pitchFamily="34" charset="0"/>
              </a:rPr>
              <a:t>Tab order should follow the field order in the form. 	</a:t>
            </a:r>
          </a:p>
          <a:p>
            <a:pPr lvl="1">
              <a:buClr>
                <a:srgbClr val="FF0000"/>
              </a:buClr>
              <a:buFont typeface="Arial" pitchFamily="34" charset="0"/>
              <a:buChar char="•"/>
            </a:pPr>
            <a:r>
              <a:rPr lang="en-US" sz="2400" dirty="0" smtClean="0">
                <a:solidFill>
                  <a:schemeClr val="tx1"/>
                </a:solidFill>
                <a:latin typeface="Gill Sans MT" pitchFamily="34" charset="0"/>
              </a:rPr>
              <a:t>Limited-to-no vertical scrolling. </a:t>
            </a:r>
          </a:p>
          <a:p>
            <a:pPr>
              <a:buClr>
                <a:srgbClr val="FF0000"/>
              </a:buClr>
              <a:buFont typeface="Arial" pitchFamily="34" charset="0"/>
              <a:buChar char="•"/>
            </a:pPr>
            <a:r>
              <a:rPr lang="en-US" sz="2400" dirty="0" smtClean="0">
                <a:solidFill>
                  <a:schemeClr val="tx1"/>
                </a:solidFill>
                <a:latin typeface="Gill Sans MT" pitchFamily="34" charset="0"/>
              </a:rPr>
              <a:t>Form Design- </a:t>
            </a:r>
          </a:p>
          <a:p>
            <a:pPr lvl="1">
              <a:buClr>
                <a:srgbClr val="FF0000"/>
              </a:buClr>
              <a:buFont typeface="Arial" pitchFamily="34" charset="0"/>
              <a:buChar char="•"/>
            </a:pPr>
            <a:r>
              <a:rPr lang="en-US" sz="2400" dirty="0" smtClean="0">
                <a:solidFill>
                  <a:schemeClr val="tx1"/>
                </a:solidFill>
                <a:latin typeface="Gill Sans MT" pitchFamily="34" charset="0"/>
              </a:rPr>
              <a:t>Light Forms – All forms approximately same length and similar data element types and should take approximately the same amount of time to fill. Keep forms in two sections if more than 2 minutes scrolling is required.  	</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838200"/>
          </a:xfrm>
        </p:spPr>
        <p:txBody>
          <a:bodyPr/>
          <a:lstStyle/>
          <a:p>
            <a:pPr algn="ctr"/>
            <a:r>
              <a:rPr lang="en-US" sz="4400" b="1" dirty="0" smtClean="0">
                <a:solidFill>
                  <a:schemeClr val="accent2">
                    <a:lumMod val="40000"/>
                    <a:lumOff val="60000"/>
                  </a:schemeClr>
                </a:solidFill>
                <a:latin typeface="Agency FB" pitchFamily="34" charset="0"/>
              </a:rPr>
              <a:t>Data Input Functions </a:t>
            </a:r>
            <a:endParaRPr lang="en-US" sz="4400"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912812" y="1412874"/>
            <a:ext cx="10768146" cy="4606926"/>
          </a:xfrm>
        </p:spPr>
        <p:txBody>
          <a:bodyPr>
            <a:normAutofit/>
          </a:bodyPr>
          <a:lstStyle/>
          <a:p>
            <a:pPr>
              <a:buClr>
                <a:srgbClr val="FF0000"/>
              </a:buClr>
              <a:buFont typeface="Arial" pitchFamily="34" charset="0"/>
              <a:buChar char="•"/>
            </a:pPr>
            <a:r>
              <a:rPr lang="en-US" dirty="0" smtClean="0">
                <a:solidFill>
                  <a:schemeClr val="tx1"/>
                </a:solidFill>
                <a:latin typeface="Gill Sans MT" pitchFamily="34" charset="0"/>
              </a:rPr>
              <a:t>Flexible- </a:t>
            </a:r>
          </a:p>
          <a:p>
            <a:pPr lvl="1">
              <a:buClr>
                <a:srgbClr val="FF0000"/>
              </a:buClr>
              <a:buFont typeface="Arial" pitchFamily="34" charset="0"/>
              <a:buChar char="•"/>
            </a:pPr>
            <a:r>
              <a:rPr lang="en-US" dirty="0" smtClean="0">
                <a:solidFill>
                  <a:schemeClr val="tx1"/>
                </a:solidFill>
                <a:latin typeface="Gill Sans MT" pitchFamily="34" charset="0"/>
              </a:rPr>
              <a:t>Manually   </a:t>
            </a:r>
          </a:p>
          <a:p>
            <a:pPr lvl="1">
              <a:buClr>
                <a:srgbClr val="FF0000"/>
              </a:buClr>
              <a:buFont typeface="Arial" pitchFamily="34" charset="0"/>
              <a:buChar char="•"/>
            </a:pPr>
            <a:r>
              <a:rPr lang="en-US" dirty="0" smtClean="0">
                <a:solidFill>
                  <a:schemeClr val="tx1"/>
                </a:solidFill>
                <a:latin typeface="Gill Sans MT" pitchFamily="34" charset="0"/>
              </a:rPr>
              <a:t>Data entry- by excel import or by any other form. </a:t>
            </a:r>
          </a:p>
          <a:p>
            <a:pPr lvl="1">
              <a:buClr>
                <a:srgbClr val="FF0000"/>
              </a:buClr>
              <a:buFont typeface="Arial" pitchFamily="34" charset="0"/>
              <a:buChar char="•"/>
            </a:pPr>
            <a:r>
              <a:rPr lang="en-US" dirty="0" smtClean="0">
                <a:solidFill>
                  <a:schemeClr val="tx1"/>
                </a:solidFill>
                <a:latin typeface="Gill Sans MT" pitchFamily="34" charset="0"/>
              </a:rPr>
              <a:t>Data entry- by other devices- mobile. </a:t>
            </a:r>
            <a:r>
              <a:rPr lang="en-US" dirty="0" smtClean="0">
                <a:solidFill>
                  <a:srgbClr val="FF0000"/>
                </a:solidFill>
                <a:latin typeface="Gill Sans MT" pitchFamily="34" charset="0"/>
              </a:rPr>
              <a:t>(?)</a:t>
            </a:r>
          </a:p>
          <a:p>
            <a:pPr lvl="1">
              <a:buClr>
                <a:srgbClr val="FF0000"/>
              </a:buClr>
              <a:buFont typeface="Arial" pitchFamily="34" charset="0"/>
              <a:buChar char="•"/>
            </a:pPr>
            <a:r>
              <a:rPr lang="en-US" dirty="0" smtClean="0">
                <a:solidFill>
                  <a:schemeClr val="tx1"/>
                </a:solidFill>
                <a:latin typeface="Gill Sans MT" pitchFamily="34" charset="0"/>
              </a:rPr>
              <a:t>Flexibility to allow data entry for disaggregated numbers or aggregated numbers. – i.e. Population, Targets etc.  </a:t>
            </a:r>
          </a:p>
          <a:p>
            <a:pPr>
              <a:buClr>
                <a:srgbClr val="FF0000"/>
              </a:buClr>
              <a:buFont typeface="Arial" pitchFamily="34" charset="0"/>
              <a:buChar char="•"/>
            </a:pPr>
            <a:endParaRPr lang="en-US" dirty="0" smtClean="0">
              <a:solidFill>
                <a:schemeClr val="tx1"/>
              </a:solidFill>
              <a:latin typeface="Gill Sans MT" pitchFamily="34" charset="0"/>
            </a:endParaRPr>
          </a:p>
          <a:p>
            <a:pPr>
              <a:buClr>
                <a:srgbClr val="FF0000"/>
              </a:buClr>
              <a:buFont typeface="Arial" pitchFamily="34" charset="0"/>
              <a:buChar char="•"/>
            </a:pPr>
            <a:endParaRPr lang="en-US" dirty="0">
              <a:solidFill>
                <a:schemeClr val="tx1"/>
              </a:solidFill>
              <a:latin typeface="Gill Sans MT"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609398"/>
          </a:xfrm>
        </p:spPr>
        <p:txBody>
          <a:bodyPr/>
          <a:lstStyle/>
          <a:p>
            <a:pPr algn="ctr"/>
            <a:r>
              <a:rPr lang="en-US" sz="4400" b="1" dirty="0" smtClean="0">
                <a:solidFill>
                  <a:schemeClr val="accent2">
                    <a:lumMod val="40000"/>
                    <a:lumOff val="60000"/>
                  </a:schemeClr>
                </a:solidFill>
                <a:latin typeface="Agency FB" pitchFamily="34" charset="0"/>
              </a:rPr>
              <a:t>Data Quality &amp; Validation </a:t>
            </a:r>
            <a:endParaRPr lang="en-US" sz="4400"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609441" y="914400"/>
            <a:ext cx="10969943" cy="5334000"/>
          </a:xfrm>
        </p:spPr>
        <p:txBody>
          <a:bodyPr>
            <a:noAutofit/>
          </a:bodyPr>
          <a:lstStyle/>
          <a:p>
            <a:pPr>
              <a:buClr>
                <a:srgbClr val="FF0000"/>
              </a:buClr>
              <a:buFont typeface="Arial" pitchFamily="34" charset="0"/>
              <a:buChar char="•"/>
            </a:pPr>
            <a:r>
              <a:rPr lang="en-US" sz="2200" dirty="0" smtClean="0">
                <a:solidFill>
                  <a:schemeClr val="tx1"/>
                </a:solidFill>
                <a:latin typeface="Gill Sans MT" pitchFamily="34" charset="0"/>
              </a:rPr>
              <a:t> Data validation - Data is validated before commit to the database.</a:t>
            </a:r>
          </a:p>
          <a:p>
            <a:pPr lvl="1">
              <a:buClr>
                <a:srgbClr val="FF0000"/>
              </a:buClr>
              <a:buFont typeface="Arial" pitchFamily="34" charset="0"/>
              <a:buChar char="•"/>
            </a:pPr>
            <a:r>
              <a:rPr lang="en-US" sz="2200" dirty="0" smtClean="0">
                <a:solidFill>
                  <a:schemeClr val="tx1"/>
                </a:solidFill>
                <a:latin typeface="Gill Sans MT" pitchFamily="34" charset="0"/>
              </a:rPr>
              <a:t> During data entry- front end validation/ validation done from back-end </a:t>
            </a:r>
            <a:r>
              <a:rPr lang="en-US" sz="2200" dirty="0" smtClean="0">
                <a:solidFill>
                  <a:srgbClr val="FF0000"/>
                </a:solidFill>
                <a:latin typeface="Gill Sans MT" pitchFamily="34" charset="0"/>
              </a:rPr>
              <a:t>(?)</a:t>
            </a:r>
            <a:r>
              <a:rPr lang="en-US" sz="2200" dirty="0" smtClean="0">
                <a:solidFill>
                  <a:schemeClr val="tx1"/>
                </a:solidFill>
                <a:latin typeface="Gill Sans MT" pitchFamily="34" charset="0"/>
              </a:rPr>
              <a:t> </a:t>
            </a:r>
          </a:p>
          <a:p>
            <a:pPr lvl="1">
              <a:buClr>
                <a:srgbClr val="FF0000"/>
              </a:buClr>
              <a:buFont typeface="Arial" pitchFamily="34" charset="0"/>
              <a:buChar char="•"/>
            </a:pPr>
            <a:r>
              <a:rPr lang="en-US" sz="2200" dirty="0" smtClean="0">
                <a:solidFill>
                  <a:schemeClr val="tx1"/>
                </a:solidFill>
                <a:latin typeface="Gill Sans MT" pitchFamily="34" charset="0"/>
              </a:rPr>
              <a:t>After data entry- Data validation of the entire form is done on submit. </a:t>
            </a:r>
          </a:p>
          <a:p>
            <a:pPr lvl="1">
              <a:buClr>
                <a:srgbClr val="FF0000"/>
              </a:buClr>
              <a:buFont typeface="Arial" pitchFamily="34" charset="0"/>
              <a:buChar char="•"/>
            </a:pPr>
            <a:r>
              <a:rPr lang="en-US" sz="2200" dirty="0" smtClean="0">
                <a:solidFill>
                  <a:schemeClr val="tx1"/>
                </a:solidFill>
                <a:latin typeface="Gill Sans MT" pitchFamily="34" charset="0"/>
              </a:rPr>
              <a:t>Validation Rules for Imports- Any error is flagged for the user to take action.</a:t>
            </a:r>
          </a:p>
          <a:p>
            <a:pPr lvl="1">
              <a:buClr>
                <a:srgbClr val="FF0000"/>
              </a:buClr>
              <a:buFont typeface="Arial" pitchFamily="34" charset="0"/>
              <a:buChar char="•"/>
            </a:pPr>
            <a:r>
              <a:rPr lang="en-US" sz="2200" dirty="0" smtClean="0">
                <a:solidFill>
                  <a:schemeClr val="tx1"/>
                </a:solidFill>
                <a:latin typeface="Gill Sans MT" pitchFamily="34" charset="0"/>
              </a:rPr>
              <a:t>Auto Validation for Excel Based Imports- System automatically takes corrective actions. Uncorrected errors are flagged for the user to take action.</a:t>
            </a:r>
          </a:p>
          <a:p>
            <a:pPr>
              <a:buClr>
                <a:srgbClr val="FF0000"/>
              </a:buClr>
              <a:buFont typeface="Arial" pitchFamily="34" charset="0"/>
              <a:buChar char="•"/>
            </a:pPr>
            <a:r>
              <a:rPr lang="en-US" sz="2200" dirty="0" smtClean="0">
                <a:solidFill>
                  <a:schemeClr val="tx1"/>
                </a:solidFill>
                <a:latin typeface="Gill Sans MT" pitchFamily="34" charset="0"/>
              </a:rPr>
              <a:t>Identify duplication- Identify any duplicate data entry and flag it.</a:t>
            </a:r>
          </a:p>
          <a:p>
            <a:pPr>
              <a:buClr>
                <a:srgbClr val="FF0000"/>
              </a:buClr>
              <a:buFont typeface="Arial" pitchFamily="34" charset="0"/>
              <a:buChar char="•"/>
            </a:pPr>
            <a:r>
              <a:rPr lang="en-US" sz="2200" dirty="0" smtClean="0">
                <a:solidFill>
                  <a:schemeClr val="tx1"/>
                </a:solidFill>
                <a:latin typeface="Gill Sans MT" pitchFamily="34" charset="0"/>
              </a:rPr>
              <a:t>Assess completeness – </a:t>
            </a:r>
          </a:p>
          <a:p>
            <a:pPr lvl="1">
              <a:buClr>
                <a:srgbClr val="FF0000"/>
              </a:buClr>
              <a:buFont typeface="Arial" pitchFamily="34" charset="0"/>
              <a:buChar char="•"/>
            </a:pPr>
            <a:r>
              <a:rPr lang="en-US" sz="2200" dirty="0" smtClean="0">
                <a:solidFill>
                  <a:schemeClr val="tx1"/>
                </a:solidFill>
                <a:latin typeface="Gill Sans MT" pitchFamily="34" charset="0"/>
              </a:rPr>
              <a:t>% fields left blank or filled with junk characters.</a:t>
            </a:r>
          </a:p>
          <a:p>
            <a:pPr lvl="1">
              <a:buClr>
                <a:srgbClr val="FF0000"/>
              </a:buClr>
              <a:buFont typeface="Arial" pitchFamily="34" charset="0"/>
              <a:buChar char="•"/>
            </a:pPr>
            <a:r>
              <a:rPr lang="en-US" sz="2200" dirty="0" smtClean="0">
                <a:solidFill>
                  <a:schemeClr val="tx1"/>
                </a:solidFill>
                <a:latin typeface="Gill Sans MT" pitchFamily="34" charset="0"/>
              </a:rPr>
              <a:t>Of all Reporting Units-Completeness of the data entry from all reporting units.</a:t>
            </a:r>
          </a:p>
          <a:p>
            <a:pPr>
              <a:buClr>
                <a:srgbClr val="FF0000"/>
              </a:buClr>
              <a:buFont typeface="Arial" pitchFamily="34" charset="0"/>
              <a:buChar char="•"/>
            </a:pPr>
            <a:r>
              <a:rPr lang="en-US" sz="2200" dirty="0" smtClean="0">
                <a:solidFill>
                  <a:schemeClr val="tx1"/>
                </a:solidFill>
                <a:latin typeface="Gill Sans MT" pitchFamily="34" charset="0"/>
              </a:rPr>
              <a:t>Timeliness- data submission on time in each reporting cycle.</a:t>
            </a:r>
          </a:p>
          <a:p>
            <a:pPr>
              <a:buClr>
                <a:srgbClr val="FF0000"/>
              </a:buClr>
              <a:buFont typeface="Arial" pitchFamily="34" charset="0"/>
              <a:buChar char="•"/>
            </a:pPr>
            <a:r>
              <a:rPr lang="en-US" sz="2200" dirty="0" smtClean="0">
                <a:solidFill>
                  <a:schemeClr val="tx1"/>
                </a:solidFill>
                <a:latin typeface="Gill Sans MT" pitchFamily="34" charset="0"/>
              </a:rPr>
              <a:t>Data Confirmation- User should be able to confirm the data before final locking.</a:t>
            </a:r>
          </a:p>
          <a:p>
            <a:pPr>
              <a:buClr>
                <a:srgbClr val="FF0000"/>
              </a:buClr>
              <a:buFont typeface="Arial" pitchFamily="34" charset="0"/>
              <a:buChar char="•"/>
            </a:pPr>
            <a:r>
              <a:rPr lang="en-US" sz="2200" dirty="0" smtClean="0">
                <a:solidFill>
                  <a:schemeClr val="tx1"/>
                </a:solidFill>
                <a:latin typeface="Gill Sans MT" pitchFamily="34" charset="0"/>
              </a:rPr>
              <a:t>Data Modification - System should allow data to be modified by the user before it is locked for the period. Any changes done should be recorded in Audit Trail.</a:t>
            </a:r>
          </a:p>
          <a:p>
            <a:pPr>
              <a:buClr>
                <a:srgbClr val="FF0000"/>
              </a:buClr>
              <a:buFont typeface="Arial" pitchFamily="34" charset="0"/>
              <a:buChar char="•"/>
            </a:pPr>
            <a:endParaRPr lang="en-US" sz="2200" dirty="0">
              <a:solidFill>
                <a:schemeClr val="tx1"/>
              </a:solidFill>
              <a:latin typeface="Gill Sans MT"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15" y="304800"/>
            <a:ext cx="10969943" cy="762000"/>
          </a:xfrm>
        </p:spPr>
        <p:txBody>
          <a:bodyPr>
            <a:noAutofit/>
          </a:bodyPr>
          <a:lstStyle/>
          <a:p>
            <a:pPr algn="ctr"/>
            <a:r>
              <a:rPr lang="en-US" b="1" dirty="0" smtClean="0">
                <a:solidFill>
                  <a:schemeClr val="accent2">
                    <a:lumMod val="40000"/>
                    <a:lumOff val="60000"/>
                  </a:schemeClr>
                </a:solidFill>
                <a:latin typeface="Agency FB" pitchFamily="34" charset="0"/>
              </a:rPr>
              <a:t>HRH Measurement: Current Scenario </a:t>
            </a:r>
            <a:endParaRPr lang="en-US"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507868" y="1143000"/>
            <a:ext cx="11071516" cy="5410200"/>
          </a:xfrm>
        </p:spPr>
        <p:txBody>
          <a:bodyPr>
            <a:noAutofit/>
          </a:bodyPr>
          <a:lstStyle/>
          <a:p>
            <a:pPr algn="ctr">
              <a:buNone/>
            </a:pPr>
            <a:r>
              <a:rPr lang="en-IN" sz="2400" b="1" dirty="0" smtClean="0">
                <a:solidFill>
                  <a:srgbClr val="00B0F0"/>
                </a:solidFill>
                <a:latin typeface="Gill Sans MT" pitchFamily="34" charset="0"/>
              </a:rPr>
              <a:t>No comprehensive source of information available in country. </a:t>
            </a:r>
            <a:endParaRPr lang="en-US" sz="2400" b="1" dirty="0" smtClean="0">
              <a:solidFill>
                <a:srgbClr val="00B0F0"/>
              </a:solidFill>
              <a:latin typeface="Gill Sans MT" pitchFamily="34" charset="0"/>
            </a:endParaRPr>
          </a:p>
          <a:p>
            <a:pPr marL="571500" indent="-571500">
              <a:buFont typeface="+mj-lt"/>
              <a:buAutoNum type="romanUcPeriod"/>
            </a:pPr>
            <a:r>
              <a:rPr lang="en-IN" sz="2800" dirty="0" smtClean="0">
                <a:solidFill>
                  <a:schemeClr val="tx1"/>
                </a:solidFill>
                <a:latin typeface="Gill Sans MT" pitchFamily="34" charset="0"/>
              </a:rPr>
              <a:t>Professional council’s data:  (MCI, INC, CCIM, CCH, PCI)</a:t>
            </a:r>
          </a:p>
          <a:p>
            <a:pPr marL="971550" lvl="1" indent="-571500">
              <a:buClr>
                <a:srgbClr val="FF0000"/>
              </a:buClr>
              <a:buFont typeface="Arial" pitchFamily="34" charset="0"/>
              <a:buChar char="•"/>
            </a:pPr>
            <a:r>
              <a:rPr lang="en-IN" dirty="0" smtClean="0">
                <a:solidFill>
                  <a:schemeClr val="tx1"/>
                </a:solidFill>
                <a:latin typeface="Gill Sans MT" pitchFamily="34" charset="0"/>
              </a:rPr>
              <a:t>Cumulative and do not exclude attrition ( from deaths, retirements, migration etc) </a:t>
            </a:r>
          </a:p>
          <a:p>
            <a:pPr marL="971550" lvl="1" indent="-571500">
              <a:buClr>
                <a:srgbClr val="FF0000"/>
              </a:buClr>
              <a:buFont typeface="Arial" pitchFamily="34" charset="0"/>
              <a:buChar char="•"/>
            </a:pPr>
            <a:r>
              <a:rPr lang="en-IN" dirty="0" smtClean="0">
                <a:solidFill>
                  <a:schemeClr val="tx1"/>
                </a:solidFill>
                <a:latin typeface="Gill Sans MT" pitchFamily="34" charset="0"/>
              </a:rPr>
              <a:t>No periodic renewal of registration. </a:t>
            </a:r>
            <a:endParaRPr lang="en-US" dirty="0" smtClean="0">
              <a:solidFill>
                <a:schemeClr val="tx1"/>
              </a:solidFill>
              <a:latin typeface="Gill Sans MT" pitchFamily="34" charset="0"/>
            </a:endParaRPr>
          </a:p>
          <a:p>
            <a:pPr marL="571500" indent="-571500">
              <a:buFont typeface="+mj-lt"/>
              <a:buAutoNum type="romanUcPeriod"/>
            </a:pPr>
            <a:r>
              <a:rPr lang="en-IN" sz="2800" dirty="0" smtClean="0">
                <a:solidFill>
                  <a:schemeClr val="tx1"/>
                </a:solidFill>
                <a:latin typeface="Gill Sans MT" pitchFamily="34" charset="0"/>
              </a:rPr>
              <a:t>Annual formal publications from </a:t>
            </a:r>
            <a:r>
              <a:rPr lang="en-IN" sz="2800" dirty="0" err="1" smtClean="0">
                <a:solidFill>
                  <a:schemeClr val="tx1"/>
                </a:solidFill>
                <a:latin typeface="Gill Sans MT" pitchFamily="34" charset="0"/>
              </a:rPr>
              <a:t>MoHFW</a:t>
            </a:r>
            <a:r>
              <a:rPr lang="en-IN" sz="2800" dirty="0" smtClean="0">
                <a:solidFill>
                  <a:schemeClr val="tx1"/>
                </a:solidFill>
                <a:latin typeface="Gill Sans MT" pitchFamily="34" charset="0"/>
              </a:rPr>
              <a:t>.</a:t>
            </a:r>
          </a:p>
          <a:p>
            <a:pPr marL="971550" lvl="1" indent="-571500">
              <a:buFont typeface="+mj-lt"/>
              <a:buAutoNum type="alphaLcPeriod"/>
            </a:pPr>
            <a:r>
              <a:rPr lang="en-IN" dirty="0" smtClean="0">
                <a:solidFill>
                  <a:schemeClr val="tx1"/>
                </a:solidFill>
                <a:latin typeface="Gill Sans MT" pitchFamily="34" charset="0"/>
              </a:rPr>
              <a:t>Rural Health Statistics in India </a:t>
            </a:r>
          </a:p>
          <a:p>
            <a:pPr marL="971550" lvl="1" indent="-571500">
              <a:buFont typeface="+mj-lt"/>
              <a:buAutoNum type="alphaLcPeriod"/>
            </a:pPr>
            <a:r>
              <a:rPr lang="en-IN" dirty="0" smtClean="0">
                <a:solidFill>
                  <a:schemeClr val="tx1"/>
                </a:solidFill>
                <a:latin typeface="Gill Sans MT" pitchFamily="34" charset="0"/>
              </a:rPr>
              <a:t>National Health Profile </a:t>
            </a:r>
          </a:p>
          <a:p>
            <a:pPr marL="971550" lvl="1" indent="-571500">
              <a:buClr>
                <a:srgbClr val="FF0000"/>
              </a:buClr>
              <a:buFont typeface="Arial" pitchFamily="34" charset="0"/>
              <a:buChar char="•"/>
            </a:pPr>
            <a:r>
              <a:rPr lang="en-IN" dirty="0" smtClean="0">
                <a:solidFill>
                  <a:schemeClr val="tx1"/>
                </a:solidFill>
                <a:latin typeface="Gill Sans MT" pitchFamily="34" charset="0"/>
              </a:rPr>
              <a:t>Issues- Data of selective categories, exclude hospital and medical college related information. </a:t>
            </a:r>
          </a:p>
          <a:p>
            <a:pPr marL="971550" lvl="1" indent="-571500">
              <a:buClr>
                <a:srgbClr val="FF0000"/>
              </a:buClr>
              <a:buFont typeface="Arial" pitchFamily="34" charset="0"/>
              <a:buChar char="•"/>
            </a:pPr>
            <a:r>
              <a:rPr lang="en-IN" dirty="0" smtClean="0">
                <a:solidFill>
                  <a:schemeClr val="tx1"/>
                </a:solidFill>
                <a:latin typeface="Gill Sans MT" pitchFamily="34" charset="0"/>
              </a:rPr>
              <a:t>Poor Quality - Numbers do not match actual scenario. </a:t>
            </a:r>
            <a:endParaRPr lang="en-US" dirty="0" smtClean="0">
              <a:solidFill>
                <a:schemeClr val="tx1"/>
              </a:solidFill>
              <a:latin typeface="Gill Sans MT"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609398"/>
          </a:xfrm>
        </p:spPr>
        <p:txBody>
          <a:bodyPr/>
          <a:lstStyle/>
          <a:p>
            <a:pPr algn="ctr"/>
            <a:r>
              <a:rPr lang="en-US" sz="4400" b="1" dirty="0" smtClean="0">
                <a:solidFill>
                  <a:schemeClr val="accent2">
                    <a:lumMod val="40000"/>
                    <a:lumOff val="60000"/>
                  </a:schemeClr>
                </a:solidFill>
                <a:latin typeface="Agency FB" pitchFamily="34" charset="0"/>
              </a:rPr>
              <a:t>HRH-MIS Output</a:t>
            </a:r>
            <a:endParaRPr lang="en-US" sz="4400"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531812" y="685800"/>
            <a:ext cx="10944569" cy="6172200"/>
          </a:xfrm>
        </p:spPr>
        <p:txBody>
          <a:bodyPr>
            <a:noAutofit/>
          </a:bodyPr>
          <a:lstStyle/>
          <a:p>
            <a:pPr>
              <a:buClr>
                <a:srgbClr val="FF0000"/>
              </a:buClr>
              <a:buFont typeface="Arial" pitchFamily="34" charset="0"/>
              <a:buChar char="•"/>
            </a:pPr>
            <a:r>
              <a:rPr lang="en-US" sz="2400" dirty="0" smtClean="0">
                <a:solidFill>
                  <a:schemeClr val="tx1"/>
                </a:solidFill>
                <a:latin typeface="Gill Sans MT" pitchFamily="34" charset="0"/>
              </a:rPr>
              <a:t>By Design-  </a:t>
            </a:r>
          </a:p>
          <a:p>
            <a:pPr lvl="1">
              <a:buClr>
                <a:srgbClr val="FF0000"/>
              </a:buClr>
              <a:buFont typeface="Arial" pitchFamily="34" charset="0"/>
              <a:buChar char="•"/>
            </a:pPr>
            <a:r>
              <a:rPr lang="en-US" sz="2400" dirty="0" smtClean="0">
                <a:solidFill>
                  <a:schemeClr val="tx1"/>
                </a:solidFill>
                <a:latin typeface="Gill Sans MT" pitchFamily="34" charset="0"/>
              </a:rPr>
              <a:t>Predefined</a:t>
            </a:r>
          </a:p>
          <a:p>
            <a:pPr lvl="1">
              <a:buClr>
                <a:srgbClr val="FF0000"/>
              </a:buClr>
              <a:buFont typeface="Arial" pitchFamily="34" charset="0"/>
              <a:buChar char="•"/>
            </a:pPr>
            <a:r>
              <a:rPr lang="en-US" sz="2400" dirty="0" smtClean="0">
                <a:solidFill>
                  <a:schemeClr val="tx1"/>
                </a:solidFill>
                <a:latin typeface="Gill Sans MT" pitchFamily="34" charset="0"/>
              </a:rPr>
              <a:t>Dynamic </a:t>
            </a:r>
          </a:p>
          <a:p>
            <a:pPr lvl="1">
              <a:buClr>
                <a:srgbClr val="FF0000"/>
              </a:buClr>
              <a:buFont typeface="Arial" pitchFamily="34" charset="0"/>
              <a:buChar char="•"/>
            </a:pPr>
            <a:r>
              <a:rPr lang="en-US" sz="2400" dirty="0" smtClean="0">
                <a:solidFill>
                  <a:schemeClr val="tx1"/>
                </a:solidFill>
                <a:latin typeface="Gill Sans MT" pitchFamily="34" charset="0"/>
              </a:rPr>
              <a:t>Report generation by programming/ SQL Queries</a:t>
            </a:r>
          </a:p>
          <a:p>
            <a:pPr lvl="1">
              <a:buClr>
                <a:srgbClr val="FF0000"/>
              </a:buClr>
              <a:buFont typeface="Arial" pitchFamily="34" charset="0"/>
              <a:buChar char="•"/>
            </a:pPr>
            <a:r>
              <a:rPr lang="en-US" sz="2400" dirty="0" smtClean="0">
                <a:solidFill>
                  <a:schemeClr val="tx1"/>
                </a:solidFill>
                <a:latin typeface="Gill Sans MT" pitchFamily="34" charset="0"/>
              </a:rPr>
              <a:t>Online Analytical Processing (OLAP) for user- User can drag-and-drop and create his/her own reports and save format for further use.  User can navigate through the database and screen for a particular subset of the data- - slice, dice, drill-down, drill-up, roll-up, pivot. </a:t>
            </a:r>
          </a:p>
          <a:p>
            <a:pPr>
              <a:buClr>
                <a:srgbClr val="FF0000"/>
              </a:buClr>
              <a:buFont typeface="Arial" pitchFamily="34" charset="0"/>
              <a:buChar char="•"/>
            </a:pPr>
            <a:r>
              <a:rPr lang="en-US" sz="2400" dirty="0" smtClean="0">
                <a:solidFill>
                  <a:schemeClr val="tx1"/>
                </a:solidFill>
                <a:latin typeface="Gill Sans MT" pitchFamily="34" charset="0"/>
              </a:rPr>
              <a:t>By use- </a:t>
            </a:r>
          </a:p>
          <a:p>
            <a:pPr lvl="1">
              <a:buClr>
                <a:srgbClr val="FF0000"/>
              </a:buClr>
              <a:buFont typeface="Arial" pitchFamily="34" charset="0"/>
              <a:buChar char="•"/>
            </a:pPr>
            <a:r>
              <a:rPr lang="en-US" sz="2400" dirty="0" smtClean="0">
                <a:solidFill>
                  <a:schemeClr val="tx1"/>
                </a:solidFill>
                <a:latin typeface="Gill Sans MT" pitchFamily="34" charset="0"/>
              </a:rPr>
              <a:t>Number based aggregated only </a:t>
            </a:r>
          </a:p>
          <a:p>
            <a:pPr lvl="1">
              <a:buClr>
                <a:srgbClr val="FF0000"/>
              </a:buClr>
              <a:buFont typeface="Arial" pitchFamily="34" charset="0"/>
              <a:buChar char="•"/>
            </a:pPr>
            <a:r>
              <a:rPr lang="en-US" sz="2400" dirty="0" smtClean="0">
                <a:solidFill>
                  <a:schemeClr val="tx1"/>
                </a:solidFill>
                <a:latin typeface="Gill Sans MT" pitchFamily="34" charset="0"/>
              </a:rPr>
              <a:t>Analyzed (indicator based) </a:t>
            </a:r>
          </a:p>
          <a:p>
            <a:pPr lvl="1">
              <a:buClr>
                <a:srgbClr val="FF0000"/>
              </a:buClr>
              <a:buFont typeface="Arial" pitchFamily="34" charset="0"/>
              <a:buChar char="•"/>
            </a:pPr>
            <a:r>
              <a:rPr lang="en-US" sz="2400" dirty="0" smtClean="0">
                <a:solidFill>
                  <a:schemeClr val="tx1"/>
                </a:solidFill>
                <a:latin typeface="Gill Sans MT" pitchFamily="34" charset="0"/>
              </a:rPr>
              <a:t>User can generate aggregated/ disaggregated report for his level and level below. E.g. District can generate report with number of Doctors available with block &amp; number of doctors available in facilities with in all blocks. </a:t>
            </a:r>
          </a:p>
          <a:p>
            <a:pPr lvl="1">
              <a:buClr>
                <a:srgbClr val="FF0000"/>
              </a:buClr>
              <a:buFont typeface="Arial" pitchFamily="34" charset="0"/>
              <a:buChar char="•"/>
            </a:pPr>
            <a:r>
              <a:rPr lang="en-US" sz="2400" dirty="0" smtClean="0">
                <a:solidFill>
                  <a:schemeClr val="tx1"/>
                </a:solidFill>
                <a:latin typeface="Gill Sans MT" pitchFamily="34" charset="0"/>
              </a:rPr>
              <a:t>User can generate historical reports in one go. E.g. Number of doctors received LSAS trainings each year during last three Financial Years.  </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664797"/>
          </a:xfrm>
        </p:spPr>
        <p:txBody>
          <a:bodyPr/>
          <a:lstStyle/>
          <a:p>
            <a:pPr algn="ctr"/>
            <a:r>
              <a:rPr lang="en-US" b="1" dirty="0" smtClean="0">
                <a:solidFill>
                  <a:schemeClr val="accent2">
                    <a:lumMod val="40000"/>
                    <a:lumOff val="60000"/>
                  </a:schemeClr>
                </a:solidFill>
                <a:latin typeface="Agency FB" pitchFamily="34" charset="0"/>
              </a:rPr>
              <a:t>HRH-MIS Output</a:t>
            </a:r>
            <a:endParaRPr lang="en-US" dirty="0"/>
          </a:p>
        </p:txBody>
      </p:sp>
      <p:sp>
        <p:nvSpPr>
          <p:cNvPr id="3" name="Content Placeholder 2"/>
          <p:cNvSpPr>
            <a:spLocks noGrp="1"/>
          </p:cNvSpPr>
          <p:nvPr>
            <p:ph idx="1"/>
          </p:nvPr>
        </p:nvSpPr>
        <p:spPr>
          <a:xfrm>
            <a:off x="507868" y="1412874"/>
            <a:ext cx="11173090" cy="4911725"/>
          </a:xfrm>
        </p:spPr>
        <p:txBody>
          <a:bodyPr/>
          <a:lstStyle/>
          <a:p>
            <a:pPr>
              <a:buClr>
                <a:srgbClr val="FF0000"/>
              </a:buClr>
              <a:buFont typeface="Arial" pitchFamily="34" charset="0"/>
              <a:buChar char="•"/>
            </a:pPr>
            <a:r>
              <a:rPr lang="en-US" sz="2400" dirty="0" smtClean="0">
                <a:solidFill>
                  <a:schemeClr val="tx1"/>
                </a:solidFill>
                <a:latin typeface="Gill Sans MT" pitchFamily="34" charset="0"/>
              </a:rPr>
              <a:t>Data Mart- Data marts or data cubes built for producing specific reports.</a:t>
            </a:r>
          </a:p>
          <a:p>
            <a:pPr>
              <a:buClr>
                <a:srgbClr val="FF0000"/>
              </a:buClr>
              <a:buFont typeface="Arial" pitchFamily="34" charset="0"/>
              <a:buChar char="•"/>
            </a:pPr>
            <a:r>
              <a:rPr lang="en-US" sz="2400" dirty="0" smtClean="0">
                <a:solidFill>
                  <a:schemeClr val="tx1"/>
                </a:solidFill>
                <a:latin typeface="Gill Sans MT" pitchFamily="34" charset="0"/>
              </a:rPr>
              <a:t>Dashboard for decision makers </a:t>
            </a:r>
          </a:p>
          <a:p>
            <a:pPr lvl="1">
              <a:buClr>
                <a:srgbClr val="FF0000"/>
              </a:buClr>
              <a:buFont typeface="Arial" pitchFamily="34" charset="0"/>
              <a:buChar char="•"/>
            </a:pPr>
            <a:r>
              <a:rPr lang="en-US" sz="2400" dirty="0" smtClean="0">
                <a:solidFill>
                  <a:schemeClr val="tx1"/>
                </a:solidFill>
                <a:latin typeface="Gill Sans MT" pitchFamily="34" charset="0"/>
              </a:rPr>
              <a:t>Numbers and tables</a:t>
            </a:r>
          </a:p>
          <a:p>
            <a:pPr lvl="1">
              <a:buClr>
                <a:srgbClr val="FF0000"/>
              </a:buClr>
              <a:buFont typeface="Arial" pitchFamily="34" charset="0"/>
              <a:buChar char="•"/>
            </a:pPr>
            <a:r>
              <a:rPr lang="en-US" sz="2400" dirty="0" smtClean="0">
                <a:solidFill>
                  <a:schemeClr val="tx1"/>
                </a:solidFill>
                <a:latin typeface="Gill Sans MT" pitchFamily="34" charset="0"/>
              </a:rPr>
              <a:t>Indicators</a:t>
            </a:r>
          </a:p>
          <a:p>
            <a:pPr lvl="1">
              <a:buClr>
                <a:srgbClr val="FF0000"/>
              </a:buClr>
              <a:buFont typeface="Arial" pitchFamily="34" charset="0"/>
              <a:buChar char="•"/>
            </a:pPr>
            <a:r>
              <a:rPr lang="en-US" sz="2400" dirty="0" smtClean="0">
                <a:solidFill>
                  <a:schemeClr val="tx1"/>
                </a:solidFill>
                <a:latin typeface="Gill Sans MT" pitchFamily="34" charset="0"/>
              </a:rPr>
              <a:t> Graphical – Charts</a:t>
            </a:r>
          </a:p>
          <a:p>
            <a:pPr lvl="1">
              <a:buClr>
                <a:srgbClr val="FF0000"/>
              </a:buClr>
              <a:buFont typeface="Arial" pitchFamily="34" charset="0"/>
              <a:buChar char="•"/>
            </a:pPr>
            <a:r>
              <a:rPr lang="en-US" sz="2400" dirty="0" smtClean="0">
                <a:solidFill>
                  <a:schemeClr val="tx1"/>
                </a:solidFill>
                <a:latin typeface="Gill Sans MT" pitchFamily="34" charset="0"/>
              </a:rPr>
              <a:t>GIS-Map based data analysis</a:t>
            </a:r>
          </a:p>
          <a:p>
            <a:endParaRPr lang="en-US" sz="40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609398"/>
          </a:xfrm>
        </p:spPr>
        <p:txBody>
          <a:bodyPr/>
          <a:lstStyle/>
          <a:p>
            <a:pPr algn="ctr"/>
            <a:r>
              <a:rPr lang="en-US" sz="4400" b="1" dirty="0" smtClean="0">
                <a:solidFill>
                  <a:schemeClr val="accent2">
                    <a:lumMod val="40000"/>
                    <a:lumOff val="60000"/>
                  </a:schemeClr>
                </a:solidFill>
                <a:latin typeface="Agency FB" pitchFamily="34" charset="0"/>
              </a:rPr>
              <a:t>System F</a:t>
            </a:r>
            <a:r>
              <a:rPr lang="en-US" sz="4400" dirty="0" smtClean="0">
                <a:solidFill>
                  <a:schemeClr val="accent2">
                    <a:lumMod val="40000"/>
                    <a:lumOff val="60000"/>
                  </a:schemeClr>
                </a:solidFill>
                <a:latin typeface="Agency FB" pitchFamily="34" charset="0"/>
              </a:rPr>
              <a:t>l</a:t>
            </a:r>
            <a:r>
              <a:rPr lang="en-US" sz="4400" b="1" dirty="0" smtClean="0">
                <a:solidFill>
                  <a:schemeClr val="accent2">
                    <a:lumMod val="40000"/>
                    <a:lumOff val="60000"/>
                  </a:schemeClr>
                </a:solidFill>
                <a:latin typeface="Agency FB" pitchFamily="34" charset="0"/>
              </a:rPr>
              <a:t>exibility</a:t>
            </a:r>
            <a:endParaRPr lang="en-US" sz="4400"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507868" y="1412874"/>
            <a:ext cx="10539544" cy="4759326"/>
          </a:xfrm>
        </p:spPr>
        <p:txBody>
          <a:bodyPr>
            <a:noAutofit/>
          </a:bodyPr>
          <a:lstStyle/>
          <a:p>
            <a:pPr>
              <a:buClr>
                <a:srgbClr val="FF0000"/>
              </a:buClr>
              <a:buFont typeface="Arial" pitchFamily="34" charset="0"/>
              <a:buChar char="•"/>
            </a:pPr>
            <a:r>
              <a:rPr lang="en-US" sz="2400" dirty="0" smtClean="0">
                <a:solidFill>
                  <a:schemeClr val="tx1"/>
                </a:solidFill>
                <a:latin typeface="Gill Sans MT" pitchFamily="34" charset="0"/>
              </a:rPr>
              <a:t>Each year a number of new programs or strategies are introduced. Number of HR for different program also gets included in the total HRH. System should enable incorporation of these personnel. In addition additional attributes can be added to the existing records. E.g. Medical Insurance for each employee. </a:t>
            </a:r>
          </a:p>
          <a:p>
            <a:pPr>
              <a:buClr>
                <a:srgbClr val="FF0000"/>
              </a:buClr>
              <a:buFont typeface="Arial" pitchFamily="34" charset="0"/>
              <a:buChar char="•"/>
            </a:pPr>
            <a:r>
              <a:rPr lang="en-US" sz="2400" dirty="0" smtClean="0">
                <a:solidFill>
                  <a:schemeClr val="tx1"/>
                </a:solidFill>
                <a:latin typeface="Gill Sans MT" pitchFamily="34" charset="0"/>
              </a:rPr>
              <a:t>Data fields- Flexibility given to the users to define their own data fields.</a:t>
            </a:r>
          </a:p>
          <a:p>
            <a:pPr>
              <a:buClr>
                <a:srgbClr val="FF0000"/>
              </a:buClr>
              <a:buFont typeface="Arial" pitchFamily="34" charset="0"/>
              <a:buChar char="•"/>
            </a:pPr>
            <a:r>
              <a:rPr lang="en-US" sz="2400" dirty="0" smtClean="0">
                <a:solidFill>
                  <a:schemeClr val="tx1"/>
                </a:solidFill>
                <a:latin typeface="Gill Sans MT" pitchFamily="34" charset="0"/>
              </a:rPr>
              <a:t>Indicators- Flexibility given to the users to define their own indicators.</a:t>
            </a:r>
          </a:p>
          <a:p>
            <a:pPr>
              <a:buClr>
                <a:srgbClr val="FF0000"/>
              </a:buClr>
              <a:buFont typeface="Arial" pitchFamily="34" charset="0"/>
              <a:buChar char="•"/>
            </a:pPr>
            <a:r>
              <a:rPr lang="en-US" sz="2400" dirty="0" smtClean="0">
                <a:solidFill>
                  <a:schemeClr val="tx1"/>
                </a:solidFill>
                <a:latin typeface="Gill Sans MT" pitchFamily="34" charset="0"/>
              </a:rPr>
              <a:t>Forms- Flexibility given to the users to define their own forms.</a:t>
            </a:r>
          </a:p>
          <a:p>
            <a:pPr>
              <a:buClr>
                <a:srgbClr val="FF0000"/>
              </a:buClr>
              <a:buFont typeface="Arial" pitchFamily="34" charset="0"/>
              <a:buChar char="•"/>
            </a:pPr>
            <a:r>
              <a:rPr lang="en-US" sz="2400" dirty="0" smtClean="0">
                <a:solidFill>
                  <a:schemeClr val="tx1"/>
                </a:solidFill>
                <a:latin typeface="Gill Sans MT" pitchFamily="34" charset="0"/>
              </a:rPr>
              <a:t>Formats- Flexibility given to the users to define their own formats.</a:t>
            </a:r>
          </a:p>
          <a:p>
            <a:pPr>
              <a:buClr>
                <a:srgbClr val="FF0000"/>
              </a:buClr>
              <a:buFont typeface="Arial" pitchFamily="34" charset="0"/>
              <a:buChar char="•"/>
            </a:pPr>
            <a:r>
              <a:rPr lang="en-US" sz="2400" dirty="0" smtClean="0">
                <a:solidFill>
                  <a:schemeClr val="tx1"/>
                </a:solidFill>
                <a:latin typeface="Gill Sans MT" pitchFamily="34" charset="0"/>
              </a:rPr>
              <a:t>Reports- Flexibility given to the users to define their own reports.</a:t>
            </a:r>
          </a:p>
          <a:p>
            <a:pPr>
              <a:buClr>
                <a:srgbClr val="FF0000"/>
              </a:buClr>
              <a:buFont typeface="Arial" pitchFamily="34" charset="0"/>
              <a:buChar char="•"/>
            </a:pPr>
            <a:r>
              <a:rPr lang="en-US" sz="2400" dirty="0" smtClean="0">
                <a:solidFill>
                  <a:schemeClr val="tx1"/>
                </a:solidFill>
                <a:latin typeface="Gill Sans MT" pitchFamily="34" charset="0"/>
              </a:rPr>
              <a:t>Dashboard- Flexibility given to the users to define their own dashboards.</a:t>
            </a:r>
          </a:p>
          <a:p>
            <a:pPr>
              <a:buClr>
                <a:srgbClr val="FF0000"/>
              </a:buClr>
              <a:buFont typeface="Arial" pitchFamily="34" charset="0"/>
              <a:buChar char="•"/>
            </a:pPr>
            <a:endParaRPr lang="en-US" sz="2400" dirty="0" smtClean="0">
              <a:solidFill>
                <a:schemeClr val="tx1"/>
              </a:solidFill>
              <a:latin typeface="Gill Sans MT" pitchFamily="34" charset="0"/>
            </a:endParaRPr>
          </a:p>
          <a:p>
            <a:pPr>
              <a:buClr>
                <a:srgbClr val="FF0000"/>
              </a:buClr>
              <a:buFont typeface="Arial" pitchFamily="34" charset="0"/>
              <a:buChar char="•"/>
            </a:pPr>
            <a:endParaRPr lang="en-US" sz="2400" dirty="0">
              <a:solidFill>
                <a:schemeClr val="tx1"/>
              </a:solidFill>
              <a:latin typeface="Gill Sans MT" pitchFamily="34"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609398"/>
          </a:xfrm>
        </p:spPr>
        <p:txBody>
          <a:bodyPr/>
          <a:lstStyle/>
          <a:p>
            <a:pPr algn="ctr"/>
            <a:r>
              <a:rPr lang="en-US" sz="4400" b="1" dirty="0" smtClean="0">
                <a:solidFill>
                  <a:schemeClr val="accent2">
                    <a:lumMod val="40000"/>
                    <a:lumOff val="60000"/>
                  </a:schemeClr>
                </a:solidFill>
                <a:latin typeface="Agency FB" pitchFamily="34" charset="0"/>
              </a:rPr>
              <a:t>Standards</a:t>
            </a:r>
            <a:endParaRPr lang="en-US" sz="4400"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531812" y="1412875"/>
            <a:ext cx="11149146" cy="4835526"/>
          </a:xfrm>
        </p:spPr>
        <p:txBody>
          <a:bodyPr>
            <a:noAutofit/>
          </a:bodyPr>
          <a:lstStyle/>
          <a:p>
            <a:pPr>
              <a:buClr>
                <a:srgbClr val="FF0000"/>
              </a:buClr>
              <a:buFont typeface="Arial" pitchFamily="34" charset="0"/>
              <a:buChar char="•"/>
            </a:pPr>
            <a:r>
              <a:rPr lang="en-US" sz="2400" dirty="0" smtClean="0">
                <a:solidFill>
                  <a:schemeClr val="tx1"/>
                </a:solidFill>
                <a:latin typeface="Gill Sans MT" pitchFamily="34" charset="0"/>
              </a:rPr>
              <a:t>Data Definitions – System should have clear Data definitions</a:t>
            </a:r>
          </a:p>
          <a:p>
            <a:pPr>
              <a:buClr>
                <a:srgbClr val="FF0000"/>
              </a:buClr>
              <a:buFont typeface="Arial" pitchFamily="34" charset="0"/>
              <a:buChar char="•"/>
            </a:pPr>
            <a:r>
              <a:rPr lang="en-US" sz="2400" dirty="0" smtClean="0">
                <a:solidFill>
                  <a:schemeClr val="tx1"/>
                </a:solidFill>
                <a:latin typeface="Gill Sans MT" pitchFamily="34" charset="0"/>
              </a:rPr>
              <a:t>Vocabulary Standards-  System should have vocabulary standards. This is very important for integration purposes. The receiving system should be able to understand the vocabulary of the sending system. Local &amp; Global. </a:t>
            </a:r>
          </a:p>
          <a:p>
            <a:pPr>
              <a:buClr>
                <a:srgbClr val="FF0000"/>
              </a:buClr>
              <a:buFont typeface="Arial" pitchFamily="34" charset="0"/>
              <a:buChar char="•"/>
            </a:pPr>
            <a:r>
              <a:rPr lang="en-US" sz="2400" dirty="0" smtClean="0">
                <a:solidFill>
                  <a:schemeClr val="tx1"/>
                </a:solidFill>
                <a:latin typeface="Gill Sans MT" pitchFamily="34" charset="0"/>
              </a:rPr>
              <a:t>Size- Number of characters allowed for a field is very important to define upfront. Data will be lost in integration - If the sending system has 4 characters but the receiving system has only 2 characters.</a:t>
            </a:r>
          </a:p>
          <a:p>
            <a:pPr>
              <a:buClr>
                <a:srgbClr val="FF0000"/>
              </a:buClr>
              <a:buFont typeface="Arial" pitchFamily="34" charset="0"/>
              <a:buChar char="•"/>
            </a:pPr>
            <a:r>
              <a:rPr lang="en-US" sz="2400" dirty="0" smtClean="0">
                <a:solidFill>
                  <a:schemeClr val="tx1"/>
                </a:solidFill>
                <a:latin typeface="Gill Sans MT" pitchFamily="34" charset="0"/>
              </a:rPr>
              <a:t> Type-Type of data is also important to define as part of the design – integer, long, float etc. Data will be lost in integration - If the sending system has Long data type but the receiving system has only Integer data type.</a:t>
            </a:r>
          </a:p>
          <a:p>
            <a:pPr>
              <a:buClr>
                <a:srgbClr val="FF0000"/>
              </a:buClr>
              <a:buFont typeface="Arial" pitchFamily="34" charset="0"/>
              <a:buChar char="•"/>
            </a:pPr>
            <a:r>
              <a:rPr lang="en-US" sz="2400" dirty="0" smtClean="0">
                <a:solidFill>
                  <a:schemeClr val="tx1"/>
                </a:solidFill>
                <a:latin typeface="Gill Sans MT" pitchFamily="34" charset="0"/>
              </a:rPr>
              <a:t>Disease &amp; Diagnosis code sets – Local codes, ICD 9, ICD 10</a:t>
            </a:r>
          </a:p>
          <a:p>
            <a:pPr>
              <a:buClr>
                <a:srgbClr val="FF0000"/>
              </a:buClr>
              <a:buFont typeface="Arial" pitchFamily="34" charset="0"/>
              <a:buChar char="•"/>
            </a:pPr>
            <a:r>
              <a:rPr lang="en-US" sz="2400" dirty="0" smtClean="0">
                <a:solidFill>
                  <a:schemeClr val="tx1"/>
                </a:solidFill>
                <a:latin typeface="Gill Sans MT" pitchFamily="34" charset="0"/>
              </a:rPr>
              <a:t>Procedure &amp; Service Code sets – </a:t>
            </a:r>
            <a:r>
              <a:rPr lang="en-US" sz="2400" dirty="0" err="1" smtClean="0">
                <a:solidFill>
                  <a:schemeClr val="tx1"/>
                </a:solidFill>
                <a:latin typeface="Gill Sans MT" pitchFamily="34" charset="0"/>
              </a:rPr>
              <a:t>eg</a:t>
            </a:r>
            <a:r>
              <a:rPr lang="en-US" sz="2400" dirty="0" smtClean="0">
                <a:solidFill>
                  <a:schemeClr val="tx1"/>
                </a:solidFill>
                <a:latin typeface="Gill Sans MT" pitchFamily="34" charset="0"/>
              </a:rPr>
              <a:t> Local codes, CPT, CAP</a:t>
            </a:r>
          </a:p>
          <a:p>
            <a:pPr>
              <a:buClr>
                <a:srgbClr val="FF0000"/>
              </a:buClr>
              <a:buFont typeface="Arial" pitchFamily="34" charset="0"/>
              <a:buChar char="•"/>
            </a:pPr>
            <a:r>
              <a:rPr lang="en-US" sz="2400" dirty="0" smtClean="0">
                <a:solidFill>
                  <a:schemeClr val="tx1"/>
                </a:solidFill>
                <a:latin typeface="Gill Sans MT" pitchFamily="34" charset="0"/>
              </a:rPr>
              <a:t>Interoperability standards for integration – </a:t>
            </a:r>
            <a:r>
              <a:rPr lang="en-US" sz="2400" dirty="0" err="1" smtClean="0">
                <a:solidFill>
                  <a:schemeClr val="tx1"/>
                </a:solidFill>
                <a:latin typeface="Gill Sans MT" pitchFamily="34" charset="0"/>
              </a:rPr>
              <a:t>eg</a:t>
            </a:r>
            <a:r>
              <a:rPr lang="en-US" sz="2400" dirty="0" smtClean="0">
                <a:solidFill>
                  <a:schemeClr val="tx1"/>
                </a:solidFill>
                <a:latin typeface="Gill Sans MT" pitchFamily="34" charset="0"/>
              </a:rPr>
              <a:t> SDMX.HT, HL7, DICOM, </a:t>
            </a:r>
          </a:p>
          <a:p>
            <a:pPr>
              <a:buClr>
                <a:srgbClr val="FF0000"/>
              </a:buClr>
              <a:buFont typeface="Arial" pitchFamily="34" charset="0"/>
              <a:buChar char="•"/>
            </a:pPr>
            <a:endParaRPr lang="en-US" sz="2400" dirty="0">
              <a:solidFill>
                <a:schemeClr val="tx1"/>
              </a:solidFill>
              <a:latin typeface="Gill Sans MT"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609398"/>
          </a:xfrm>
        </p:spPr>
        <p:txBody>
          <a:bodyPr/>
          <a:lstStyle/>
          <a:p>
            <a:pPr algn="ctr"/>
            <a:r>
              <a:rPr lang="en-US" sz="4400" b="1" dirty="0" smtClean="0">
                <a:solidFill>
                  <a:schemeClr val="accent2">
                    <a:lumMod val="40000"/>
                    <a:lumOff val="60000"/>
                  </a:schemeClr>
                </a:solidFill>
                <a:latin typeface="Agency FB" pitchFamily="34" charset="0"/>
              </a:rPr>
              <a:t>Data Privacy </a:t>
            </a:r>
            <a:endParaRPr lang="en-US" sz="4400"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609441" y="1066800"/>
            <a:ext cx="10969943" cy="5059363"/>
          </a:xfrm>
        </p:spPr>
        <p:txBody>
          <a:bodyPr>
            <a:noAutofit/>
          </a:bodyPr>
          <a:lstStyle/>
          <a:p>
            <a:pPr>
              <a:buClr>
                <a:srgbClr val="FF0000"/>
              </a:buClr>
              <a:buFont typeface="Arial" pitchFamily="34" charset="0"/>
              <a:buChar char="•"/>
            </a:pPr>
            <a:r>
              <a:rPr lang="en-US" sz="2400" b="1" dirty="0" smtClean="0">
                <a:solidFill>
                  <a:schemeClr val="tx1"/>
                </a:solidFill>
                <a:latin typeface="Gill Sans MT" pitchFamily="34" charset="0"/>
              </a:rPr>
              <a:t>Role-based access control(RBAC) – </a:t>
            </a:r>
          </a:p>
          <a:p>
            <a:pPr lvl="1">
              <a:buClr>
                <a:srgbClr val="FF0000"/>
              </a:buClr>
              <a:buFont typeface="Arial" pitchFamily="34" charset="0"/>
              <a:buChar char="•"/>
            </a:pPr>
            <a:r>
              <a:rPr lang="en-US" sz="2400" dirty="0" smtClean="0">
                <a:solidFill>
                  <a:schemeClr val="tx1"/>
                </a:solidFill>
                <a:latin typeface="Gill Sans MT" pitchFamily="34" charset="0"/>
              </a:rPr>
              <a:t>Approach to restricting system access to authorized users. </a:t>
            </a:r>
          </a:p>
          <a:p>
            <a:pPr lvl="1">
              <a:buClr>
                <a:srgbClr val="FF0000"/>
              </a:buClr>
              <a:buFont typeface="Arial" pitchFamily="34" charset="0"/>
              <a:buChar char="•"/>
            </a:pPr>
            <a:r>
              <a:rPr lang="en-US" sz="2400" dirty="0" smtClean="0">
                <a:solidFill>
                  <a:schemeClr val="tx1"/>
                </a:solidFill>
                <a:latin typeface="Gill Sans MT" pitchFamily="34" charset="0"/>
              </a:rPr>
              <a:t>Roles are created for various job functions. </a:t>
            </a:r>
          </a:p>
          <a:p>
            <a:pPr lvl="1">
              <a:buClr>
                <a:srgbClr val="FF0000"/>
              </a:buClr>
              <a:buFont typeface="Arial" pitchFamily="34" charset="0"/>
              <a:buChar char="•"/>
            </a:pPr>
            <a:r>
              <a:rPr lang="en-US" sz="2400" dirty="0" smtClean="0">
                <a:solidFill>
                  <a:schemeClr val="tx1"/>
                </a:solidFill>
                <a:latin typeface="Gill Sans MT" pitchFamily="34" charset="0"/>
              </a:rPr>
              <a:t>The permissions to perform certain operations are assigned to specific roles. </a:t>
            </a:r>
          </a:p>
          <a:p>
            <a:pPr lvl="1">
              <a:buClr>
                <a:srgbClr val="FF0000"/>
              </a:buClr>
              <a:buFont typeface="Arial" pitchFamily="34" charset="0"/>
              <a:buChar char="•"/>
            </a:pPr>
            <a:r>
              <a:rPr lang="en-US" sz="2400" dirty="0" smtClean="0">
                <a:solidFill>
                  <a:schemeClr val="tx1"/>
                </a:solidFill>
                <a:latin typeface="Gill Sans MT" pitchFamily="34" charset="0"/>
              </a:rPr>
              <a:t>Members of staff (or other system users) are assigned particular roles, and through those role assignments acquire the computer permissions to perform particular computer-system functions. </a:t>
            </a:r>
          </a:p>
          <a:p>
            <a:pPr>
              <a:buClr>
                <a:srgbClr val="FF0000"/>
              </a:buClr>
              <a:buFont typeface="Arial" pitchFamily="34" charset="0"/>
              <a:buChar char="•"/>
            </a:pPr>
            <a:r>
              <a:rPr lang="en-US" sz="2400" b="1" dirty="0" smtClean="0">
                <a:solidFill>
                  <a:schemeClr val="tx1"/>
                </a:solidFill>
                <a:latin typeface="Gill Sans MT" pitchFamily="34" charset="0"/>
              </a:rPr>
              <a:t>Data locking- </a:t>
            </a:r>
          </a:p>
          <a:p>
            <a:pPr lvl="1">
              <a:buClr>
                <a:srgbClr val="FF0000"/>
              </a:buClr>
              <a:buFont typeface="Arial" pitchFamily="34" charset="0"/>
              <a:buChar char="•"/>
            </a:pPr>
            <a:r>
              <a:rPr lang="en-US" sz="2400" dirty="0" smtClean="0">
                <a:solidFill>
                  <a:schemeClr val="tx1"/>
                </a:solidFill>
                <a:latin typeface="Gill Sans MT" pitchFamily="34" charset="0"/>
              </a:rPr>
              <a:t>System should lock the data at the end of the reporting period. Users will not be allowed to make changes after this. Only super user rights are required to make changes after that.</a:t>
            </a:r>
          </a:p>
          <a:p>
            <a:pPr>
              <a:buClr>
                <a:srgbClr val="FF0000"/>
              </a:buClr>
              <a:buFont typeface="Arial" pitchFamily="34" charset="0"/>
              <a:buChar char="•"/>
            </a:pPr>
            <a:r>
              <a:rPr lang="en-US" sz="2400" b="1" dirty="0" smtClean="0">
                <a:solidFill>
                  <a:schemeClr val="tx1"/>
                </a:solidFill>
                <a:latin typeface="Gill Sans MT" pitchFamily="34" charset="0"/>
              </a:rPr>
              <a:t>Password Protection- </a:t>
            </a:r>
          </a:p>
          <a:p>
            <a:pPr lvl="1">
              <a:buClr>
                <a:srgbClr val="FF0000"/>
              </a:buClr>
              <a:buFont typeface="Arial" pitchFamily="34" charset="0"/>
              <a:buChar char="•"/>
            </a:pPr>
            <a:r>
              <a:rPr lang="en-US" sz="2400" dirty="0" smtClean="0">
                <a:solidFill>
                  <a:schemeClr val="tx1"/>
                </a:solidFill>
                <a:latin typeface="Gill Sans MT" pitchFamily="34" charset="0"/>
              </a:rPr>
              <a:t>ID and password is the basic data privacy standard.</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lumMod val="40000"/>
                    <a:lumOff val="60000"/>
                  </a:schemeClr>
                </a:solidFill>
                <a:latin typeface="Agency FB" pitchFamily="34" charset="0"/>
              </a:rPr>
              <a:t>Data Security</a:t>
            </a:r>
            <a:endParaRPr lang="en-US"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507868" y="1412874"/>
            <a:ext cx="11173090" cy="4378325"/>
          </a:xfrm>
        </p:spPr>
        <p:txBody>
          <a:bodyPr>
            <a:noAutofit/>
          </a:bodyPr>
          <a:lstStyle/>
          <a:p>
            <a:pPr>
              <a:buClr>
                <a:srgbClr val="FF0000"/>
              </a:buClr>
              <a:buFont typeface="Arial" pitchFamily="34" charset="0"/>
              <a:buChar char="•"/>
            </a:pPr>
            <a:r>
              <a:rPr lang="en-US" sz="2400" dirty="0" smtClean="0">
                <a:solidFill>
                  <a:schemeClr val="tx1"/>
                </a:solidFill>
                <a:latin typeface="Gill Sans MT" pitchFamily="34" charset="0"/>
              </a:rPr>
              <a:t>Data Changes/ Error corrections (Audit trails)- Log all the add/edit/delete with when, why, who and where.</a:t>
            </a:r>
          </a:p>
          <a:p>
            <a:pPr>
              <a:buClr>
                <a:srgbClr val="FF0000"/>
              </a:buClr>
              <a:buFont typeface="Arial" pitchFamily="34" charset="0"/>
              <a:buChar char="•"/>
            </a:pPr>
            <a:r>
              <a:rPr lang="en-US" sz="2400" dirty="0" smtClean="0">
                <a:solidFill>
                  <a:schemeClr val="tx1"/>
                </a:solidFill>
                <a:latin typeface="Gill Sans MT" pitchFamily="34" charset="0"/>
              </a:rPr>
              <a:t>Roll-back facility –With admin privileges - Ability to roll back to an earlier state if the change was made in error or by someone without authority to make the change.</a:t>
            </a:r>
          </a:p>
          <a:p>
            <a:pPr>
              <a:buClr>
                <a:srgbClr val="FF0000"/>
              </a:buClr>
              <a:buFont typeface="Arial" pitchFamily="34" charset="0"/>
              <a:buChar char="•"/>
            </a:pPr>
            <a:r>
              <a:rPr lang="en-US" sz="2400" dirty="0" smtClean="0">
                <a:solidFill>
                  <a:schemeClr val="tx1"/>
                </a:solidFill>
                <a:latin typeface="Gill Sans MT" pitchFamily="34" charset="0"/>
              </a:rPr>
              <a:t>Data back-up including tiered backup- System should have the protocols for taking a back-up of the transaction data and reports.</a:t>
            </a:r>
          </a:p>
          <a:p>
            <a:pPr>
              <a:buClr>
                <a:srgbClr val="FF0000"/>
              </a:buClr>
              <a:buFont typeface="Arial" pitchFamily="34" charset="0"/>
              <a:buChar char="•"/>
            </a:pPr>
            <a:r>
              <a:rPr lang="en-US" sz="2400" dirty="0" smtClean="0">
                <a:solidFill>
                  <a:schemeClr val="tx1"/>
                </a:solidFill>
                <a:latin typeface="Gill Sans MT" pitchFamily="34" charset="0"/>
              </a:rPr>
              <a:t>Encryption - PKI usage- All data that has to move thru the network should be encrypted using a secure key.</a:t>
            </a:r>
          </a:p>
          <a:p>
            <a:pPr>
              <a:buClr>
                <a:srgbClr val="FF0000"/>
              </a:buClr>
              <a:buFont typeface="Arial" pitchFamily="34" charset="0"/>
              <a:buChar char="•"/>
            </a:pPr>
            <a:r>
              <a:rPr lang="en-US" sz="2400" dirty="0" smtClean="0">
                <a:solidFill>
                  <a:schemeClr val="tx1"/>
                </a:solidFill>
                <a:latin typeface="Gill Sans MT" pitchFamily="34" charset="0"/>
              </a:rPr>
              <a:t>Digital Signature Certificate Usage- Each user generating/validating/locking the data must be signed by a digital signature.</a:t>
            </a:r>
          </a:p>
          <a:p>
            <a:pPr>
              <a:buClr>
                <a:srgbClr val="FF0000"/>
              </a:buClr>
              <a:buFont typeface="Arial" pitchFamily="34" charset="0"/>
              <a:buChar char="•"/>
            </a:pPr>
            <a:endParaRPr lang="en-US" sz="2400" dirty="0">
              <a:solidFill>
                <a:schemeClr val="tx1"/>
              </a:solidFill>
              <a:latin typeface="Gill Sans MT" pitchFamily="34"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609398"/>
          </a:xfrm>
        </p:spPr>
        <p:txBody>
          <a:bodyPr/>
          <a:lstStyle/>
          <a:p>
            <a:pPr algn="ctr"/>
            <a:r>
              <a:rPr lang="en-US" sz="4400" b="1" dirty="0" smtClean="0">
                <a:solidFill>
                  <a:schemeClr val="accent2">
                    <a:lumMod val="40000"/>
                    <a:lumOff val="60000"/>
                  </a:schemeClr>
                </a:solidFill>
                <a:latin typeface="Agency FB" pitchFamily="34" charset="0"/>
              </a:rPr>
              <a:t>System Functions </a:t>
            </a:r>
            <a:endParaRPr lang="en-US" sz="4400"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507868" y="1412874"/>
            <a:ext cx="11173090" cy="4530725"/>
          </a:xfrm>
        </p:spPr>
        <p:txBody>
          <a:bodyPr>
            <a:noAutofit/>
          </a:bodyPr>
          <a:lstStyle/>
          <a:p>
            <a:pPr>
              <a:buClr>
                <a:srgbClr val="FF0000"/>
              </a:buClr>
              <a:buFont typeface="Arial" pitchFamily="34" charset="0"/>
              <a:buChar char="•"/>
            </a:pPr>
            <a:r>
              <a:rPr lang="en-US" sz="2400" dirty="0" smtClean="0">
                <a:solidFill>
                  <a:schemeClr val="tx1"/>
                </a:solidFill>
                <a:latin typeface="Gill Sans MT" pitchFamily="34" charset="0"/>
              </a:rPr>
              <a:t>Search- System should have functionality to search individual records, fields, forms, reports etc.</a:t>
            </a:r>
          </a:p>
          <a:p>
            <a:pPr>
              <a:buClr>
                <a:srgbClr val="FF0000"/>
              </a:buClr>
              <a:buFont typeface="Arial" pitchFamily="34" charset="0"/>
              <a:buChar char="•"/>
            </a:pPr>
            <a:r>
              <a:rPr lang="en-US" sz="2400" dirty="0" smtClean="0">
                <a:solidFill>
                  <a:schemeClr val="tx1"/>
                </a:solidFill>
                <a:latin typeface="Gill Sans MT" pitchFamily="34" charset="0"/>
              </a:rPr>
              <a:t>Feedback-System should have a method for the user to give feedback and provide support. The feedback can be in the form of email, call center etc.  </a:t>
            </a:r>
          </a:p>
          <a:p>
            <a:pPr>
              <a:buClr>
                <a:srgbClr val="FF0000"/>
              </a:buClr>
              <a:buFont typeface="Arial" pitchFamily="34" charset="0"/>
              <a:buChar char="•"/>
            </a:pPr>
            <a:r>
              <a:rPr lang="en-US" sz="2400" dirty="0" smtClean="0">
                <a:solidFill>
                  <a:schemeClr val="tx1"/>
                </a:solidFill>
                <a:latin typeface="Gill Sans MT" pitchFamily="34" charset="0"/>
              </a:rPr>
              <a:t>Help -System should provide Help files to help the user navigate thru the system.</a:t>
            </a:r>
          </a:p>
          <a:p>
            <a:pPr>
              <a:buClr>
                <a:srgbClr val="FF0000"/>
              </a:buClr>
              <a:buFont typeface="Arial" pitchFamily="34" charset="0"/>
              <a:buChar char="•"/>
            </a:pPr>
            <a:r>
              <a:rPr lang="en-US" sz="2400" dirty="0" smtClean="0">
                <a:solidFill>
                  <a:schemeClr val="tx1"/>
                </a:solidFill>
                <a:latin typeface="Gill Sans MT" pitchFamily="34" charset="0"/>
              </a:rPr>
              <a:t>Error handling - Ugly error messages shouldn’t appear to the user. All possible errors should be handled and thrown to the user as a pop-up if user is required to take any specific action.</a:t>
            </a:r>
          </a:p>
          <a:p>
            <a:pPr>
              <a:buClr>
                <a:srgbClr val="FF0000"/>
              </a:buClr>
              <a:buFont typeface="Arial" pitchFamily="34" charset="0"/>
              <a:buChar char="•"/>
            </a:pPr>
            <a:r>
              <a:rPr lang="en-US" sz="2400" dirty="0" smtClean="0">
                <a:solidFill>
                  <a:schemeClr val="tx1"/>
                </a:solidFill>
                <a:latin typeface="Gill Sans MT" pitchFamily="34" charset="0"/>
              </a:rPr>
              <a:t>Deployment</a:t>
            </a:r>
          </a:p>
          <a:p>
            <a:pPr lvl="1">
              <a:buClr>
                <a:srgbClr val="FF0000"/>
              </a:buClr>
              <a:buFont typeface="Arial" pitchFamily="34" charset="0"/>
              <a:buChar char="•"/>
            </a:pPr>
            <a:r>
              <a:rPr lang="en-US" sz="2400" dirty="0" smtClean="0">
                <a:solidFill>
                  <a:schemeClr val="tx1"/>
                </a:solidFill>
                <a:latin typeface="Gill Sans MT" pitchFamily="34" charset="0"/>
              </a:rPr>
              <a:t>Online </a:t>
            </a:r>
          </a:p>
          <a:p>
            <a:pPr lvl="1">
              <a:buClr>
                <a:srgbClr val="FF0000"/>
              </a:buClr>
              <a:buFont typeface="Arial" pitchFamily="34" charset="0"/>
              <a:buChar char="•"/>
            </a:pPr>
            <a:r>
              <a:rPr lang="en-US" sz="2400" dirty="0" smtClean="0">
                <a:solidFill>
                  <a:schemeClr val="tx1"/>
                </a:solidFill>
                <a:latin typeface="Gill Sans MT" pitchFamily="34" charset="0"/>
              </a:rPr>
              <a:t>Offline </a:t>
            </a:r>
            <a:r>
              <a:rPr lang="en-US" sz="2400" dirty="0" smtClean="0">
                <a:solidFill>
                  <a:srgbClr val="FF0000"/>
                </a:solidFill>
                <a:latin typeface="Gill Sans MT" pitchFamily="34" charset="0"/>
              </a:rPr>
              <a:t>(?)</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868" y="1412875"/>
            <a:ext cx="11173090" cy="5219891"/>
          </a:xfrm>
        </p:spPr>
        <p:txBody>
          <a:bodyPr/>
          <a:lstStyle/>
          <a:p>
            <a:pPr>
              <a:buClr>
                <a:srgbClr val="00B0F0"/>
              </a:buClr>
              <a:buFont typeface="Arial" pitchFamily="34" charset="0"/>
              <a:buChar char="•"/>
            </a:pPr>
            <a:r>
              <a:rPr lang="en-US" dirty="0" smtClean="0">
                <a:solidFill>
                  <a:schemeClr val="tx1"/>
                </a:solidFill>
                <a:latin typeface="Gill Sans MT" pitchFamily="34" charset="0"/>
              </a:rPr>
              <a:t>Historically IT Systems in Public Health Have failed to give desired output.   </a:t>
            </a:r>
          </a:p>
          <a:p>
            <a:pPr>
              <a:buClr>
                <a:srgbClr val="00B0F0"/>
              </a:buClr>
              <a:buFont typeface="Arial" pitchFamily="34" charset="0"/>
              <a:buChar char="•"/>
            </a:pPr>
            <a:r>
              <a:rPr lang="en-US" dirty="0" smtClean="0">
                <a:solidFill>
                  <a:schemeClr val="tx1"/>
                </a:solidFill>
                <a:latin typeface="Gill Sans MT" pitchFamily="34" charset="0"/>
              </a:rPr>
              <a:t>e-Health is exploding… but think before you leap</a:t>
            </a:r>
          </a:p>
          <a:p>
            <a:pPr>
              <a:buClr>
                <a:srgbClr val="00B0F0"/>
              </a:buClr>
              <a:buFont typeface="Arial" pitchFamily="34" charset="0"/>
              <a:buChar char="•"/>
            </a:pPr>
            <a:r>
              <a:rPr lang="en-US" dirty="0" smtClean="0">
                <a:solidFill>
                  <a:schemeClr val="tx1"/>
                </a:solidFill>
                <a:latin typeface="Gill Sans MT" pitchFamily="34" charset="0"/>
              </a:rPr>
              <a:t> Following the Buddhist saying: </a:t>
            </a:r>
          </a:p>
          <a:p>
            <a:pPr>
              <a:buClr>
                <a:srgbClr val="00B0F0"/>
              </a:buClr>
              <a:buNone/>
            </a:pPr>
            <a:r>
              <a:rPr lang="en-US" dirty="0" smtClean="0">
                <a:solidFill>
                  <a:schemeClr val="tx1"/>
                </a:solidFill>
                <a:latin typeface="Gill Sans MT" pitchFamily="34" charset="0"/>
              </a:rPr>
              <a:t>				“Situation is urgent, so move slowly”</a:t>
            </a:r>
          </a:p>
          <a:p>
            <a:pPr>
              <a:buClr>
                <a:srgbClr val="00B0F0"/>
              </a:buClr>
              <a:buFont typeface="Arial" pitchFamily="34" charset="0"/>
              <a:buChar char="•"/>
            </a:pPr>
            <a:endParaRPr lang="en-US" dirty="0" smtClean="0">
              <a:solidFill>
                <a:schemeClr val="tx1"/>
              </a:solidFill>
              <a:latin typeface="Gill Sans MT" pitchFamily="34" charset="0"/>
            </a:endParaRPr>
          </a:p>
          <a:p>
            <a:pPr>
              <a:buClr>
                <a:srgbClr val="00B0F0"/>
              </a:buClr>
              <a:buFont typeface="Arial" pitchFamily="34" charset="0"/>
              <a:buChar char="•"/>
            </a:pPr>
            <a:endParaRPr lang="en-US" dirty="0" smtClean="0">
              <a:solidFill>
                <a:schemeClr val="tx1"/>
              </a:solidFill>
              <a:latin typeface="Gill Sans MT" pitchFamily="34" charset="0"/>
            </a:endParaRPr>
          </a:p>
          <a:p>
            <a:pPr>
              <a:buClr>
                <a:srgbClr val="00B0F0"/>
              </a:buClr>
              <a:buFont typeface="Arial" pitchFamily="34" charset="0"/>
              <a:buChar char="•"/>
            </a:pPr>
            <a:r>
              <a:rPr lang="en-US" dirty="0" smtClean="0">
                <a:solidFill>
                  <a:schemeClr val="tx1"/>
                </a:solidFill>
                <a:latin typeface="Gill Sans MT" pitchFamily="34" charset="0"/>
                <a:hlinkClick r:id="rId2"/>
              </a:rPr>
              <a:t>www.nhsrcindia.org</a:t>
            </a:r>
            <a:endParaRPr lang="en-US" dirty="0" smtClean="0">
              <a:solidFill>
                <a:schemeClr val="tx1"/>
              </a:solidFill>
              <a:latin typeface="Gill Sans MT" pitchFamily="34" charset="0"/>
            </a:endParaRPr>
          </a:p>
          <a:p>
            <a:pPr>
              <a:buClr>
                <a:srgbClr val="00B0F0"/>
              </a:buClr>
              <a:buFont typeface="Arial" pitchFamily="34" charset="0"/>
              <a:buChar char="•"/>
            </a:pPr>
            <a:r>
              <a:rPr lang="en-US" dirty="0" smtClean="0">
                <a:solidFill>
                  <a:schemeClr val="tx1"/>
                </a:solidFill>
                <a:latin typeface="Gill Sans MT" pitchFamily="34" charset="0"/>
                <a:hlinkClick r:id="rId3"/>
              </a:rPr>
              <a:t>dr.amitmishra@gmail.com</a:t>
            </a:r>
            <a:r>
              <a:rPr lang="en-US" dirty="0" smtClean="0">
                <a:solidFill>
                  <a:schemeClr val="tx1"/>
                </a:solidFill>
                <a:latin typeface="Gill Sans MT" pitchFamily="34" charset="0"/>
              </a:rPr>
              <a:t> </a:t>
            </a:r>
          </a:p>
          <a:p>
            <a:pPr>
              <a:buClr>
                <a:srgbClr val="00B0F0"/>
              </a:buClr>
              <a:buFont typeface="Arial" pitchFamily="34" charset="0"/>
              <a:buChar char="•"/>
            </a:pPr>
            <a:endParaRPr lang="en-US" dirty="0" smtClean="0">
              <a:solidFill>
                <a:schemeClr val="tx1"/>
              </a:solidFill>
              <a:latin typeface="Gill Sans MT"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143000"/>
            <a:ext cx="10969943" cy="5410200"/>
          </a:xfrm>
        </p:spPr>
        <p:txBody>
          <a:bodyPr>
            <a:noAutofit/>
          </a:bodyPr>
          <a:lstStyle/>
          <a:p>
            <a:pPr marL="571500" indent="-571500">
              <a:buFont typeface="+mj-lt"/>
              <a:buAutoNum type="romanUcPeriod" startAt="3"/>
            </a:pPr>
            <a:r>
              <a:rPr lang="en-IN" dirty="0" smtClean="0">
                <a:solidFill>
                  <a:schemeClr val="tx1"/>
                </a:solidFill>
                <a:latin typeface="Gill Sans MT" pitchFamily="34" charset="0"/>
              </a:rPr>
              <a:t>Census 2001/2011 has collected extensive data on occupation of individuals but it is </a:t>
            </a:r>
            <a:r>
              <a:rPr lang="en-IN" dirty="0" err="1" smtClean="0">
                <a:solidFill>
                  <a:schemeClr val="tx1"/>
                </a:solidFill>
                <a:latin typeface="Gill Sans MT" pitchFamily="34" charset="0"/>
              </a:rPr>
              <a:t>unvalidated</a:t>
            </a:r>
            <a:r>
              <a:rPr lang="en-IN" dirty="0" smtClean="0">
                <a:solidFill>
                  <a:schemeClr val="tx1"/>
                </a:solidFill>
                <a:latin typeface="Gill Sans MT" pitchFamily="34" charset="0"/>
              </a:rPr>
              <a:t> (self reported.) </a:t>
            </a:r>
            <a:endParaRPr lang="en-US" dirty="0" smtClean="0">
              <a:solidFill>
                <a:schemeClr val="tx1"/>
              </a:solidFill>
              <a:latin typeface="Gill Sans MT" pitchFamily="34" charset="0"/>
            </a:endParaRPr>
          </a:p>
          <a:p>
            <a:pPr marL="571500" indent="-571500">
              <a:buFont typeface="+mj-lt"/>
              <a:buAutoNum type="romanUcPeriod" startAt="3"/>
            </a:pPr>
            <a:r>
              <a:rPr lang="en-IN" dirty="0" smtClean="0">
                <a:solidFill>
                  <a:schemeClr val="tx1"/>
                </a:solidFill>
                <a:latin typeface="Gill Sans MT" pitchFamily="34" charset="0"/>
              </a:rPr>
              <a:t>HMIS- Quarterly &amp; Annual forms – </a:t>
            </a:r>
          </a:p>
          <a:p>
            <a:pPr marL="971550" lvl="1" indent="-571500">
              <a:buClr>
                <a:srgbClr val="FF0000"/>
              </a:buClr>
              <a:buFont typeface="Arial" pitchFamily="34" charset="0"/>
              <a:buChar char="•"/>
            </a:pPr>
            <a:r>
              <a:rPr lang="en-IN" sz="3200" dirty="0" smtClean="0">
                <a:solidFill>
                  <a:schemeClr val="tx1"/>
                </a:solidFill>
                <a:latin typeface="Gill Sans MT" pitchFamily="34" charset="0"/>
              </a:rPr>
              <a:t>Aggregate data available on limited parameters- availability and training.</a:t>
            </a:r>
          </a:p>
          <a:p>
            <a:pPr marL="971550" lvl="1" indent="-571500">
              <a:buClr>
                <a:srgbClr val="FF0000"/>
              </a:buClr>
              <a:buFont typeface="Arial" pitchFamily="34" charset="0"/>
              <a:buChar char="•"/>
            </a:pPr>
            <a:r>
              <a:rPr lang="en-IN" sz="3200" dirty="0" smtClean="0">
                <a:solidFill>
                  <a:schemeClr val="tx1"/>
                </a:solidFill>
                <a:latin typeface="Gill Sans MT" pitchFamily="34" charset="0"/>
              </a:rPr>
              <a:t>Poor Quality, Not useful for facility development planning.  </a:t>
            </a:r>
          </a:p>
          <a:p>
            <a:pPr marL="571500" indent="-571500">
              <a:buFont typeface="+mj-lt"/>
              <a:buAutoNum type="romanUcPeriod" startAt="3"/>
            </a:pPr>
            <a:r>
              <a:rPr lang="en-US" dirty="0" smtClean="0">
                <a:solidFill>
                  <a:schemeClr val="tx1"/>
                </a:solidFill>
                <a:latin typeface="Gill Sans MT" pitchFamily="34" charset="0"/>
              </a:rPr>
              <a:t>Human Resource Management Information Systems-</a:t>
            </a:r>
            <a:r>
              <a:rPr lang="en-US" dirty="0" smtClean="0">
                <a:solidFill>
                  <a:srgbClr val="FF0000"/>
                </a:solidFill>
                <a:latin typeface="Gill Sans MT" pitchFamily="34" charset="0"/>
              </a:rPr>
              <a:t>(?)</a:t>
            </a:r>
            <a:r>
              <a:rPr lang="en-US" dirty="0" smtClean="0">
                <a:solidFill>
                  <a:schemeClr val="tx1"/>
                </a:solidFill>
                <a:latin typeface="Gill Sans MT" pitchFamily="34" charset="0"/>
              </a:rPr>
              <a:t>  </a:t>
            </a:r>
          </a:p>
          <a:p>
            <a:pPr marL="571500" indent="-571500">
              <a:buNone/>
            </a:pPr>
            <a:endParaRPr lang="en-US" dirty="0" smtClean="0">
              <a:solidFill>
                <a:schemeClr val="tx1"/>
              </a:solidFill>
              <a:latin typeface="Gill Sans MT" pitchFamily="34" charset="0"/>
            </a:endParaRPr>
          </a:p>
          <a:p>
            <a:pPr marL="571500" indent="-571500" algn="ctr">
              <a:buNone/>
            </a:pPr>
            <a:r>
              <a:rPr lang="en-IN" sz="2800" b="1" dirty="0" smtClean="0">
                <a:solidFill>
                  <a:srgbClr val="00B0F0"/>
                </a:solidFill>
                <a:latin typeface="Gill Sans MT" pitchFamily="34" charset="0"/>
              </a:rPr>
              <a:t>The task of strategic planning and placing HRH becomes difficult.</a:t>
            </a:r>
            <a:endParaRPr lang="en-US" sz="2800" b="1" dirty="0">
              <a:solidFill>
                <a:srgbClr val="00B0F0"/>
              </a:solidFill>
              <a:latin typeface="Gill Sans MT" pitchFamily="34" charset="0"/>
            </a:endParaRPr>
          </a:p>
        </p:txBody>
      </p:sp>
      <p:sp>
        <p:nvSpPr>
          <p:cNvPr id="5" name="Title 1"/>
          <p:cNvSpPr txBox="1">
            <a:spLocks/>
          </p:cNvSpPr>
          <p:nvPr/>
        </p:nvSpPr>
        <p:spPr>
          <a:xfrm>
            <a:off x="711015" y="0"/>
            <a:ext cx="10969943"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2">
                    <a:lumMod val="40000"/>
                    <a:lumOff val="60000"/>
                  </a:schemeClr>
                </a:solidFill>
                <a:effectLst/>
                <a:uLnTx/>
                <a:uFillTx/>
                <a:latin typeface="Agency FB" pitchFamily="34" charset="0"/>
                <a:ea typeface="+mj-ea"/>
                <a:cs typeface="+mj-cs"/>
              </a:rPr>
              <a:t>HRH Measurement: Current Scenario </a:t>
            </a:r>
            <a:endParaRPr kumimoji="0" lang="en-US" sz="4400" b="1" i="0" u="none" strike="noStrike" kern="1200" cap="none" spc="0" normalizeH="0" baseline="0" noProof="0" dirty="0">
              <a:ln>
                <a:noFill/>
              </a:ln>
              <a:solidFill>
                <a:schemeClr val="accent2">
                  <a:lumMod val="40000"/>
                  <a:lumOff val="60000"/>
                </a:schemeClr>
              </a:solidFill>
              <a:effectLst/>
              <a:uLnTx/>
              <a:uFillTx/>
              <a:latin typeface="Agency FB"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28802"/>
            <a:ext cx="10969943" cy="609398"/>
          </a:xfrm>
        </p:spPr>
        <p:txBody>
          <a:bodyPr/>
          <a:lstStyle/>
          <a:p>
            <a:pPr algn="ctr"/>
            <a:r>
              <a:rPr lang="en-US" sz="4400" b="1" dirty="0" smtClean="0">
                <a:solidFill>
                  <a:schemeClr val="accent2">
                    <a:lumMod val="40000"/>
                    <a:lumOff val="60000"/>
                  </a:schemeClr>
                </a:solidFill>
                <a:latin typeface="Agency FB" pitchFamily="34" charset="0"/>
              </a:rPr>
              <a:t>Defining - HRH MIS</a:t>
            </a:r>
            <a:endParaRPr lang="en-US" sz="4400"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406294" y="914400"/>
            <a:ext cx="11071516" cy="5562600"/>
          </a:xfrm>
        </p:spPr>
        <p:txBody>
          <a:bodyPr>
            <a:noAutofit/>
          </a:bodyPr>
          <a:lstStyle/>
          <a:p>
            <a:pPr>
              <a:buClr>
                <a:srgbClr val="FF0000"/>
              </a:buClr>
              <a:buFont typeface="Arial" pitchFamily="34" charset="0"/>
              <a:buChar char="•"/>
            </a:pPr>
            <a:r>
              <a:rPr lang="en-US" sz="3100" dirty="0" smtClean="0">
                <a:solidFill>
                  <a:schemeClr val="tx1"/>
                </a:solidFill>
                <a:latin typeface="Gill Sans MT" pitchFamily="34" charset="0"/>
              </a:rPr>
              <a:t>HRH MIS Definitions:- “Developing the systems necessary for effective HR management to achieve NRHM/Health Goals.” </a:t>
            </a:r>
          </a:p>
          <a:p>
            <a:pPr>
              <a:buClr>
                <a:srgbClr val="FF0000"/>
              </a:buClr>
              <a:buFont typeface="Arial" pitchFamily="34" charset="0"/>
              <a:buChar char="•"/>
            </a:pPr>
            <a:r>
              <a:rPr lang="en-US" sz="3100" dirty="0" smtClean="0">
                <a:solidFill>
                  <a:schemeClr val="tx1"/>
                </a:solidFill>
                <a:latin typeface="Gill Sans MT" pitchFamily="34" charset="0"/>
              </a:rPr>
              <a:t>Information on traditional HR-MIS products revolves around- </a:t>
            </a:r>
          </a:p>
          <a:p>
            <a:pPr>
              <a:buClr>
                <a:srgbClr val="FF0000"/>
              </a:buClr>
              <a:buFont typeface="Arial" pitchFamily="34" charset="0"/>
              <a:buChar char="•"/>
            </a:pPr>
            <a:endParaRPr lang="en-US" sz="3100" dirty="0" smtClean="0">
              <a:solidFill>
                <a:schemeClr val="tx1"/>
              </a:solidFill>
              <a:latin typeface="Gill Sans MT" pitchFamily="34" charset="0"/>
            </a:endParaRPr>
          </a:p>
          <a:p>
            <a:pPr>
              <a:buClr>
                <a:srgbClr val="FF0000"/>
              </a:buClr>
              <a:buFont typeface="Arial" pitchFamily="34" charset="0"/>
              <a:buChar char="•"/>
            </a:pPr>
            <a:endParaRPr lang="en-US" sz="3100" dirty="0" smtClean="0">
              <a:solidFill>
                <a:schemeClr val="tx1"/>
              </a:solidFill>
              <a:latin typeface="Gill Sans MT" pitchFamily="34" charset="0"/>
            </a:endParaRPr>
          </a:p>
          <a:p>
            <a:pPr>
              <a:buClr>
                <a:srgbClr val="FF0000"/>
              </a:buClr>
              <a:buNone/>
            </a:pPr>
            <a:endParaRPr lang="en-US" sz="3100" dirty="0" smtClean="0">
              <a:solidFill>
                <a:schemeClr val="tx1"/>
              </a:solidFill>
              <a:latin typeface="Gill Sans MT" pitchFamily="34" charset="0"/>
            </a:endParaRPr>
          </a:p>
          <a:p>
            <a:pPr>
              <a:buClr>
                <a:srgbClr val="FF0000"/>
              </a:buClr>
              <a:buFont typeface="Arial" pitchFamily="34" charset="0"/>
              <a:buChar char="•"/>
            </a:pPr>
            <a:r>
              <a:rPr lang="en-US" sz="3100" dirty="0" smtClean="0">
                <a:solidFill>
                  <a:schemeClr val="tx1"/>
                </a:solidFill>
                <a:latin typeface="Gill Sans MT" pitchFamily="34" charset="0"/>
              </a:rPr>
              <a:t>Public Health Management depends on information- morbidity, mortality, social determinants, health services organization and delivery. </a:t>
            </a:r>
          </a:p>
          <a:p>
            <a:pPr>
              <a:buClr>
                <a:srgbClr val="FF0000"/>
              </a:buClr>
              <a:buFont typeface="Arial" pitchFamily="34" charset="0"/>
              <a:buChar char="•"/>
            </a:pPr>
            <a:r>
              <a:rPr lang="en-US" sz="3100" dirty="0" smtClean="0">
                <a:solidFill>
                  <a:schemeClr val="tx1"/>
                </a:solidFill>
                <a:latin typeface="Gill Sans MT" pitchFamily="34" charset="0"/>
              </a:rPr>
              <a:t>To strategically plan health services, accurate information on dynamic Human Resource is required, which consumes almost </a:t>
            </a:r>
            <a:r>
              <a:rPr lang="en-US" sz="3100" i="1" dirty="0" smtClean="0">
                <a:solidFill>
                  <a:schemeClr val="tx1"/>
                </a:solidFill>
                <a:latin typeface="Gill Sans MT" pitchFamily="34" charset="0"/>
              </a:rPr>
              <a:t>two thirds of Indian Health Budget</a:t>
            </a:r>
            <a:r>
              <a:rPr lang="en-US" sz="3100" dirty="0" smtClean="0">
                <a:solidFill>
                  <a:schemeClr val="tx1"/>
                </a:solidFill>
                <a:latin typeface="Gill Sans MT" pitchFamily="34" charset="0"/>
              </a:rPr>
              <a:t>.  </a:t>
            </a:r>
          </a:p>
        </p:txBody>
      </p:sp>
      <p:sp>
        <p:nvSpPr>
          <p:cNvPr id="4" name="Round Same Side Corner Rectangle 3"/>
          <p:cNvSpPr/>
          <p:nvPr/>
        </p:nvSpPr>
        <p:spPr>
          <a:xfrm>
            <a:off x="2055812" y="2362200"/>
            <a:ext cx="7719589" cy="1524000"/>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just">
              <a:buClr>
                <a:srgbClr val="FFFF00"/>
              </a:buClr>
              <a:buFont typeface="Arial" pitchFamily="34" charset="0"/>
              <a:buChar char="•"/>
            </a:pPr>
            <a:r>
              <a:rPr lang="en-US" sz="1600" dirty="0" smtClean="0">
                <a:solidFill>
                  <a:srgbClr val="00B0F0"/>
                </a:solidFill>
                <a:latin typeface="Book Antiqua" pitchFamily="18" charset="0"/>
                <a:cs typeface="Andalus" pitchFamily="2" charset="-78"/>
              </a:rPr>
              <a:t>Performance record</a:t>
            </a:r>
          </a:p>
          <a:p>
            <a:pPr algn="just">
              <a:buClr>
                <a:srgbClr val="FFFF00"/>
              </a:buClr>
              <a:buFont typeface="Arial" pitchFamily="34" charset="0"/>
              <a:buChar char="•"/>
            </a:pPr>
            <a:r>
              <a:rPr lang="en-US" sz="1600" dirty="0" smtClean="0">
                <a:solidFill>
                  <a:srgbClr val="00B0F0"/>
                </a:solidFill>
                <a:latin typeface="Book Antiqua" pitchFamily="18" charset="0"/>
                <a:cs typeface="Andalus" pitchFamily="2" charset="-78"/>
              </a:rPr>
              <a:t>Time and attendance </a:t>
            </a:r>
          </a:p>
          <a:p>
            <a:pPr algn="just">
              <a:buClr>
                <a:srgbClr val="FFFF00"/>
              </a:buClr>
              <a:buFont typeface="Arial" pitchFamily="34" charset="0"/>
              <a:buChar char="•"/>
            </a:pPr>
            <a:r>
              <a:rPr lang="en-US" sz="1600" dirty="0" smtClean="0">
                <a:solidFill>
                  <a:srgbClr val="00B0F0"/>
                </a:solidFill>
                <a:latin typeface="Book Antiqua" pitchFamily="18" charset="0"/>
                <a:cs typeface="Andalus" pitchFamily="2" charset="-78"/>
              </a:rPr>
              <a:t>Employee self-service </a:t>
            </a:r>
          </a:p>
          <a:p>
            <a:pPr algn="just">
              <a:buClr>
                <a:srgbClr val="FFFF00"/>
              </a:buClr>
              <a:buFont typeface="Arial" pitchFamily="34" charset="0"/>
              <a:buChar char="•"/>
            </a:pPr>
            <a:r>
              <a:rPr lang="en-US" sz="1600" dirty="0" smtClean="0">
                <a:solidFill>
                  <a:srgbClr val="00B0F0"/>
                </a:solidFill>
                <a:latin typeface="Book Antiqua" pitchFamily="18" charset="0"/>
                <a:cs typeface="Andalus" pitchFamily="2" charset="-78"/>
              </a:rPr>
              <a:t>Performance appraisal </a:t>
            </a:r>
          </a:p>
          <a:p>
            <a:pPr algn="just">
              <a:buClr>
                <a:srgbClr val="FFFF00"/>
              </a:buClr>
              <a:buFont typeface="Arial" pitchFamily="34" charset="0"/>
              <a:buChar char="•"/>
            </a:pPr>
            <a:r>
              <a:rPr lang="en-US" sz="1600" dirty="0" smtClean="0">
                <a:solidFill>
                  <a:srgbClr val="00B0F0"/>
                </a:solidFill>
                <a:latin typeface="Book Antiqua" pitchFamily="18" charset="0"/>
                <a:cs typeface="Andalus" pitchFamily="2" charset="-78"/>
              </a:rPr>
              <a:t>Absence management</a:t>
            </a:r>
          </a:p>
          <a:p>
            <a:pPr algn="just">
              <a:buClr>
                <a:srgbClr val="FFFF00"/>
              </a:buClr>
              <a:buFont typeface="Arial" pitchFamily="34" charset="0"/>
              <a:buChar char="•"/>
            </a:pPr>
            <a:r>
              <a:rPr lang="en-US" sz="1600" dirty="0" smtClean="0">
                <a:solidFill>
                  <a:srgbClr val="00B0F0"/>
                </a:solidFill>
                <a:latin typeface="Book Antiqua" pitchFamily="18" charset="0"/>
                <a:cs typeface="Andalus" pitchFamily="2" charset="-78"/>
              </a:rPr>
              <a:t>Learning management</a:t>
            </a:r>
          </a:p>
          <a:p>
            <a:pPr algn="just">
              <a:buClr>
                <a:srgbClr val="FFFF00"/>
              </a:buClr>
              <a:buFont typeface="Arial" pitchFamily="34" charset="0"/>
              <a:buChar char="•"/>
            </a:pPr>
            <a:r>
              <a:rPr lang="en-US" sz="1600" dirty="0" smtClean="0">
                <a:solidFill>
                  <a:srgbClr val="00B0F0"/>
                </a:solidFill>
                <a:latin typeface="Book Antiqua" pitchFamily="18" charset="0"/>
                <a:cs typeface="Andalus" pitchFamily="2" charset="-78"/>
              </a:rPr>
              <a:t>Scheduling </a:t>
            </a:r>
          </a:p>
          <a:p>
            <a:pPr algn="just">
              <a:buClr>
                <a:srgbClr val="FFFF00"/>
              </a:buClr>
              <a:buFont typeface="Arial" pitchFamily="34" charset="0"/>
              <a:buChar char="•"/>
            </a:pPr>
            <a:r>
              <a:rPr lang="en-US" sz="1600" dirty="0" smtClean="0">
                <a:solidFill>
                  <a:srgbClr val="00B0F0"/>
                </a:solidFill>
                <a:latin typeface="Book Antiqua" pitchFamily="18" charset="0"/>
                <a:cs typeface="Andalus" pitchFamily="2" charset="-78"/>
              </a:rPr>
              <a:t>Benefits administration</a:t>
            </a:r>
          </a:p>
          <a:p>
            <a:pPr algn="just">
              <a:buClr>
                <a:srgbClr val="FFFF00"/>
              </a:buClr>
              <a:buFont typeface="Arial" pitchFamily="34" charset="0"/>
              <a:buChar char="•"/>
            </a:pPr>
            <a:r>
              <a:rPr lang="en-US" sz="1600" dirty="0" smtClean="0">
                <a:solidFill>
                  <a:srgbClr val="00B0F0"/>
                </a:solidFill>
                <a:latin typeface="Book Antiqua" pitchFamily="18" charset="0"/>
                <a:cs typeface="Andalus" pitchFamily="2" charset="-78"/>
              </a:rPr>
              <a:t>Payroll </a:t>
            </a:r>
          </a:p>
          <a:p>
            <a:pPr algn="just">
              <a:buClr>
                <a:srgbClr val="FFFF00"/>
              </a:buClr>
              <a:buFont typeface="Arial" pitchFamily="34" charset="0"/>
              <a:buChar char="•"/>
            </a:pPr>
            <a:r>
              <a:rPr lang="en-US" sz="1600" dirty="0" smtClean="0">
                <a:solidFill>
                  <a:srgbClr val="00B0F0"/>
                </a:solidFill>
                <a:latin typeface="Book Antiqua" pitchFamily="18" charset="0"/>
                <a:cs typeface="Andalus" pitchFamily="2" charset="-78"/>
              </a:rPr>
              <a:t>Recruiting</a:t>
            </a:r>
          </a:p>
          <a:p>
            <a:pPr>
              <a:buFont typeface="Arial" pitchFamily="34" charset="0"/>
              <a:buChar char="•"/>
            </a:pPr>
            <a:endParaRPr lang="en-US" sz="1600" dirty="0" smtClean="0">
              <a:solidFill>
                <a:srgbClr val="00B0F0"/>
              </a:solidFill>
              <a:latin typeface="Book Antiqua" pitchFamily="18" charset="0"/>
              <a:cs typeface="Andalus" pitchFamily="2" charset="-78"/>
            </a:endParaRPr>
          </a:p>
          <a:p>
            <a:pPr algn="ctr">
              <a:buFont typeface="Arial" pitchFamily="34" charset="0"/>
              <a:buChar char="•"/>
            </a:pPr>
            <a:endParaRPr lang="en-US" sz="1600" dirty="0">
              <a:solidFill>
                <a:srgbClr val="00B0F0"/>
              </a:solidFill>
              <a:latin typeface="Book Antiqua" pitchFamily="18" charset="0"/>
              <a:cs typeface="Andalus" pitchFamily="2" charset="-78"/>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914400"/>
          </a:xfrm>
        </p:spPr>
        <p:txBody>
          <a:bodyPr>
            <a:normAutofit/>
          </a:bodyPr>
          <a:lstStyle/>
          <a:p>
            <a:pPr algn="ctr"/>
            <a:r>
              <a:rPr lang="en-US" sz="4400" b="1" dirty="0" smtClean="0">
                <a:solidFill>
                  <a:schemeClr val="accent2">
                    <a:lumMod val="40000"/>
                    <a:lumOff val="60000"/>
                  </a:schemeClr>
                </a:solidFill>
                <a:latin typeface="Agency FB" pitchFamily="34" charset="0"/>
              </a:rPr>
              <a:t>Objectives of HRH MIS Development</a:t>
            </a:r>
            <a:endParaRPr lang="en-US" sz="4400"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711015" y="1265237"/>
            <a:ext cx="10969943" cy="4906963"/>
          </a:xfrm>
        </p:spPr>
        <p:txBody>
          <a:bodyPr>
            <a:noAutofit/>
          </a:bodyPr>
          <a:lstStyle/>
          <a:p>
            <a:pPr marL="514350" indent="-514350">
              <a:buFont typeface="+mj-lt"/>
              <a:buAutoNum type="romanUcPeriod"/>
            </a:pPr>
            <a:r>
              <a:rPr lang="en-US" sz="2400" b="1" dirty="0" smtClean="0">
                <a:solidFill>
                  <a:schemeClr val="tx1"/>
                </a:solidFill>
                <a:latin typeface="Gill Sans MT" pitchFamily="34" charset="0"/>
              </a:rPr>
              <a:t>Decentralized District Health Planning </a:t>
            </a:r>
          </a:p>
          <a:p>
            <a:pPr lvl="2">
              <a:buClr>
                <a:srgbClr val="FF0000"/>
              </a:buClr>
              <a:buFont typeface="Arial" pitchFamily="34" charset="0"/>
              <a:buChar char="•"/>
            </a:pPr>
            <a:r>
              <a:rPr lang="en-US" dirty="0" smtClean="0">
                <a:solidFill>
                  <a:schemeClr val="tx1"/>
                </a:solidFill>
                <a:latin typeface="Gill Sans MT" pitchFamily="34" charset="0"/>
              </a:rPr>
              <a:t>Identifying &amp; fulfilling HRH gaps, </a:t>
            </a:r>
          </a:p>
          <a:p>
            <a:pPr lvl="2">
              <a:buClr>
                <a:srgbClr val="FF0000"/>
              </a:buClr>
              <a:buFont typeface="Arial" pitchFamily="34" charset="0"/>
              <a:buChar char="•"/>
            </a:pPr>
            <a:r>
              <a:rPr lang="en-US" dirty="0" smtClean="0">
                <a:solidFill>
                  <a:schemeClr val="tx1"/>
                </a:solidFill>
                <a:latin typeface="Gill Sans MT" pitchFamily="34" charset="0"/>
              </a:rPr>
              <a:t>Planning training &amp; capacity building interventions</a:t>
            </a:r>
          </a:p>
          <a:p>
            <a:pPr marL="514350" indent="-514350">
              <a:buFont typeface="+mj-lt"/>
              <a:buAutoNum type="romanUcPeriod"/>
            </a:pPr>
            <a:r>
              <a:rPr lang="en-US" sz="2400" b="1" dirty="0" smtClean="0">
                <a:solidFill>
                  <a:schemeClr val="tx1"/>
                </a:solidFill>
                <a:latin typeface="Gill Sans MT" pitchFamily="34" charset="0"/>
              </a:rPr>
              <a:t>Program &amp; Policy Directions</a:t>
            </a:r>
          </a:p>
          <a:p>
            <a:pPr lvl="2">
              <a:buClr>
                <a:srgbClr val="FF0000"/>
              </a:buClr>
              <a:buFont typeface="Arial" pitchFamily="34" charset="0"/>
              <a:buChar char="•"/>
            </a:pPr>
            <a:r>
              <a:rPr lang="en-US" dirty="0" smtClean="0">
                <a:solidFill>
                  <a:schemeClr val="tx1"/>
                </a:solidFill>
                <a:latin typeface="Gill Sans MT" pitchFamily="34" charset="0"/>
              </a:rPr>
              <a:t>Incentivizing good performing service providers, </a:t>
            </a:r>
          </a:p>
          <a:p>
            <a:pPr lvl="2">
              <a:buClr>
                <a:srgbClr val="FF0000"/>
              </a:buClr>
              <a:buFont typeface="Arial" pitchFamily="34" charset="0"/>
              <a:buChar char="•"/>
            </a:pPr>
            <a:r>
              <a:rPr lang="en-US" dirty="0" smtClean="0">
                <a:solidFill>
                  <a:schemeClr val="tx1"/>
                </a:solidFill>
                <a:latin typeface="Gill Sans MT" pitchFamily="34" charset="0"/>
              </a:rPr>
              <a:t>Allowances for work in rural areas, </a:t>
            </a:r>
          </a:p>
          <a:p>
            <a:pPr lvl="2">
              <a:buClr>
                <a:srgbClr val="FF0000"/>
              </a:buClr>
              <a:buFont typeface="Arial" pitchFamily="34" charset="0"/>
              <a:buChar char="•"/>
            </a:pPr>
            <a:r>
              <a:rPr lang="en-US" dirty="0" smtClean="0">
                <a:solidFill>
                  <a:schemeClr val="tx1"/>
                </a:solidFill>
                <a:latin typeface="Gill Sans MT" pitchFamily="34" charset="0"/>
              </a:rPr>
              <a:t>Mandatory postings, </a:t>
            </a:r>
          </a:p>
          <a:p>
            <a:pPr lvl="2">
              <a:buClr>
                <a:srgbClr val="FF0000"/>
              </a:buClr>
              <a:buFont typeface="Arial" pitchFamily="34" charset="0"/>
              <a:buChar char="•"/>
            </a:pPr>
            <a:r>
              <a:rPr lang="en-US" dirty="0" smtClean="0">
                <a:solidFill>
                  <a:schemeClr val="tx1"/>
                </a:solidFill>
                <a:latin typeface="Gill Sans MT" pitchFamily="34" charset="0"/>
              </a:rPr>
              <a:t>Career progression </a:t>
            </a:r>
          </a:p>
          <a:p>
            <a:pPr lvl="2">
              <a:buClr>
                <a:srgbClr val="FF0000"/>
              </a:buClr>
              <a:buFont typeface="Arial" pitchFamily="34" charset="0"/>
              <a:buChar char="•"/>
            </a:pPr>
            <a:r>
              <a:rPr lang="en-US" dirty="0" smtClean="0">
                <a:solidFill>
                  <a:schemeClr val="tx1"/>
                </a:solidFill>
                <a:latin typeface="Gill Sans MT" pitchFamily="34" charset="0"/>
              </a:rPr>
              <a:t>Multi Skilling </a:t>
            </a:r>
            <a:endParaRPr lang="en-US" sz="2000" dirty="0" smtClean="0">
              <a:solidFill>
                <a:schemeClr val="tx1"/>
              </a:solidFill>
              <a:latin typeface="Gill Sans MT" pitchFamily="34" charset="0"/>
            </a:endParaRPr>
          </a:p>
          <a:p>
            <a:pPr marL="571500" indent="-571500">
              <a:buFont typeface="+mj-lt"/>
              <a:buAutoNum type="romanUcPeriod"/>
            </a:pPr>
            <a:r>
              <a:rPr lang="en-US" sz="2400" b="1" dirty="0" smtClean="0">
                <a:solidFill>
                  <a:schemeClr val="tx1"/>
                </a:solidFill>
                <a:latin typeface="Gill Sans MT" pitchFamily="34" charset="0"/>
              </a:rPr>
              <a:t>Monitoring &amp; Evaluations </a:t>
            </a:r>
          </a:p>
          <a:p>
            <a:pPr lvl="2">
              <a:buClr>
                <a:srgbClr val="FF0000"/>
              </a:buClr>
              <a:buFont typeface="Arial" pitchFamily="34" charset="0"/>
              <a:buChar char="•"/>
            </a:pPr>
            <a:r>
              <a:rPr lang="en-US" dirty="0" smtClean="0">
                <a:solidFill>
                  <a:schemeClr val="tx1"/>
                </a:solidFill>
                <a:latin typeface="Gill Sans MT" pitchFamily="34" charset="0"/>
              </a:rPr>
              <a:t>Achievements of targets, </a:t>
            </a:r>
          </a:p>
          <a:p>
            <a:pPr lvl="2">
              <a:buClr>
                <a:srgbClr val="FF0000"/>
              </a:buClr>
              <a:buFont typeface="Arial" pitchFamily="34" charset="0"/>
              <a:buChar char="•"/>
            </a:pPr>
            <a:r>
              <a:rPr lang="en-US" dirty="0" smtClean="0">
                <a:solidFill>
                  <a:schemeClr val="tx1"/>
                </a:solidFill>
                <a:latin typeface="Gill Sans MT" pitchFamily="34" charset="0"/>
              </a:rPr>
              <a:t>Documenting program progress etc.</a:t>
            </a:r>
          </a:p>
          <a:p>
            <a:endParaRPr lang="en-US" sz="2400" dirty="0">
              <a:solidFill>
                <a:schemeClr val="tx1"/>
              </a:solidFill>
              <a:latin typeface="Gill Sans MT"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838200"/>
          </a:xfrm>
        </p:spPr>
        <p:txBody>
          <a:bodyPr>
            <a:noAutofit/>
          </a:bodyPr>
          <a:lstStyle/>
          <a:p>
            <a:pPr algn="ctr"/>
            <a:r>
              <a:rPr lang="en-US" sz="4000" b="1" dirty="0" smtClean="0">
                <a:solidFill>
                  <a:schemeClr val="accent2">
                    <a:lumMod val="40000"/>
                    <a:lumOff val="60000"/>
                  </a:schemeClr>
                </a:solidFill>
                <a:latin typeface="Agency FB" pitchFamily="34" charset="0"/>
              </a:rPr>
              <a:t>Framework for Institutionalizing a Human Resource Information System </a:t>
            </a:r>
            <a:endParaRPr lang="en-US" sz="4000" b="1" dirty="0">
              <a:solidFill>
                <a:schemeClr val="accent2">
                  <a:lumMod val="40000"/>
                  <a:lumOff val="60000"/>
                </a:schemeClr>
              </a:solidFill>
              <a:latin typeface="Agency FB" pitchFamily="34" charset="0"/>
            </a:endParaRPr>
          </a:p>
        </p:txBody>
      </p:sp>
      <p:cxnSp>
        <p:nvCxnSpPr>
          <p:cNvPr id="12" name="Straight Arrow Connector 11"/>
          <p:cNvCxnSpPr>
            <a:stCxn id="5" idx="3"/>
            <a:endCxn id="5" idx="3"/>
          </p:cNvCxnSpPr>
          <p:nvPr/>
        </p:nvCxnSpPr>
        <p:spPr>
          <a:xfrm>
            <a:off x="2588656" y="312866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0"/>
            <a:endCxn id="5" idx="0"/>
          </p:cNvCxnSpPr>
          <p:nvPr/>
        </p:nvCxnSpPr>
        <p:spPr>
          <a:xfrm>
            <a:off x="1522134" y="2667001"/>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Group 39"/>
          <p:cNvGrpSpPr/>
          <p:nvPr/>
        </p:nvGrpSpPr>
        <p:grpSpPr>
          <a:xfrm>
            <a:off x="455612" y="1742182"/>
            <a:ext cx="11579384" cy="4864597"/>
            <a:chOff x="609441" y="1742182"/>
            <a:chExt cx="11579384" cy="4864597"/>
          </a:xfrm>
        </p:grpSpPr>
        <p:sp>
          <p:nvSpPr>
            <p:cNvPr id="5" name="TextBox 4"/>
            <p:cNvSpPr txBox="1"/>
            <p:nvPr/>
          </p:nvSpPr>
          <p:spPr>
            <a:xfrm>
              <a:off x="609441" y="2667001"/>
              <a:ext cx="2133044" cy="92333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latin typeface="Gill Sans MT" pitchFamily="34" charset="0"/>
                </a:rPr>
                <a:t>Define Stakeholder/ Decision Makers  Group </a:t>
              </a:r>
              <a:endParaRPr lang="en-US" dirty="0">
                <a:latin typeface="Gill Sans MT" pitchFamily="34" charset="0"/>
              </a:endParaRPr>
            </a:p>
          </p:txBody>
        </p:sp>
        <p:sp>
          <p:nvSpPr>
            <p:cNvPr id="6" name="TextBox 5"/>
            <p:cNvSpPr txBox="1"/>
            <p:nvPr/>
          </p:nvSpPr>
          <p:spPr>
            <a:xfrm>
              <a:off x="4672383" y="3200400"/>
              <a:ext cx="3047206" cy="391597"/>
            </a:xfrm>
            <a:prstGeom prst="round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700" dirty="0" smtClean="0">
                  <a:latin typeface="Gill Sans MT" pitchFamily="34" charset="0"/>
                </a:rPr>
                <a:t>Assess Existing IT Infrastructure </a:t>
              </a:r>
              <a:endParaRPr lang="en-US" sz="1700" dirty="0">
                <a:latin typeface="Gill Sans MT" pitchFamily="34" charset="0"/>
              </a:endParaRPr>
            </a:p>
          </p:txBody>
        </p:sp>
        <p:sp>
          <p:nvSpPr>
            <p:cNvPr id="7" name="TextBox 6"/>
            <p:cNvSpPr txBox="1"/>
            <p:nvPr/>
          </p:nvSpPr>
          <p:spPr>
            <a:xfrm>
              <a:off x="4367663" y="4086761"/>
              <a:ext cx="3453500" cy="1077218"/>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600" dirty="0" smtClean="0">
                  <a:latin typeface="Gill Sans MT" pitchFamily="34" charset="0"/>
                </a:rPr>
                <a:t>Interview key Program Officers/ Stakeholders/ on HR Information Requirements for different programs &amp; Functions </a:t>
              </a:r>
              <a:endParaRPr lang="en-US" sz="1600" dirty="0">
                <a:latin typeface="Gill Sans MT" pitchFamily="34" charset="0"/>
              </a:endParaRPr>
            </a:p>
          </p:txBody>
        </p:sp>
        <p:sp>
          <p:nvSpPr>
            <p:cNvPr id="8" name="TextBox 7"/>
            <p:cNvSpPr txBox="1"/>
            <p:nvPr/>
          </p:nvSpPr>
          <p:spPr>
            <a:xfrm>
              <a:off x="4672383" y="1742182"/>
              <a:ext cx="3250353" cy="1077218"/>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600" dirty="0" smtClean="0">
                  <a:latin typeface="Gill Sans MT" pitchFamily="34" charset="0"/>
                </a:rPr>
                <a:t>Conduct Assessment of Current HR reporting Systems in the State &amp; Other Existing HRH IT Systems functioning in Other States. </a:t>
              </a:r>
              <a:endParaRPr lang="en-US" sz="1600" dirty="0">
                <a:latin typeface="Gill Sans MT" pitchFamily="34" charset="0"/>
              </a:endParaRPr>
            </a:p>
          </p:txBody>
        </p:sp>
        <p:sp>
          <p:nvSpPr>
            <p:cNvPr id="9" name="TextBox 8"/>
            <p:cNvSpPr txBox="1"/>
            <p:nvPr/>
          </p:nvSpPr>
          <p:spPr>
            <a:xfrm>
              <a:off x="9446340" y="3544670"/>
              <a:ext cx="2133044" cy="715089"/>
            </a:xfrm>
            <a:prstGeom prst="round2Diag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latin typeface="Gill Sans MT" pitchFamily="34" charset="0"/>
                </a:rPr>
                <a:t>List all requirements </a:t>
              </a:r>
              <a:endParaRPr lang="en-US" dirty="0">
                <a:latin typeface="Gill Sans MT" pitchFamily="34" charset="0"/>
              </a:endParaRPr>
            </a:p>
          </p:txBody>
        </p:sp>
        <p:sp>
          <p:nvSpPr>
            <p:cNvPr id="10" name="TextBox 9"/>
            <p:cNvSpPr txBox="1"/>
            <p:nvPr/>
          </p:nvSpPr>
          <p:spPr>
            <a:xfrm>
              <a:off x="9141619" y="5181602"/>
              <a:ext cx="2844059" cy="408623"/>
            </a:xfrm>
            <a:prstGeom prst="round2Diag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latin typeface="Gill Sans MT" pitchFamily="34" charset="0"/>
                </a:rPr>
                <a:t>Select Key Requirements </a:t>
              </a:r>
              <a:endParaRPr lang="en-US" dirty="0">
                <a:latin typeface="Gill Sans MT" pitchFamily="34" charset="0"/>
              </a:endParaRPr>
            </a:p>
          </p:txBody>
        </p:sp>
        <p:cxnSp>
          <p:nvCxnSpPr>
            <p:cNvPr id="16" name="Straight Connector 15"/>
            <p:cNvCxnSpPr/>
            <p:nvPr/>
          </p:nvCxnSpPr>
          <p:spPr>
            <a:xfrm flipV="1">
              <a:off x="2437765" y="2286000"/>
              <a:ext cx="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1"/>
            </p:cNvCxnSpPr>
            <p:nvPr/>
          </p:nvCxnSpPr>
          <p:spPr>
            <a:xfrm flipV="1">
              <a:off x="2436812" y="2280791"/>
              <a:ext cx="2235571" cy="52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436812" y="3657600"/>
              <a:ext cx="953" cy="990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7" idx="1"/>
            </p:cNvCxnSpPr>
            <p:nvPr/>
          </p:nvCxnSpPr>
          <p:spPr>
            <a:xfrm flipV="1">
              <a:off x="2436812" y="4625370"/>
              <a:ext cx="1930851" cy="228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742486" y="3505200"/>
              <a:ext cx="1929897" cy="186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719589" y="3581400"/>
              <a:ext cx="17267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0439241" y="4267200"/>
              <a:ext cx="22834"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1"/>
            </p:cNvCxnSpPr>
            <p:nvPr/>
          </p:nvCxnSpPr>
          <p:spPr>
            <a:xfrm>
              <a:off x="10563649" y="5590225"/>
              <a:ext cx="0" cy="5057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751060" y="6096001"/>
              <a:ext cx="1828324" cy="510778"/>
            </a:xfrm>
            <a:prstGeom prst="round2DiagRect">
              <a:avLst/>
            </a:prstGeom>
            <a:ln w="381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b="1" dirty="0" smtClean="0"/>
                <a:t>HRH-MIS </a:t>
              </a:r>
              <a:endParaRPr lang="en-US" sz="2400" b="1" dirty="0"/>
            </a:p>
          </p:txBody>
        </p:sp>
        <p:cxnSp>
          <p:nvCxnSpPr>
            <p:cNvPr id="36" name="Straight Connector 35"/>
            <p:cNvCxnSpPr/>
            <p:nvPr/>
          </p:nvCxnSpPr>
          <p:spPr>
            <a:xfrm flipH="1">
              <a:off x="1015735" y="6300312"/>
              <a:ext cx="8735325" cy="242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989012" y="3581400"/>
              <a:ext cx="26723" cy="2743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422030" y="5867400"/>
              <a:ext cx="3961368" cy="369332"/>
            </a:xfrm>
            <a:prstGeom prst="rect">
              <a:avLst/>
            </a:prstGeom>
            <a:noFill/>
          </p:spPr>
          <p:txBody>
            <a:bodyPr wrap="square" rtlCol="0">
              <a:spAutoFit/>
            </a:bodyPr>
            <a:lstStyle/>
            <a:p>
              <a:r>
                <a:rPr lang="en-US" dirty="0" smtClean="0">
                  <a:latin typeface="Gill Sans MT" pitchFamily="34" charset="0"/>
                </a:rPr>
                <a:t>Data/ Information/ Reports</a:t>
              </a:r>
              <a:endParaRPr lang="en-US" dirty="0">
                <a:latin typeface="Gill Sans MT" pitchFamily="34" charset="0"/>
              </a:endParaRPr>
            </a:p>
          </p:txBody>
        </p:sp>
        <p:sp>
          <p:nvSpPr>
            <p:cNvPr id="45" name="TextBox 44"/>
            <p:cNvSpPr txBox="1"/>
            <p:nvPr/>
          </p:nvSpPr>
          <p:spPr>
            <a:xfrm>
              <a:off x="10462075" y="4267200"/>
              <a:ext cx="1726750" cy="523220"/>
            </a:xfrm>
            <a:prstGeom prst="rect">
              <a:avLst/>
            </a:prstGeom>
            <a:noFill/>
          </p:spPr>
          <p:txBody>
            <a:bodyPr wrap="square" rtlCol="0">
              <a:spAutoFit/>
            </a:bodyPr>
            <a:lstStyle/>
            <a:p>
              <a:r>
                <a:rPr lang="en-US" sz="1400" dirty="0" smtClean="0">
                  <a:latin typeface="Gill Sans MT" pitchFamily="34" charset="0"/>
                </a:rPr>
                <a:t>Requirement Analysis Workshops </a:t>
              </a:r>
              <a:endParaRPr lang="en-US" sz="1400" dirty="0">
                <a:latin typeface="Gill Sans MT" pitchFamily="34" charset="0"/>
              </a:endParaRPr>
            </a:p>
          </p:txBody>
        </p:sp>
        <p:cxnSp>
          <p:nvCxnSpPr>
            <p:cNvPr id="66" name="Straight Arrow Connector 65"/>
            <p:cNvCxnSpPr/>
            <p:nvPr/>
          </p:nvCxnSpPr>
          <p:spPr>
            <a:xfrm>
              <a:off x="7821163" y="4114800"/>
              <a:ext cx="15236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8" idx="3"/>
            </p:cNvCxnSpPr>
            <p:nvPr/>
          </p:nvCxnSpPr>
          <p:spPr>
            <a:xfrm>
              <a:off x="7922736" y="2280791"/>
              <a:ext cx="2515076" cy="52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9" idx="3"/>
            </p:cNvCxnSpPr>
            <p:nvPr/>
          </p:nvCxnSpPr>
          <p:spPr>
            <a:xfrm>
              <a:off x="10462075" y="2286001"/>
              <a:ext cx="50787" cy="12586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 name="Oval 40"/>
          <p:cNvSpPr/>
          <p:nvPr/>
        </p:nvSpPr>
        <p:spPr bwMode="auto">
          <a:xfrm>
            <a:off x="227012" y="2133600"/>
            <a:ext cx="609600" cy="533400"/>
          </a:xfrm>
          <a:prstGeom prst="ellipse">
            <a:avLst/>
          </a:prstGeom>
          <a:solidFill>
            <a:srgbClr val="002060"/>
          </a:solidFill>
          <a:ln w="28575">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effectLst>
                  <a:outerShdw blurRad="38100" dist="38100" dir="2700000" algn="tl">
                    <a:srgbClr val="000000">
                      <a:alpha val="43137"/>
                    </a:srgbClr>
                  </a:outerShdw>
                </a:effectLst>
                <a:latin typeface="Segoe" pitchFamily="34" charset="0"/>
              </a:rPr>
              <a:t>1</a:t>
            </a:r>
          </a:p>
        </p:txBody>
      </p:sp>
      <p:sp>
        <p:nvSpPr>
          <p:cNvPr id="44" name="Oval 43"/>
          <p:cNvSpPr/>
          <p:nvPr/>
        </p:nvSpPr>
        <p:spPr bwMode="auto">
          <a:xfrm>
            <a:off x="4113212" y="1295400"/>
            <a:ext cx="609600" cy="533400"/>
          </a:xfrm>
          <a:prstGeom prst="ellipse">
            <a:avLst/>
          </a:prstGeom>
          <a:solidFill>
            <a:srgbClr val="002060"/>
          </a:solidFill>
          <a:ln w="28575">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effectLst>
                  <a:outerShdw blurRad="38100" dist="38100" dir="2700000" algn="tl">
                    <a:srgbClr val="000000">
                      <a:alpha val="43137"/>
                    </a:srgbClr>
                  </a:outerShdw>
                </a:effectLst>
                <a:latin typeface="Segoe" pitchFamily="34" charset="0"/>
              </a:rPr>
              <a:t>2</a:t>
            </a:r>
          </a:p>
        </p:txBody>
      </p:sp>
      <p:sp>
        <p:nvSpPr>
          <p:cNvPr id="46" name="Oval 45"/>
          <p:cNvSpPr/>
          <p:nvPr/>
        </p:nvSpPr>
        <p:spPr bwMode="auto">
          <a:xfrm>
            <a:off x="4037012" y="2895600"/>
            <a:ext cx="609600" cy="533400"/>
          </a:xfrm>
          <a:prstGeom prst="ellipse">
            <a:avLst/>
          </a:prstGeom>
          <a:solidFill>
            <a:srgbClr val="002060"/>
          </a:solidFill>
          <a:ln w="28575">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effectLst>
                  <a:outerShdw blurRad="38100" dist="38100" dir="2700000" algn="tl">
                    <a:srgbClr val="000000">
                      <a:alpha val="43137"/>
                    </a:srgbClr>
                  </a:outerShdw>
                </a:effectLst>
                <a:latin typeface="Segoe" pitchFamily="34" charset="0"/>
              </a:rPr>
              <a:t>3</a:t>
            </a:r>
          </a:p>
        </p:txBody>
      </p:sp>
      <p:sp>
        <p:nvSpPr>
          <p:cNvPr id="47" name="Oval 46"/>
          <p:cNvSpPr/>
          <p:nvPr/>
        </p:nvSpPr>
        <p:spPr bwMode="auto">
          <a:xfrm>
            <a:off x="3884612" y="3886200"/>
            <a:ext cx="533400" cy="533400"/>
          </a:xfrm>
          <a:prstGeom prst="ellipse">
            <a:avLst/>
          </a:prstGeom>
          <a:solidFill>
            <a:srgbClr val="002060"/>
          </a:solidFill>
          <a:ln w="28575">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effectLst>
                  <a:outerShdw blurRad="38100" dist="38100" dir="2700000" algn="tl">
                    <a:srgbClr val="000000">
                      <a:alpha val="43137"/>
                    </a:srgbClr>
                  </a:outerShdw>
                </a:effectLst>
                <a:latin typeface="Segoe" pitchFamily="34" charset="0"/>
              </a:rPr>
              <a:t>4</a:t>
            </a:r>
          </a:p>
        </p:txBody>
      </p:sp>
      <p:sp>
        <p:nvSpPr>
          <p:cNvPr id="48" name="Oval 47"/>
          <p:cNvSpPr/>
          <p:nvPr/>
        </p:nvSpPr>
        <p:spPr bwMode="auto">
          <a:xfrm>
            <a:off x="9294812" y="3200400"/>
            <a:ext cx="609600" cy="457200"/>
          </a:xfrm>
          <a:prstGeom prst="ellipse">
            <a:avLst/>
          </a:prstGeom>
          <a:solidFill>
            <a:srgbClr val="002060"/>
          </a:solidFill>
          <a:ln w="28575">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effectLst>
                  <a:outerShdw blurRad="38100" dist="38100" dir="2700000" algn="tl">
                    <a:srgbClr val="000000">
                      <a:alpha val="43137"/>
                    </a:srgbClr>
                  </a:outerShdw>
                </a:effectLst>
                <a:latin typeface="Segoe" pitchFamily="34" charset="0"/>
              </a:rPr>
              <a:t>5</a:t>
            </a:r>
          </a:p>
        </p:txBody>
      </p:sp>
      <p:sp>
        <p:nvSpPr>
          <p:cNvPr id="49" name="Oval 48"/>
          <p:cNvSpPr/>
          <p:nvPr/>
        </p:nvSpPr>
        <p:spPr bwMode="auto">
          <a:xfrm>
            <a:off x="8761412" y="4724400"/>
            <a:ext cx="533400" cy="533400"/>
          </a:xfrm>
          <a:prstGeom prst="ellipse">
            <a:avLst/>
          </a:prstGeom>
          <a:solidFill>
            <a:srgbClr val="002060"/>
          </a:solidFill>
          <a:ln w="28575">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effectLst>
                  <a:outerShdw blurRad="38100" dist="38100" dir="2700000" algn="tl">
                    <a:srgbClr val="000000">
                      <a:alpha val="43137"/>
                    </a:srgbClr>
                  </a:outerShdw>
                </a:effectLst>
                <a:latin typeface="Segoe" pitchFamily="34" charset="0"/>
              </a:rPr>
              <a:t>6</a:t>
            </a:r>
          </a:p>
        </p:txBody>
      </p:sp>
      <p:sp>
        <p:nvSpPr>
          <p:cNvPr id="50" name="Oval 49"/>
          <p:cNvSpPr/>
          <p:nvPr/>
        </p:nvSpPr>
        <p:spPr bwMode="auto">
          <a:xfrm>
            <a:off x="9142412" y="5791200"/>
            <a:ext cx="609600" cy="533400"/>
          </a:xfrm>
          <a:prstGeom prst="ellipse">
            <a:avLst/>
          </a:prstGeom>
          <a:solidFill>
            <a:srgbClr val="002060"/>
          </a:solidFill>
          <a:ln w="28575">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effectLst>
                  <a:outerShdw blurRad="38100" dist="38100" dir="2700000" algn="tl">
                    <a:srgbClr val="000000">
                      <a:alpha val="43137"/>
                    </a:srgbClr>
                  </a:outerShdw>
                </a:effectLst>
                <a:latin typeface="Segoe" pitchFamily="34" charset="0"/>
              </a:rPr>
              <a:t>7</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solidFill>
                  <a:schemeClr val="accent2">
                    <a:lumMod val="40000"/>
                    <a:lumOff val="60000"/>
                  </a:schemeClr>
                </a:solidFill>
                <a:latin typeface="Agency FB" pitchFamily="34" charset="0"/>
              </a:rPr>
              <a:t>Documenting HRHMIS Requirements</a:t>
            </a:r>
            <a:endParaRPr lang="en-US" sz="4400" b="1" dirty="0">
              <a:solidFill>
                <a:schemeClr val="accent2">
                  <a:lumMod val="40000"/>
                  <a:lumOff val="60000"/>
                </a:schemeClr>
              </a:solidFill>
              <a:latin typeface="Agency FB" pitchFamily="34" charset="0"/>
            </a:endParaRPr>
          </a:p>
        </p:txBody>
      </p:sp>
      <p:sp>
        <p:nvSpPr>
          <p:cNvPr id="3" name="Content Placeholder 2"/>
          <p:cNvSpPr>
            <a:spLocks noGrp="1"/>
          </p:cNvSpPr>
          <p:nvPr>
            <p:ph idx="1"/>
          </p:nvPr>
        </p:nvSpPr>
        <p:spPr>
          <a:xfrm>
            <a:off x="812588" y="1143000"/>
            <a:ext cx="10462075" cy="5257800"/>
          </a:xfrm>
        </p:spPr>
        <p:txBody>
          <a:bodyPr>
            <a:noAutofit/>
          </a:bodyPr>
          <a:lstStyle/>
          <a:p>
            <a:pPr>
              <a:buClr>
                <a:srgbClr val="FF0000"/>
              </a:buClr>
              <a:buFont typeface="Arial" pitchFamily="34" charset="0"/>
              <a:buChar char="•"/>
            </a:pPr>
            <a:r>
              <a:rPr lang="en-US" dirty="0" smtClean="0">
                <a:solidFill>
                  <a:schemeClr val="tx1"/>
                </a:solidFill>
                <a:latin typeface="Gill Sans MT" pitchFamily="34" charset="0"/>
              </a:rPr>
              <a:t>Traditional Methods of IT systems development in Public Health is largely done by </a:t>
            </a:r>
            <a:r>
              <a:rPr lang="en-US" i="1" dirty="0" smtClean="0">
                <a:solidFill>
                  <a:schemeClr val="accent2">
                    <a:lumMod val="20000"/>
                    <a:lumOff val="80000"/>
                  </a:schemeClr>
                </a:solidFill>
                <a:latin typeface="Gill Sans MT" pitchFamily="34" charset="0"/>
              </a:rPr>
              <a:t>Vendor/Service Providers</a:t>
            </a:r>
            <a:r>
              <a:rPr lang="en-US" dirty="0" smtClean="0">
                <a:solidFill>
                  <a:schemeClr val="tx1"/>
                </a:solidFill>
                <a:latin typeface="Gill Sans MT" pitchFamily="34" charset="0"/>
              </a:rPr>
              <a:t>.</a:t>
            </a:r>
          </a:p>
          <a:p>
            <a:pPr>
              <a:buClr>
                <a:srgbClr val="FF0000"/>
              </a:buClr>
              <a:buFont typeface="Arial" pitchFamily="34" charset="0"/>
              <a:buChar char="•"/>
            </a:pPr>
            <a:r>
              <a:rPr lang="en-US" dirty="0" smtClean="0">
                <a:solidFill>
                  <a:schemeClr val="tx1"/>
                </a:solidFill>
                <a:latin typeface="Gill Sans MT" pitchFamily="34" charset="0"/>
              </a:rPr>
              <a:t>Capacity among program manager to </a:t>
            </a:r>
            <a:r>
              <a:rPr lang="en-US" i="1" dirty="0" smtClean="0">
                <a:solidFill>
                  <a:schemeClr val="accent2">
                    <a:lumMod val="20000"/>
                    <a:lumOff val="80000"/>
                  </a:schemeClr>
                </a:solidFill>
                <a:latin typeface="Gill Sans MT" pitchFamily="34" charset="0"/>
              </a:rPr>
              <a:t>effectively articulate requirements</a:t>
            </a:r>
            <a:r>
              <a:rPr lang="en-US" dirty="0" smtClean="0">
                <a:solidFill>
                  <a:schemeClr val="tx1"/>
                </a:solidFill>
                <a:latin typeface="Gill Sans MT" pitchFamily="34" charset="0"/>
              </a:rPr>
              <a:t> in the language understandable to system designers is limited. </a:t>
            </a:r>
          </a:p>
          <a:p>
            <a:pPr>
              <a:buClr>
                <a:srgbClr val="FF0000"/>
              </a:buClr>
              <a:buFont typeface="Arial" pitchFamily="34" charset="0"/>
              <a:buChar char="•"/>
            </a:pPr>
            <a:r>
              <a:rPr lang="en-US" dirty="0" smtClean="0">
                <a:solidFill>
                  <a:schemeClr val="tx1"/>
                </a:solidFill>
                <a:latin typeface="Gill Sans MT" pitchFamily="34" charset="0"/>
              </a:rPr>
              <a:t>Current IT Systems in Public Health are Highly biased towards developing </a:t>
            </a:r>
            <a:r>
              <a:rPr lang="en-US" i="1" dirty="0" smtClean="0">
                <a:solidFill>
                  <a:schemeClr val="accent2">
                    <a:lumMod val="20000"/>
                    <a:lumOff val="80000"/>
                  </a:schemeClr>
                </a:solidFill>
                <a:latin typeface="Gill Sans MT" pitchFamily="34" charset="0"/>
              </a:rPr>
              <a:t>complex interventions</a:t>
            </a:r>
            <a:r>
              <a:rPr lang="en-US" dirty="0" smtClean="0">
                <a:solidFill>
                  <a:schemeClr val="tx1"/>
                </a:solidFill>
                <a:latin typeface="Gill Sans MT" pitchFamily="34" charset="0"/>
              </a:rPr>
              <a:t>. </a:t>
            </a:r>
          </a:p>
          <a:p>
            <a:pPr>
              <a:buClr>
                <a:srgbClr val="FF0000"/>
              </a:buClr>
              <a:buFont typeface="Arial" pitchFamily="34" charset="0"/>
              <a:buChar char="•"/>
            </a:pPr>
            <a:r>
              <a:rPr lang="en-US" dirty="0" smtClean="0">
                <a:solidFill>
                  <a:schemeClr val="tx1"/>
                </a:solidFill>
                <a:latin typeface="Gill Sans MT" pitchFamily="34" charset="0"/>
              </a:rPr>
              <a:t>Have </a:t>
            </a:r>
            <a:r>
              <a:rPr lang="en-US" i="1" dirty="0" smtClean="0">
                <a:solidFill>
                  <a:schemeClr val="accent2">
                    <a:lumMod val="20000"/>
                    <a:lumOff val="80000"/>
                  </a:schemeClr>
                </a:solidFill>
                <a:latin typeface="Gill Sans MT" pitchFamily="34" charset="0"/>
              </a:rPr>
              <a:t>higher failure rates </a:t>
            </a:r>
            <a:r>
              <a:rPr lang="en-US" dirty="0" smtClean="0">
                <a:solidFill>
                  <a:schemeClr val="tx1"/>
                </a:solidFill>
                <a:latin typeface="Gill Sans MT" pitchFamily="34" charset="0"/>
              </a:rPr>
              <a:t>and limited usability for local users. </a:t>
            </a:r>
          </a:p>
          <a:p>
            <a:pPr>
              <a:buClr>
                <a:srgbClr val="FF0000"/>
              </a:buClr>
              <a:buFont typeface="Arial" pitchFamily="34" charset="0"/>
              <a:buChar char="•"/>
            </a:pPr>
            <a:r>
              <a:rPr lang="en-US" i="1" dirty="0" smtClean="0">
                <a:solidFill>
                  <a:schemeClr val="accent2">
                    <a:lumMod val="20000"/>
                    <a:lumOff val="80000"/>
                  </a:schemeClr>
                </a:solidFill>
                <a:latin typeface="Gill Sans MT" pitchFamily="34" charset="0"/>
              </a:rPr>
              <a:t>Evolving discipline </a:t>
            </a:r>
            <a:r>
              <a:rPr lang="en-US" dirty="0" smtClean="0">
                <a:solidFill>
                  <a:schemeClr val="tx1"/>
                </a:solidFill>
                <a:latin typeface="Gill Sans MT" pitchFamily="34" charset="0"/>
              </a:rPr>
              <a:t>and </a:t>
            </a:r>
            <a:r>
              <a:rPr lang="en-US" i="1" dirty="0" smtClean="0">
                <a:solidFill>
                  <a:schemeClr val="accent2">
                    <a:lumMod val="20000"/>
                    <a:lumOff val="80000"/>
                  </a:schemeClr>
                </a:solidFill>
                <a:latin typeface="Gill Sans MT" pitchFamily="34" charset="0"/>
              </a:rPr>
              <a:t>Limited documented information </a:t>
            </a:r>
            <a:r>
              <a:rPr lang="en-US" dirty="0" smtClean="0">
                <a:solidFill>
                  <a:schemeClr val="tx1"/>
                </a:solidFill>
                <a:latin typeface="Gill Sans MT" pitchFamily="34" charset="0"/>
              </a:rPr>
              <a:t>in literature on design, development &amp; implementation of HR MIS for Health.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Light Grey Segoe 16X9">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White with Courier font for code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FDFCCC-0EE0-4A93-AEF6-FEC9AF2660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 Grey Segoe 16X9</Template>
  <TotalTime>585</TotalTime>
  <Words>3633</Words>
  <Application>Microsoft Office PowerPoint</Application>
  <PresentationFormat>Custom</PresentationFormat>
  <Paragraphs>752</Paragraphs>
  <Slides>47</Slides>
  <Notes>2</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1_Light Grey Segoe 16X9</vt:lpstr>
      <vt:lpstr>White with Courier font for code slides</vt:lpstr>
      <vt:lpstr>Human Resource Management Information System for Health:  Documenting Requirements &amp; Designing IT Intervention</vt:lpstr>
      <vt:lpstr>I. HRH MIS- Overview </vt:lpstr>
      <vt:lpstr>NRHM Commitment for HRH </vt:lpstr>
      <vt:lpstr>HRH Measurement: Current Scenario </vt:lpstr>
      <vt:lpstr>Slide 5</vt:lpstr>
      <vt:lpstr>Defining - HRH MIS</vt:lpstr>
      <vt:lpstr>Objectives of HRH MIS Development</vt:lpstr>
      <vt:lpstr>Framework for Institutionalizing a Human Resource Information System </vt:lpstr>
      <vt:lpstr>Documenting HRHMIS Requirements</vt:lpstr>
      <vt:lpstr>HRHMIS- Inputs </vt:lpstr>
      <vt:lpstr>HRH-MIS Input Fields</vt:lpstr>
      <vt:lpstr>Workforce Distribution –Output Report </vt:lpstr>
      <vt:lpstr>District-Wise Doctor &amp; ANMs per one lakh population in Public Sector- Bihar 2012*</vt:lpstr>
      <vt:lpstr>Nurses per Doctor-Bihar 2012 </vt:lpstr>
      <vt:lpstr>Level III Facilities – Cesarean Section &amp; Specialist Availability –Jharkhand 2012</vt:lpstr>
      <vt:lpstr>Spread of Specialists –Jharkhand 2012</vt:lpstr>
      <vt:lpstr>Skill Mix –Output Report </vt:lpstr>
      <vt:lpstr>Jharkhand -Public Health HR Profile-2012 </vt:lpstr>
      <vt:lpstr>Break-up of Health Care worker: Regular, Contractual (NRHM &amp; State) -Jharkhand 2012 </vt:lpstr>
      <vt:lpstr>Doctor Details –Job Type </vt:lpstr>
      <vt:lpstr>Break-up of Health Care Workforce- Regular, Contractual (NRHM)- 2012*</vt:lpstr>
      <vt:lpstr>Training/ Capacity building Status- Output Indicators</vt:lpstr>
      <vt:lpstr>Bihar- Training Status </vt:lpstr>
      <vt:lpstr>Training Skill Utilization- Integrating Service Delivery Data with Training &amp; HR Data </vt:lpstr>
      <vt:lpstr>Personnel Management- Output Report  </vt:lpstr>
      <vt:lpstr>Vacancy –Bihar </vt:lpstr>
      <vt:lpstr>Vacancies –Jharkhand </vt:lpstr>
      <vt:lpstr>Performance Management- Output Report </vt:lpstr>
      <vt:lpstr>II. State Experiences with HR-MIS </vt:lpstr>
      <vt:lpstr>Assam </vt:lpstr>
      <vt:lpstr>ODISHA  </vt:lpstr>
      <vt:lpstr>KARNATAKA</vt:lpstr>
      <vt:lpstr>Tamil Nadu </vt:lpstr>
      <vt:lpstr>Bihar </vt:lpstr>
      <vt:lpstr>III. Designing IT Interventions </vt:lpstr>
      <vt:lpstr>Software Design- Issues to be kept in mind</vt:lpstr>
      <vt:lpstr>User Friendliness </vt:lpstr>
      <vt:lpstr>Data Input Functions </vt:lpstr>
      <vt:lpstr>Data Quality &amp; Validation </vt:lpstr>
      <vt:lpstr>HRH-MIS Output</vt:lpstr>
      <vt:lpstr>HRH-MIS Output</vt:lpstr>
      <vt:lpstr>System Flexibility</vt:lpstr>
      <vt:lpstr>Standards</vt:lpstr>
      <vt:lpstr>Data Privacy </vt:lpstr>
      <vt:lpstr>Data Security</vt:lpstr>
      <vt:lpstr>System Functions </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 Information System for Health:  Documenting Requirements &amp; Designing IT Intervention</dc:title>
  <dc:creator>Amit Mishra</dc:creator>
  <cp:lastModifiedBy>Amit Mishra </cp:lastModifiedBy>
  <cp:revision>59</cp:revision>
  <dcterms:created xsi:type="dcterms:W3CDTF">2013-03-14T16:26:48Z</dcterms:created>
  <dcterms:modified xsi:type="dcterms:W3CDTF">2013-05-02T07:35:46Z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TC102867559990</vt:lpwstr>
  </property>
</Properties>
</file>